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92"/>
  </p:notesMasterIdLst>
  <p:sldIdLst>
    <p:sldId id="338" r:id="rId2"/>
    <p:sldId id="305" r:id="rId3"/>
    <p:sldId id="559" r:id="rId4"/>
    <p:sldId id="508" r:id="rId5"/>
    <p:sldId id="509" r:id="rId6"/>
    <p:sldId id="388" r:id="rId7"/>
    <p:sldId id="389" r:id="rId8"/>
    <p:sldId id="357" r:id="rId9"/>
    <p:sldId id="358" r:id="rId10"/>
    <p:sldId id="360" r:id="rId11"/>
    <p:sldId id="361" r:id="rId12"/>
    <p:sldId id="362" r:id="rId13"/>
    <p:sldId id="427" r:id="rId14"/>
    <p:sldId id="413" r:id="rId15"/>
    <p:sldId id="414" r:id="rId16"/>
    <p:sldId id="415" r:id="rId17"/>
    <p:sldId id="416" r:id="rId18"/>
    <p:sldId id="417" r:id="rId19"/>
    <p:sldId id="418" r:id="rId20"/>
    <p:sldId id="419" r:id="rId21"/>
    <p:sldId id="421" r:id="rId22"/>
    <p:sldId id="422" r:id="rId23"/>
    <p:sldId id="424" r:id="rId24"/>
    <p:sldId id="425" r:id="rId25"/>
    <p:sldId id="420" r:id="rId26"/>
    <p:sldId id="523" r:id="rId27"/>
    <p:sldId id="524" r:id="rId28"/>
    <p:sldId id="525" r:id="rId29"/>
    <p:sldId id="526" r:id="rId30"/>
    <p:sldId id="527" r:id="rId31"/>
    <p:sldId id="528" r:id="rId32"/>
    <p:sldId id="529" r:id="rId33"/>
    <p:sldId id="530" r:id="rId34"/>
    <p:sldId id="533" r:id="rId35"/>
    <p:sldId id="540" r:id="rId36"/>
    <p:sldId id="531" r:id="rId37"/>
    <p:sldId id="532" r:id="rId38"/>
    <p:sldId id="534" r:id="rId39"/>
    <p:sldId id="535" r:id="rId40"/>
    <p:sldId id="573" r:id="rId41"/>
    <p:sldId id="378" r:id="rId42"/>
    <p:sldId id="383" r:id="rId43"/>
    <p:sldId id="387" r:id="rId44"/>
    <p:sldId id="385" r:id="rId45"/>
    <p:sldId id="386" r:id="rId46"/>
    <p:sldId id="384" r:id="rId47"/>
    <p:sldId id="390" r:id="rId48"/>
    <p:sldId id="557" r:id="rId49"/>
    <p:sldId id="355" r:id="rId50"/>
    <p:sldId id="354" r:id="rId51"/>
    <p:sldId id="510" r:id="rId52"/>
    <p:sldId id="511" r:id="rId53"/>
    <p:sldId id="515" r:id="rId54"/>
    <p:sldId id="516" r:id="rId55"/>
    <p:sldId id="517" r:id="rId56"/>
    <p:sldId id="513" r:id="rId57"/>
    <p:sldId id="514" r:id="rId58"/>
    <p:sldId id="519" r:id="rId59"/>
    <p:sldId id="521" r:id="rId60"/>
    <p:sldId id="522" r:id="rId61"/>
    <p:sldId id="572" r:id="rId62"/>
    <p:sldId id="393" r:id="rId63"/>
    <p:sldId id="394" r:id="rId64"/>
    <p:sldId id="554" r:id="rId65"/>
    <p:sldId id="555" r:id="rId66"/>
    <p:sldId id="556" r:id="rId67"/>
    <p:sldId id="543" r:id="rId68"/>
    <p:sldId id="544" r:id="rId69"/>
    <p:sldId id="545" r:id="rId70"/>
    <p:sldId id="546" r:id="rId71"/>
    <p:sldId id="547" r:id="rId72"/>
    <p:sldId id="548" r:id="rId73"/>
    <p:sldId id="549" r:id="rId74"/>
    <p:sldId id="550" r:id="rId75"/>
    <p:sldId id="465" r:id="rId76"/>
    <p:sldId id="467" r:id="rId77"/>
    <p:sldId id="487" r:id="rId78"/>
    <p:sldId id="488" r:id="rId79"/>
    <p:sldId id="489" r:id="rId80"/>
    <p:sldId id="490" r:id="rId81"/>
    <p:sldId id="491" r:id="rId82"/>
    <p:sldId id="492" r:id="rId83"/>
    <p:sldId id="493" r:id="rId84"/>
    <p:sldId id="494" r:id="rId85"/>
    <p:sldId id="495" r:id="rId86"/>
    <p:sldId id="496" r:id="rId87"/>
    <p:sldId id="497" r:id="rId88"/>
    <p:sldId id="498" r:id="rId89"/>
    <p:sldId id="600" r:id="rId90"/>
    <p:sldId id="601" r:id="rId91"/>
    <p:sldId id="602" r:id="rId92"/>
    <p:sldId id="499" r:id="rId93"/>
    <p:sldId id="502" r:id="rId94"/>
    <p:sldId id="503" r:id="rId95"/>
    <p:sldId id="504" r:id="rId96"/>
    <p:sldId id="505" r:id="rId97"/>
    <p:sldId id="506" r:id="rId98"/>
    <p:sldId id="507" r:id="rId99"/>
    <p:sldId id="468" r:id="rId100"/>
    <p:sldId id="469" r:id="rId101"/>
    <p:sldId id="470" r:id="rId102"/>
    <p:sldId id="476" r:id="rId103"/>
    <p:sldId id="478" r:id="rId104"/>
    <p:sldId id="477" r:id="rId105"/>
    <p:sldId id="479" r:id="rId106"/>
    <p:sldId id="428" r:id="rId107"/>
    <p:sldId id="431" r:id="rId108"/>
    <p:sldId id="432" r:id="rId109"/>
    <p:sldId id="433" r:id="rId110"/>
    <p:sldId id="434" r:id="rId111"/>
    <p:sldId id="440" r:id="rId112"/>
    <p:sldId id="441" r:id="rId113"/>
    <p:sldId id="442" r:id="rId114"/>
    <p:sldId id="443" r:id="rId115"/>
    <p:sldId id="444" r:id="rId116"/>
    <p:sldId id="446" r:id="rId117"/>
    <p:sldId id="435" r:id="rId118"/>
    <p:sldId id="436" r:id="rId119"/>
    <p:sldId id="438" r:id="rId120"/>
    <p:sldId id="449" r:id="rId121"/>
    <p:sldId id="404" r:id="rId122"/>
    <p:sldId id="406" r:id="rId123"/>
    <p:sldId id="407" r:id="rId124"/>
    <p:sldId id="408" r:id="rId125"/>
    <p:sldId id="409" r:id="rId126"/>
    <p:sldId id="410" r:id="rId127"/>
    <p:sldId id="411" r:id="rId128"/>
    <p:sldId id="412" r:id="rId129"/>
    <p:sldId id="405" r:id="rId130"/>
    <p:sldId id="541" r:id="rId131"/>
    <p:sldId id="398" r:id="rId132"/>
    <p:sldId id="574" r:id="rId133"/>
    <p:sldId id="399" r:id="rId134"/>
    <p:sldId id="400" r:id="rId135"/>
    <p:sldId id="402" r:id="rId136"/>
    <p:sldId id="450" r:id="rId137"/>
    <p:sldId id="452" r:id="rId138"/>
    <p:sldId id="453" r:id="rId139"/>
    <p:sldId id="454" r:id="rId140"/>
    <p:sldId id="455" r:id="rId141"/>
    <p:sldId id="456" r:id="rId142"/>
    <p:sldId id="457" r:id="rId143"/>
    <p:sldId id="458" r:id="rId144"/>
    <p:sldId id="459" r:id="rId145"/>
    <p:sldId id="460" r:id="rId146"/>
    <p:sldId id="461" r:id="rId147"/>
    <p:sldId id="462" r:id="rId148"/>
    <p:sldId id="464" r:id="rId149"/>
    <p:sldId id="463" r:id="rId150"/>
    <p:sldId id="306" r:id="rId151"/>
    <p:sldId id="581" r:id="rId152"/>
    <p:sldId id="592" r:id="rId153"/>
    <p:sldId id="593" r:id="rId154"/>
    <p:sldId id="594" r:id="rId155"/>
    <p:sldId id="595" r:id="rId156"/>
    <p:sldId id="596" r:id="rId157"/>
    <p:sldId id="597" r:id="rId158"/>
    <p:sldId id="598" r:id="rId159"/>
    <p:sldId id="599" r:id="rId160"/>
    <p:sldId id="590" r:id="rId161"/>
    <p:sldId id="591" r:id="rId162"/>
    <p:sldId id="582" r:id="rId163"/>
    <p:sldId id="583" r:id="rId164"/>
    <p:sldId id="584" r:id="rId165"/>
    <p:sldId id="580" r:id="rId166"/>
    <p:sldId id="585" r:id="rId167"/>
    <p:sldId id="588" r:id="rId168"/>
    <p:sldId id="589" r:id="rId169"/>
    <p:sldId id="579" r:id="rId170"/>
    <p:sldId id="367" r:id="rId171"/>
    <p:sldId id="368" r:id="rId172"/>
    <p:sldId id="369" r:id="rId173"/>
    <p:sldId id="370" r:id="rId174"/>
    <p:sldId id="372" r:id="rId175"/>
    <p:sldId id="375" r:id="rId176"/>
    <p:sldId id="391" r:id="rId177"/>
    <p:sldId id="562" r:id="rId178"/>
    <p:sldId id="563" r:id="rId179"/>
    <p:sldId id="564" r:id="rId180"/>
    <p:sldId id="565" r:id="rId181"/>
    <p:sldId id="566" r:id="rId182"/>
    <p:sldId id="567" r:id="rId183"/>
    <p:sldId id="570" r:id="rId184"/>
    <p:sldId id="569" r:id="rId185"/>
    <p:sldId id="571" r:id="rId186"/>
    <p:sldId id="576" r:id="rId187"/>
    <p:sldId id="577" r:id="rId188"/>
    <p:sldId id="426" r:id="rId189"/>
    <p:sldId id="575" r:id="rId190"/>
    <p:sldId id="578" r:id="rId19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D3D0C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主题样式 1 - 强调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A111915-BE36-4E01-A7E5-04B1672EAD32}" styleName="浅色样式 2 - 强调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294" autoAdjust="0"/>
    <p:restoredTop sz="96238" autoAdjust="0"/>
  </p:normalViewPr>
  <p:slideViewPr>
    <p:cSldViewPr snapToGrid="0">
      <p:cViewPr varScale="1">
        <p:scale>
          <a:sx n="63" d="100"/>
          <a:sy n="63" d="100"/>
        </p:scale>
        <p:origin x="716" y="52"/>
      </p:cViewPr>
      <p:guideLst/>
    </p:cSldViewPr>
  </p:slideViewPr>
  <p:notesTextViewPr>
    <p:cViewPr>
      <p:scale>
        <a:sx n="1" d="1"/>
        <a:sy n="1" d="1"/>
      </p:scale>
      <p:origin x="0" y="0"/>
    </p:cViewPr>
  </p:notesTextViewPr>
  <p:notesViewPr>
    <p:cSldViewPr snapToGrid="0">
      <p:cViewPr varScale="1">
        <p:scale>
          <a:sx n="53" d="100"/>
          <a:sy n="53" d="100"/>
        </p:scale>
        <p:origin x="2922" y="78"/>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notesMaster" Target="notesMasters/notes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presProps" Target="presProps.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theme" Target="theme/theme1.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tableStyles" Target="tableStyle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AC23A6-DEA1-4D94-A27B-01F0FE7D1D58}" type="datetimeFigureOut">
              <a:rPr lang="zh-CN" altLang="en-US" smtClean="0"/>
              <a:t>2025/7/21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BBA3A7-F537-40C1-AC50-F8FB07BA545B}" type="slidenum">
              <a:rPr lang="zh-CN" altLang="en-US" smtClean="0"/>
              <a:t>‹#›</a:t>
            </a:fld>
            <a:endParaRPr lang="zh-CN" altLang="en-US"/>
          </a:p>
        </p:txBody>
      </p:sp>
    </p:spTree>
    <p:extLst>
      <p:ext uri="{BB962C8B-B14F-4D97-AF65-F5344CB8AC3E}">
        <p14:creationId xmlns:p14="http://schemas.microsoft.com/office/powerpoint/2010/main" val="378396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F93F713-D8A5-4B04-A5E0-91C3A24CA55B}" type="slidenum">
              <a:rPr lang="zh-CN" altLang="en-US" smtClean="0"/>
              <a:t>3</a:t>
            </a:fld>
            <a:endParaRPr lang="zh-CN" altLang="en-US"/>
          </a:p>
        </p:txBody>
      </p:sp>
    </p:spTree>
    <p:extLst>
      <p:ext uri="{BB962C8B-B14F-4D97-AF65-F5344CB8AC3E}">
        <p14:creationId xmlns:p14="http://schemas.microsoft.com/office/powerpoint/2010/main" val="1831033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93F713-D8A5-4B04-A5E0-91C3A24CA55B}" type="slidenum">
              <a:rPr lang="zh-CN" altLang="en-US" smtClean="0"/>
              <a:t>43</a:t>
            </a:fld>
            <a:endParaRPr lang="zh-CN" altLang="en-US"/>
          </a:p>
        </p:txBody>
      </p:sp>
    </p:spTree>
    <p:extLst>
      <p:ext uri="{BB962C8B-B14F-4D97-AF65-F5344CB8AC3E}">
        <p14:creationId xmlns:p14="http://schemas.microsoft.com/office/powerpoint/2010/main" val="216447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93F713-D8A5-4B04-A5E0-91C3A24CA55B}" type="slidenum">
              <a:rPr lang="zh-CN" altLang="en-US" smtClean="0"/>
              <a:t>44</a:t>
            </a:fld>
            <a:endParaRPr lang="zh-CN" altLang="en-US"/>
          </a:p>
        </p:txBody>
      </p:sp>
    </p:spTree>
    <p:extLst>
      <p:ext uri="{BB962C8B-B14F-4D97-AF65-F5344CB8AC3E}">
        <p14:creationId xmlns:p14="http://schemas.microsoft.com/office/powerpoint/2010/main" val="605084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F93F713-D8A5-4B04-A5E0-91C3A24CA55B}" type="slidenum">
              <a:rPr lang="zh-CN" altLang="en-US" smtClean="0"/>
              <a:t>45</a:t>
            </a:fld>
            <a:endParaRPr lang="zh-CN" altLang="en-US"/>
          </a:p>
        </p:txBody>
      </p:sp>
    </p:spTree>
    <p:extLst>
      <p:ext uri="{BB962C8B-B14F-4D97-AF65-F5344CB8AC3E}">
        <p14:creationId xmlns:p14="http://schemas.microsoft.com/office/powerpoint/2010/main" val="3785252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F93F713-D8A5-4B04-A5E0-91C3A24CA55B}" type="slidenum">
              <a:rPr lang="zh-CN" altLang="en-US" smtClean="0"/>
              <a:t>46</a:t>
            </a:fld>
            <a:endParaRPr lang="zh-CN" altLang="en-US"/>
          </a:p>
        </p:txBody>
      </p:sp>
    </p:spTree>
    <p:extLst>
      <p:ext uri="{BB962C8B-B14F-4D97-AF65-F5344CB8AC3E}">
        <p14:creationId xmlns:p14="http://schemas.microsoft.com/office/powerpoint/2010/main" val="3591919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F93F713-D8A5-4B04-A5E0-91C3A24CA55B}" type="slidenum">
              <a:rPr lang="zh-CN" altLang="en-US" smtClean="0"/>
              <a:t>47</a:t>
            </a:fld>
            <a:endParaRPr lang="zh-CN" altLang="en-US"/>
          </a:p>
        </p:txBody>
      </p:sp>
    </p:spTree>
    <p:extLst>
      <p:ext uri="{BB962C8B-B14F-4D97-AF65-F5344CB8AC3E}">
        <p14:creationId xmlns:p14="http://schemas.microsoft.com/office/powerpoint/2010/main" val="16410211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F93F713-D8A5-4B04-A5E0-91C3A24CA55B}" type="slidenum">
              <a:rPr lang="zh-CN" altLang="en-US" smtClean="0"/>
              <a:t>48</a:t>
            </a:fld>
            <a:endParaRPr lang="zh-CN" altLang="en-US"/>
          </a:p>
        </p:txBody>
      </p:sp>
    </p:spTree>
    <p:extLst>
      <p:ext uri="{BB962C8B-B14F-4D97-AF65-F5344CB8AC3E}">
        <p14:creationId xmlns:p14="http://schemas.microsoft.com/office/powerpoint/2010/main" val="2976918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18755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F93F713-D8A5-4B04-A5E0-91C3A24CA55B}" type="slidenum">
              <a:rPr lang="zh-CN" altLang="en-US" smtClean="0"/>
              <a:t>50</a:t>
            </a:fld>
            <a:endParaRPr lang="zh-CN" altLang="en-US"/>
          </a:p>
        </p:txBody>
      </p:sp>
    </p:spTree>
    <p:extLst>
      <p:ext uri="{BB962C8B-B14F-4D97-AF65-F5344CB8AC3E}">
        <p14:creationId xmlns:p14="http://schemas.microsoft.com/office/powerpoint/2010/main" val="41664829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470850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55928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392870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84189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206122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21707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101361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530572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871926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616218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354357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409045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93F713-D8A5-4B04-A5E0-91C3A24CA55B}" type="slidenum">
              <a:rPr lang="zh-CN" altLang="en-US" smtClean="0"/>
              <a:t>170</a:t>
            </a:fld>
            <a:endParaRPr lang="zh-CN" altLang="en-US"/>
          </a:p>
        </p:txBody>
      </p:sp>
    </p:spTree>
    <p:extLst>
      <p:ext uri="{BB962C8B-B14F-4D97-AF65-F5344CB8AC3E}">
        <p14:creationId xmlns:p14="http://schemas.microsoft.com/office/powerpoint/2010/main" val="1582860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F93F713-D8A5-4B04-A5E0-91C3A24CA55B}" type="slidenum">
              <a:rPr lang="zh-CN" altLang="en-US" smtClean="0"/>
              <a:t>5</a:t>
            </a:fld>
            <a:endParaRPr lang="zh-CN" altLang="en-US"/>
          </a:p>
        </p:txBody>
      </p:sp>
    </p:spTree>
    <p:extLst>
      <p:ext uri="{BB962C8B-B14F-4D97-AF65-F5344CB8AC3E}">
        <p14:creationId xmlns:p14="http://schemas.microsoft.com/office/powerpoint/2010/main" val="2351027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93F713-D8A5-4B04-A5E0-91C3A24CA55B}" type="slidenum">
              <a:rPr lang="zh-CN" altLang="en-US" smtClean="0"/>
              <a:t>171</a:t>
            </a:fld>
            <a:endParaRPr lang="zh-CN" altLang="en-US"/>
          </a:p>
        </p:txBody>
      </p:sp>
    </p:spTree>
    <p:extLst>
      <p:ext uri="{BB962C8B-B14F-4D97-AF65-F5344CB8AC3E}">
        <p14:creationId xmlns:p14="http://schemas.microsoft.com/office/powerpoint/2010/main" val="1364492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93F713-D8A5-4B04-A5E0-91C3A24CA55B}" type="slidenum">
              <a:rPr lang="zh-CN" altLang="en-US" smtClean="0"/>
              <a:t>172</a:t>
            </a:fld>
            <a:endParaRPr lang="zh-CN" altLang="en-US"/>
          </a:p>
        </p:txBody>
      </p:sp>
    </p:spTree>
    <p:extLst>
      <p:ext uri="{BB962C8B-B14F-4D97-AF65-F5344CB8AC3E}">
        <p14:creationId xmlns:p14="http://schemas.microsoft.com/office/powerpoint/2010/main" val="34440267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93F713-D8A5-4B04-A5E0-91C3A24CA55B}" type="slidenum">
              <a:rPr lang="zh-CN" altLang="en-US" smtClean="0"/>
              <a:t>173</a:t>
            </a:fld>
            <a:endParaRPr lang="zh-CN" altLang="en-US"/>
          </a:p>
        </p:txBody>
      </p:sp>
    </p:spTree>
    <p:extLst>
      <p:ext uri="{BB962C8B-B14F-4D97-AF65-F5344CB8AC3E}">
        <p14:creationId xmlns:p14="http://schemas.microsoft.com/office/powerpoint/2010/main" val="16226791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93F713-D8A5-4B04-A5E0-91C3A24CA55B}" type="slidenum">
              <a:rPr lang="zh-CN" altLang="en-US" smtClean="0"/>
              <a:t>174</a:t>
            </a:fld>
            <a:endParaRPr lang="zh-CN" altLang="en-US"/>
          </a:p>
        </p:txBody>
      </p:sp>
    </p:spTree>
    <p:extLst>
      <p:ext uri="{BB962C8B-B14F-4D97-AF65-F5344CB8AC3E}">
        <p14:creationId xmlns:p14="http://schemas.microsoft.com/office/powerpoint/2010/main" val="37524178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93F713-D8A5-4B04-A5E0-91C3A24CA55B}" type="slidenum">
              <a:rPr lang="zh-CN" altLang="en-US" smtClean="0"/>
              <a:t>175</a:t>
            </a:fld>
            <a:endParaRPr lang="zh-CN" altLang="en-US"/>
          </a:p>
        </p:txBody>
      </p:sp>
    </p:spTree>
    <p:extLst>
      <p:ext uri="{BB962C8B-B14F-4D97-AF65-F5344CB8AC3E}">
        <p14:creationId xmlns:p14="http://schemas.microsoft.com/office/powerpoint/2010/main" val="1074438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93F713-D8A5-4B04-A5E0-91C3A24CA55B}" type="slidenum">
              <a:rPr lang="zh-CN" altLang="en-US" smtClean="0"/>
              <a:t>182</a:t>
            </a:fld>
            <a:endParaRPr lang="zh-CN" altLang="en-US"/>
          </a:p>
        </p:txBody>
      </p:sp>
    </p:spTree>
    <p:extLst>
      <p:ext uri="{BB962C8B-B14F-4D97-AF65-F5344CB8AC3E}">
        <p14:creationId xmlns:p14="http://schemas.microsoft.com/office/powerpoint/2010/main" val="40144674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93F713-D8A5-4B04-A5E0-91C3A24CA55B}" type="slidenum">
              <a:rPr lang="zh-CN" altLang="en-US" smtClean="0"/>
              <a:t>184</a:t>
            </a:fld>
            <a:endParaRPr lang="zh-CN" altLang="en-US"/>
          </a:p>
        </p:txBody>
      </p:sp>
    </p:spTree>
    <p:extLst>
      <p:ext uri="{BB962C8B-B14F-4D97-AF65-F5344CB8AC3E}">
        <p14:creationId xmlns:p14="http://schemas.microsoft.com/office/powerpoint/2010/main" val="9395595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93F713-D8A5-4B04-A5E0-91C3A24CA55B}" type="slidenum">
              <a:rPr lang="zh-CN" altLang="en-US" smtClean="0"/>
              <a:t>185</a:t>
            </a:fld>
            <a:endParaRPr lang="zh-CN" altLang="en-US"/>
          </a:p>
        </p:txBody>
      </p:sp>
    </p:spTree>
    <p:extLst>
      <p:ext uri="{BB962C8B-B14F-4D97-AF65-F5344CB8AC3E}">
        <p14:creationId xmlns:p14="http://schemas.microsoft.com/office/powerpoint/2010/main" val="11528864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93F713-D8A5-4B04-A5E0-91C3A24CA55B}" type="slidenum">
              <a:rPr lang="zh-CN" altLang="en-US" smtClean="0"/>
              <a:t>186</a:t>
            </a:fld>
            <a:endParaRPr lang="zh-CN" altLang="en-US"/>
          </a:p>
        </p:txBody>
      </p:sp>
    </p:spTree>
    <p:extLst>
      <p:ext uri="{BB962C8B-B14F-4D97-AF65-F5344CB8AC3E}">
        <p14:creationId xmlns:p14="http://schemas.microsoft.com/office/powerpoint/2010/main" val="6112577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33091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49018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F93F713-D8A5-4B04-A5E0-91C3A24CA55B}" type="slidenum">
              <a:rPr lang="zh-CN" altLang="en-US" smtClean="0"/>
              <a:t>7</a:t>
            </a:fld>
            <a:endParaRPr lang="zh-CN" altLang="en-US"/>
          </a:p>
        </p:txBody>
      </p:sp>
    </p:spTree>
    <p:extLst>
      <p:ext uri="{BB962C8B-B14F-4D97-AF65-F5344CB8AC3E}">
        <p14:creationId xmlns:p14="http://schemas.microsoft.com/office/powerpoint/2010/main" val="1723242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46723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38169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52293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93F713-D8A5-4B04-A5E0-91C3A24CA55B}" type="slidenum">
              <a:rPr lang="zh-CN" altLang="en-US" smtClean="0"/>
              <a:t>42</a:t>
            </a:fld>
            <a:endParaRPr lang="zh-CN" altLang="en-US"/>
          </a:p>
        </p:txBody>
      </p:sp>
    </p:spTree>
    <p:extLst>
      <p:ext uri="{BB962C8B-B14F-4D97-AF65-F5344CB8AC3E}">
        <p14:creationId xmlns:p14="http://schemas.microsoft.com/office/powerpoint/2010/main" val="233238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248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91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148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984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9" name="Title 8"/>
          <p:cNvSpPr>
            <a:spLocks noGrp="1"/>
          </p:cNvSpPr>
          <p:nvPr>
            <p:ph type="title"/>
          </p:nvPr>
        </p:nvSpPr>
        <p:spPr>
          <a:xfrm>
            <a:off x="1261947" y="4791307"/>
            <a:ext cx="3287752" cy="1325563"/>
          </a:xfrm>
          <a:prstGeom prst="rect">
            <a:avLst/>
          </a:prstGeom>
        </p:spPr>
        <p:txBody>
          <a:bodyPr/>
          <a:lstStyle>
            <a:lvl1pPr>
              <a:lnSpc>
                <a:spcPct val="70000"/>
              </a:lnSpc>
              <a:defRPr sz="3600" b="1" i="0">
                <a:latin typeface="Roboto Thin" charset="0"/>
                <a:ea typeface="Roboto Thin" charset="0"/>
                <a:cs typeface="Roboto Thin" charset="0"/>
              </a:defRPr>
            </a:lvl1pPr>
          </a:lstStyle>
          <a:p>
            <a:r>
              <a:rPr lang="en-US"/>
              <a:t>Click to edit Master title style</a:t>
            </a:r>
          </a:p>
        </p:txBody>
      </p:sp>
      <p:sp>
        <p:nvSpPr>
          <p:cNvPr id="8" name="Picture Placeholder 2"/>
          <p:cNvSpPr>
            <a:spLocks noGrp="1"/>
          </p:cNvSpPr>
          <p:nvPr>
            <p:ph type="pic" sz="quarter" idx="11" hasCustomPrompt="1"/>
          </p:nvPr>
        </p:nvSpPr>
        <p:spPr>
          <a:xfrm>
            <a:off x="5387685" y="1366411"/>
            <a:ext cx="2589153" cy="2348970"/>
          </a:xfrm>
          <a:prstGeom prst="round2SameRect">
            <a:avLst>
              <a:gd name="adj1" fmla="val 1159"/>
              <a:gd name="adj2" fmla="val 0"/>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0" name="Picture Placeholder 2"/>
          <p:cNvSpPr>
            <a:spLocks noGrp="1"/>
          </p:cNvSpPr>
          <p:nvPr>
            <p:ph type="pic" sz="quarter" idx="12" hasCustomPrompt="1"/>
          </p:nvPr>
        </p:nvSpPr>
        <p:spPr>
          <a:xfrm>
            <a:off x="8331608" y="1366411"/>
            <a:ext cx="2589153" cy="2348970"/>
          </a:xfrm>
          <a:prstGeom prst="round2SameRect">
            <a:avLst>
              <a:gd name="adj1" fmla="val 1159"/>
              <a:gd name="adj2" fmla="val 0"/>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5" name="矩形 4"/>
          <p:cNvSpPr/>
          <p:nvPr userDrawn="1"/>
        </p:nvSpPr>
        <p:spPr>
          <a:xfrm>
            <a:off x="415636" y="0"/>
            <a:ext cx="706582" cy="1288473"/>
          </a:xfrm>
          <a:prstGeom prst="rect">
            <a:avLst/>
          </a:prstGeom>
          <a:solidFill>
            <a:srgbClr val="980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849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8" name="矩形 7"/>
          <p:cNvSpPr/>
          <p:nvPr userDrawn="1"/>
        </p:nvSpPr>
        <p:spPr>
          <a:xfrm>
            <a:off x="415636" y="0"/>
            <a:ext cx="706582" cy="1288473"/>
          </a:xfrm>
          <a:prstGeom prst="rect">
            <a:avLst/>
          </a:prstGeom>
          <a:solidFill>
            <a:srgbClr val="980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37312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矩形 1"/>
          <p:cNvSpPr/>
          <p:nvPr userDrawn="1"/>
        </p:nvSpPr>
        <p:spPr>
          <a:xfrm>
            <a:off x="415636" y="0"/>
            <a:ext cx="706582" cy="128847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28066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7491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1371292317"/>
      </p:ext>
    </p:extLst>
  </p:cSld>
  <p:clrMapOvr>
    <a:masterClrMapping/>
  </p:clrMapOvr>
  <p:transition spd="slow" advTm="3000">
    <p:fade/>
  </p:transition>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814957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05091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4677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9084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2133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83023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1" r:id="rId8"/>
    <p:sldLayoutId id="2147483682" r:id="rId9"/>
    <p:sldLayoutId id="2147483683" r:id="rId10"/>
    <p:sldLayoutId id="2147483684" r:id="rId11"/>
    <p:sldLayoutId id="2147483685" r:id="rId12"/>
    <p:sldLayoutId id="2147483686" r:id="rId13"/>
    <p:sldLayoutId id="214748368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104.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 Id="rId6" Type="http://schemas.openxmlformats.org/officeDocument/2006/relationships/image" Target="../media/image149.emf"/><Relationship Id="rId5" Type="http://schemas.openxmlformats.org/officeDocument/2006/relationships/package" Target="../embeddings/Microsoft_Excel_Worksheet2.xlsx"/><Relationship Id="rId4" Type="http://schemas.openxmlformats.org/officeDocument/2006/relationships/image" Target="../media/image148.png"/></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53.png"/><Relationship Id="rId1" Type="http://schemas.openxmlformats.org/officeDocument/2006/relationships/slideLayout" Target="../slideLayouts/slideLayout2.xml"/><Relationship Id="rId5" Type="http://schemas.openxmlformats.org/officeDocument/2006/relationships/image" Target="../media/image155.png"/><Relationship Id="rId4" Type="http://schemas.openxmlformats.org/officeDocument/2006/relationships/image" Target="../media/image154.png"/></Relationships>
</file>

<file path=ppt/slides/_rels/slide11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 Id="rId4" Type="http://schemas.openxmlformats.org/officeDocument/2006/relationships/image" Target="../media/image163.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2.xml"/><Relationship Id="rId5" Type="http://schemas.openxmlformats.org/officeDocument/2006/relationships/image" Target="../media/image147.png"/><Relationship Id="rId4" Type="http://schemas.openxmlformats.org/officeDocument/2006/relationships/image" Target="../media/image183.png"/></Relationships>
</file>

<file path=ppt/slides/_rels/slide14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2.xml"/><Relationship Id="rId5" Type="http://schemas.openxmlformats.org/officeDocument/2006/relationships/image" Target="../media/image187.png"/><Relationship Id="rId4" Type="http://schemas.openxmlformats.org/officeDocument/2006/relationships/image" Target="../media/image147.png"/></Relationships>
</file>

<file path=ppt/slides/_rels/slide14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88.png"/><Relationship Id="rId1" Type="http://schemas.openxmlformats.org/officeDocument/2006/relationships/slideLayout" Target="../slideLayouts/slideLayout2.xml"/><Relationship Id="rId4" Type="http://schemas.openxmlformats.org/officeDocument/2006/relationships/image" Target="../media/image189.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2.xml"/><Relationship Id="rId4" Type="http://schemas.openxmlformats.org/officeDocument/2006/relationships/image" Target="../media/image201.png"/></Relationships>
</file>

<file path=ppt/slides/_rels/slide164.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2.xml"/><Relationship Id="rId4" Type="http://schemas.openxmlformats.org/officeDocument/2006/relationships/image" Target="../media/image204.png"/></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10.png"/><Relationship Id="rId4" Type="http://schemas.openxmlformats.org/officeDocument/2006/relationships/image" Target="../media/image209.png"/></Relationships>
</file>

<file path=ppt/slides/_rels/slide171.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12.png"/></Relationships>
</file>

<file path=ppt/slides/_rels/slide172.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15.png"/><Relationship Id="rId4" Type="http://schemas.openxmlformats.org/officeDocument/2006/relationships/image" Target="../media/image214.jpeg"/></Relationships>
</file>

<file path=ppt/slides/_rels/slide173.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18.jpeg"/><Relationship Id="rId4" Type="http://schemas.openxmlformats.org/officeDocument/2006/relationships/image" Target="../media/image217.jpeg"/></Relationships>
</file>

<file path=ppt/slides/_rels/slide174.xml.rels><?xml version="1.0" encoding="UTF-8" standalone="yes"?>
<Relationships xmlns="http://schemas.openxmlformats.org/package/2006/relationships"><Relationship Id="rId3" Type="http://schemas.openxmlformats.org/officeDocument/2006/relationships/image" Target="../media/image219.jpeg"/><Relationship Id="rId7" Type="http://schemas.openxmlformats.org/officeDocument/2006/relationships/image" Target="../media/image22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22.png"/><Relationship Id="rId5" Type="http://schemas.openxmlformats.org/officeDocument/2006/relationships/image" Target="../media/image221.jpeg"/><Relationship Id="rId4" Type="http://schemas.openxmlformats.org/officeDocument/2006/relationships/image" Target="../media/image220.jpeg"/></Relationships>
</file>

<file path=ppt/slides/_rels/slide175.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26.png"/><Relationship Id="rId4" Type="http://schemas.openxmlformats.org/officeDocument/2006/relationships/image" Target="../media/image225.jpeg"/></Relationships>
</file>

<file path=ppt/slides/_rels/slide176.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2.xml"/><Relationship Id="rId4" Type="http://schemas.openxmlformats.org/officeDocument/2006/relationships/image" Target="../media/image232.png"/></Relationships>
</file>

<file path=ppt/slides/_rels/slide179.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33.png"/><Relationship Id="rId1" Type="http://schemas.openxmlformats.org/officeDocument/2006/relationships/slideLayout" Target="../slideLayouts/slideLayout2.xml"/><Relationship Id="rId4" Type="http://schemas.openxmlformats.org/officeDocument/2006/relationships/image" Target="../media/image235.png"/></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6.png"/><Relationship Id="rId1" Type="http://schemas.openxmlformats.org/officeDocument/2006/relationships/slideLayout" Target="../slideLayouts/slideLayout2.xml"/><Relationship Id="rId4" Type="http://schemas.openxmlformats.org/officeDocument/2006/relationships/image" Target="../media/image238.png"/></Relationships>
</file>

<file path=ppt/slides/_rels/slide181.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image" Target="../media/image240.png"/><Relationship Id="rId7" Type="http://schemas.openxmlformats.org/officeDocument/2006/relationships/image" Target="../media/image243.wmf"/><Relationship Id="rId2" Type="http://schemas.openxmlformats.org/officeDocument/2006/relationships/image" Target="../media/image239.png"/><Relationship Id="rId1" Type="http://schemas.openxmlformats.org/officeDocument/2006/relationships/slideLayout" Target="../slideLayouts/slideLayout2.xml"/><Relationship Id="rId6" Type="http://schemas.openxmlformats.org/officeDocument/2006/relationships/oleObject" Target="../embeddings/oleObject6.bin"/><Relationship Id="rId5" Type="http://schemas.openxmlformats.org/officeDocument/2006/relationships/image" Target="../media/image242.png"/><Relationship Id="rId4" Type="http://schemas.openxmlformats.org/officeDocument/2006/relationships/image" Target="../media/image241.png"/><Relationship Id="rId9" Type="http://schemas.openxmlformats.org/officeDocument/2006/relationships/image" Target="../media/image244.wmf"/></Relationships>
</file>

<file path=ppt/slides/_rels/slide182.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246.png"/></Relationships>
</file>

<file path=ppt/slides/_rels/slide183.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png"/><Relationship Id="rId1" Type="http://schemas.openxmlformats.org/officeDocument/2006/relationships/slideLayout" Target="../slideLayouts/slideLayout2.xml"/><Relationship Id="rId5" Type="http://schemas.openxmlformats.org/officeDocument/2006/relationships/image" Target="../media/image249.emf"/><Relationship Id="rId4" Type="http://schemas.openxmlformats.org/officeDocument/2006/relationships/oleObject" Target="../embeddings/oleObject8.bin"/></Relationships>
</file>

<file path=ppt/slides/_rels/slide184.xml.rels><?xml version="1.0" encoding="UTF-8" standalone="yes"?>
<Relationships xmlns="http://schemas.openxmlformats.org/package/2006/relationships"><Relationship Id="rId3" Type="http://schemas.openxmlformats.org/officeDocument/2006/relationships/image" Target="../media/image250.png"/><Relationship Id="rId7" Type="http://schemas.openxmlformats.org/officeDocument/2006/relationships/image" Target="../media/image254.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53.png"/><Relationship Id="rId5" Type="http://schemas.openxmlformats.org/officeDocument/2006/relationships/image" Target="../media/image252.png"/><Relationship Id="rId4" Type="http://schemas.openxmlformats.org/officeDocument/2006/relationships/image" Target="../media/image251.png"/></Relationships>
</file>

<file path=ppt/slides/_rels/slide18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245.png"/><Relationship Id="rId7"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57.png"/><Relationship Id="rId5" Type="http://schemas.openxmlformats.org/officeDocument/2006/relationships/image" Target="../media/image256.png"/><Relationship Id="rId4" Type="http://schemas.openxmlformats.org/officeDocument/2006/relationships/image" Target="../media/image255.png"/></Relationships>
</file>

<file path=ppt/slides/_rels/slide186.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59.png"/></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41.xml"/><Relationship Id="rId13" Type="http://schemas.openxmlformats.org/officeDocument/2006/relationships/slide" Target="slide106.xml"/><Relationship Id="rId18" Type="http://schemas.openxmlformats.org/officeDocument/2006/relationships/slide" Target="slide165.xml"/><Relationship Id="rId3" Type="http://schemas.openxmlformats.org/officeDocument/2006/relationships/slide" Target="slide3.xml"/><Relationship Id="rId7" Type="http://schemas.openxmlformats.org/officeDocument/2006/relationships/slide" Target="slide26.xml"/><Relationship Id="rId12" Type="http://schemas.openxmlformats.org/officeDocument/2006/relationships/slide" Target="slide75.xml"/><Relationship Id="rId17" Type="http://schemas.openxmlformats.org/officeDocument/2006/relationships/slide" Target="slide150.xml"/><Relationship Id="rId2" Type="http://schemas.openxmlformats.org/officeDocument/2006/relationships/image" Target="../media/image2.png"/><Relationship Id="rId16" Type="http://schemas.openxmlformats.org/officeDocument/2006/relationships/slide" Target="slide136.xml"/><Relationship Id="rId20" Type="http://schemas.openxmlformats.org/officeDocument/2006/relationships/slide" Target="slide187.xml"/><Relationship Id="rId1" Type="http://schemas.openxmlformats.org/officeDocument/2006/relationships/slideLayout" Target="../slideLayouts/slideLayout7.xml"/><Relationship Id="rId6" Type="http://schemas.openxmlformats.org/officeDocument/2006/relationships/slide" Target="slide13.xml"/><Relationship Id="rId11" Type="http://schemas.openxmlformats.org/officeDocument/2006/relationships/slide" Target="slide62.xml"/><Relationship Id="rId5" Type="http://schemas.openxmlformats.org/officeDocument/2006/relationships/slide" Target="slide6.xml"/><Relationship Id="rId15" Type="http://schemas.openxmlformats.org/officeDocument/2006/relationships/slide" Target="slide130.xml"/><Relationship Id="rId10" Type="http://schemas.openxmlformats.org/officeDocument/2006/relationships/slide" Target="slide51.xml"/><Relationship Id="rId19" Type="http://schemas.openxmlformats.org/officeDocument/2006/relationships/slide" Target="slide169.xml"/><Relationship Id="rId4" Type="http://schemas.openxmlformats.org/officeDocument/2006/relationships/slide" Target="slide4.xml"/><Relationship Id="rId9" Type="http://schemas.openxmlformats.org/officeDocument/2006/relationships/slide" Target="slide49.xml"/><Relationship Id="rId14" Type="http://schemas.openxmlformats.org/officeDocument/2006/relationships/slide" Target="slide12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1.emf"/><Relationship Id="rId5" Type="http://schemas.openxmlformats.org/officeDocument/2006/relationships/oleObject" Target="../embeddings/oleObject1.bin"/><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4.emf"/></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0.emf"/><Relationship Id="rId5" Type="http://schemas.openxmlformats.org/officeDocument/2006/relationships/oleObject" Target="../embeddings/oleObject3.bin"/><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60.emf"/><Relationship Id="rId4" Type="http://schemas.openxmlformats.org/officeDocument/2006/relationships/oleObject" Target="../embeddings/oleObject4.bin"/></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81.emf"/><Relationship Id="rId4" Type="http://schemas.openxmlformats.org/officeDocument/2006/relationships/oleObject" Target="../embeddings/oleObject5.bin"/></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4.emf"/><Relationship Id="rId4" Type="http://schemas.openxmlformats.org/officeDocument/2006/relationships/package" Target="../embeddings/Microsoft_Excel_Worksheet1.xlsx"/></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6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package" Target="../embeddings/Microsoft_Excel_Worksheet.xlsx"/><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2297841" y="834189"/>
            <a:ext cx="7596318" cy="5171702"/>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 name="矩形 2"/>
          <p:cNvSpPr/>
          <p:nvPr/>
        </p:nvSpPr>
        <p:spPr>
          <a:xfrm>
            <a:off x="0" y="2333273"/>
            <a:ext cx="12192000" cy="2191454"/>
          </a:xfrm>
          <a:prstGeom prst="rect">
            <a:avLst/>
          </a:prstGeom>
          <a:solidFill>
            <a:srgbClr val="00B050"/>
          </a:soli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 name="文本框 4"/>
          <p:cNvSpPr txBox="1"/>
          <p:nvPr/>
        </p:nvSpPr>
        <p:spPr>
          <a:xfrm>
            <a:off x="751878" y="2866042"/>
            <a:ext cx="10688247"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66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新版</a:t>
            </a:r>
            <a:r>
              <a:rPr lang="en-US" altLang="zh-CN" sz="6600" b="1" dirty="0" err="1">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WorkSMART</a:t>
            </a:r>
            <a:r>
              <a:rPr lang="zh-CN" altLang="en-US" sz="66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操作手册</a:t>
            </a:r>
            <a:endParaRPr kumimoji="0" lang="zh-CN" alt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endParaRPr>
          </a:p>
        </p:txBody>
      </p:sp>
      <p:sp>
        <p:nvSpPr>
          <p:cNvPr id="32" name="文本框 31"/>
          <p:cNvSpPr txBox="1"/>
          <p:nvPr/>
        </p:nvSpPr>
        <p:spPr>
          <a:xfrm>
            <a:off x="3079826" y="1126738"/>
            <a:ext cx="603234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B050"/>
                </a:solidFill>
                <a:effectLst>
                  <a:reflection blurRad="12700" stA="55000" endA="300" endPos="30000" dist="63500" dir="5400000" sy="-100000" algn="bl" rotWithShape="0"/>
                </a:effectLst>
                <a:uLnTx/>
                <a:uFillTx/>
                <a:latin typeface="Century Gothic" panose="020B0502020202020204" pitchFamily="34" charset="0"/>
                <a:ea typeface="思源宋体 CN" panose="02020400000000000000" pitchFamily="18" charset="-122"/>
              </a:rPr>
              <a:t>WorkSMART</a:t>
            </a:r>
            <a:endParaRPr kumimoji="0" lang="zh-CN" altLang="en-US" sz="4800" b="1" i="0" u="none" strike="noStrike" kern="1200" cap="none" spc="0" normalizeH="0" baseline="0" noProof="0" dirty="0">
              <a:ln>
                <a:noFill/>
              </a:ln>
              <a:solidFill>
                <a:srgbClr val="00B050"/>
              </a:solidFill>
              <a:effectLst>
                <a:reflection blurRad="12700" stA="55000" endA="300" endPos="30000" dist="63500" dir="5400000" sy="-100000" algn="bl" rotWithShape="0"/>
              </a:effectLst>
              <a:uLnTx/>
              <a:uFillTx/>
              <a:latin typeface="Century Gothic" panose="020B0502020202020204" pitchFamily="34" charset="0"/>
              <a:ea typeface="思源宋体 CN" panose="02020400000000000000" pitchFamily="18" charset="-122"/>
            </a:endParaRPr>
          </a:p>
        </p:txBody>
      </p:sp>
      <p:pic>
        <p:nvPicPr>
          <p:cNvPr id="9" name="图片 8" descr="图形用户界面&#10;&#10;中度可信度描述已自动生成">
            <a:extLst>
              <a:ext uri="{FF2B5EF4-FFF2-40B4-BE49-F238E27FC236}">
                <a16:creationId xmlns:a16="http://schemas.microsoft.com/office/drawing/2014/main" id="{6C16B7D4-F83D-4970-9017-D116B2771FFD}"/>
              </a:ext>
            </a:extLst>
          </p:cNvPr>
          <p:cNvPicPr>
            <a:picLocks noChangeAspect="1"/>
          </p:cNvPicPr>
          <p:nvPr/>
        </p:nvPicPr>
        <p:blipFill rotWithShape="1">
          <a:blip r:embed="rId2">
            <a:extLst>
              <a:ext uri="{28A0092B-C50C-407E-A947-70E740481C1C}">
                <a14:useLocalDpi xmlns:a14="http://schemas.microsoft.com/office/drawing/2010/main" val="0"/>
              </a:ext>
            </a:extLst>
          </a:blip>
          <a:srcRect l="33649" t="15750" r="5039" b="34772"/>
          <a:stretch/>
        </p:blipFill>
        <p:spPr>
          <a:xfrm>
            <a:off x="5246912" y="4724839"/>
            <a:ext cx="1698171" cy="587505"/>
          </a:xfrm>
          <a:prstGeom prst="rect">
            <a:avLst/>
          </a:prstGeom>
        </p:spPr>
      </p:pic>
      <p:sp>
        <p:nvSpPr>
          <p:cNvPr id="10" name="文本框 9">
            <a:extLst>
              <a:ext uri="{FF2B5EF4-FFF2-40B4-BE49-F238E27FC236}">
                <a16:creationId xmlns:a16="http://schemas.microsoft.com/office/drawing/2014/main" id="{EAA30358-DFA9-451D-8BBF-8C45F260A519}"/>
              </a:ext>
            </a:extLst>
          </p:cNvPr>
          <p:cNvSpPr txBox="1"/>
          <p:nvPr/>
        </p:nvSpPr>
        <p:spPr>
          <a:xfrm>
            <a:off x="5368876" y="5361930"/>
            <a:ext cx="1877437" cy="369332"/>
          </a:xfrm>
          <a:prstGeom prst="rect">
            <a:avLst/>
          </a:prstGeom>
          <a:noFill/>
        </p:spPr>
        <p:txBody>
          <a:bodyPr wrap="none" rtlCol="0">
            <a:spAutoFit/>
          </a:bodyPr>
          <a:lstStyle/>
          <a:p>
            <a:r>
              <a:rPr lang="en-US" altLang="zh-CN" dirty="0">
                <a:latin typeface="Century Gothic" panose="020B0502020202020204" pitchFamily="34" charset="0"/>
                <a:ea typeface="微软雅黑" panose="020B0503020204020204" pitchFamily="34" charset="-122"/>
              </a:rPr>
              <a:t>2025</a:t>
            </a:r>
            <a:r>
              <a:rPr lang="zh-CN" altLang="en-US" dirty="0">
                <a:latin typeface="Century Gothic" panose="020B0502020202020204" pitchFamily="34" charset="0"/>
                <a:ea typeface="微软雅黑" panose="020B0503020204020204" pitchFamily="34" charset="-122"/>
              </a:rPr>
              <a:t>年</a:t>
            </a:r>
            <a:r>
              <a:rPr lang="en-US" altLang="zh-CN" dirty="0">
                <a:latin typeface="Century Gothic" panose="020B0502020202020204" pitchFamily="34" charset="0"/>
                <a:ea typeface="微软雅黑" panose="020B0503020204020204" pitchFamily="34" charset="-122"/>
              </a:rPr>
              <a:t>06</a:t>
            </a:r>
            <a:r>
              <a:rPr lang="zh-CN" altLang="en-US" dirty="0">
                <a:latin typeface="Century Gothic" panose="020B0502020202020204" pitchFamily="34" charset="0"/>
                <a:ea typeface="微软雅黑" panose="020B0503020204020204" pitchFamily="34" charset="-122"/>
              </a:rPr>
              <a:t>月更新</a:t>
            </a:r>
          </a:p>
        </p:txBody>
      </p:sp>
    </p:spTree>
    <p:extLst>
      <p:ext uri="{BB962C8B-B14F-4D97-AF65-F5344CB8AC3E}">
        <p14:creationId xmlns:p14="http://schemas.microsoft.com/office/powerpoint/2010/main" val="422725001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Horizontal)">
                                      <p:cBhvr>
                                        <p:cTn id="7" dur="500"/>
                                        <p:tgtEl>
                                          <p:spTgt spid="28"/>
                                        </p:tgtEl>
                                      </p:cBhvr>
                                    </p:animEffect>
                                  </p:childTnLst>
                                </p:cTn>
                              </p:par>
                              <p:par>
                                <p:cTn id="8" presetID="18" presetClass="entr" presetSubtype="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trips(downRight)">
                                      <p:cBhvr>
                                        <p:cTn id="10" dur="500"/>
                                        <p:tgtEl>
                                          <p:spTgt spid="3"/>
                                        </p:tgtEl>
                                      </p:cBhvr>
                                    </p:animEffect>
                                  </p:childTnLst>
                                </p:cTn>
                              </p:par>
                              <p:par>
                                <p:cTn id="11" presetID="42" presetClass="entr" presetSubtype="0" fill="hold" grpId="0" nodeType="withEffect">
                                  <p:stCondLst>
                                    <p:cond delay="25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750"/>
                                        <p:tgtEl>
                                          <p:spTgt spid="32"/>
                                        </p:tgtEl>
                                      </p:cBhvr>
                                    </p:animEffect>
                                    <p:anim calcmode="lin" valueType="num">
                                      <p:cBhvr>
                                        <p:cTn id="14" dur="750" fill="hold"/>
                                        <p:tgtEl>
                                          <p:spTgt spid="32"/>
                                        </p:tgtEl>
                                        <p:attrNameLst>
                                          <p:attrName>ppt_x</p:attrName>
                                        </p:attrNameLst>
                                      </p:cBhvr>
                                      <p:tavLst>
                                        <p:tav tm="0">
                                          <p:val>
                                            <p:strVal val="#ppt_x"/>
                                          </p:val>
                                        </p:tav>
                                        <p:tav tm="100000">
                                          <p:val>
                                            <p:strVal val="#ppt_x"/>
                                          </p:val>
                                        </p:tav>
                                      </p:tavLst>
                                    </p:anim>
                                    <p:anim calcmode="lin" valueType="num">
                                      <p:cBhvr>
                                        <p:cTn id="15" dur="750" fill="hold"/>
                                        <p:tgtEl>
                                          <p:spTgt spid="32"/>
                                        </p:tgtEl>
                                        <p:attrNameLst>
                                          <p:attrName>ppt_y</p:attrName>
                                        </p:attrNameLst>
                                      </p:cBhvr>
                                      <p:tavLst>
                                        <p:tav tm="0">
                                          <p:val>
                                            <p:strVal val="#ppt_y+.1"/>
                                          </p:val>
                                        </p:tav>
                                        <p:tav tm="100000">
                                          <p:val>
                                            <p:strVal val="#ppt_y"/>
                                          </p:val>
                                        </p:tav>
                                      </p:tavLst>
                                    </p:anim>
                                  </p:childTnLst>
                                </p:cTn>
                              </p:par>
                              <p:par>
                                <p:cTn id="16" presetID="41" presetClass="entr" presetSubtype="0" fill="hold" grpId="0" nodeType="withEffect">
                                  <p:stCondLst>
                                    <p:cond delay="500"/>
                                  </p:stCondLst>
                                  <p:iterate type="lt">
                                    <p:tmPct val="10000"/>
                                  </p:iterate>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5"/>
                                        </p:tgtEl>
                                        <p:attrNameLst>
                                          <p:attrName>ppt_y</p:attrName>
                                        </p:attrNameLst>
                                      </p:cBhvr>
                                      <p:tavLst>
                                        <p:tav tm="0">
                                          <p:val>
                                            <p:strVal val="#ppt_y"/>
                                          </p:val>
                                        </p:tav>
                                        <p:tav tm="100000">
                                          <p:val>
                                            <p:strVal val="#ppt_y"/>
                                          </p:val>
                                        </p:tav>
                                      </p:tavLst>
                                    </p:anim>
                                    <p:anim calcmode="lin" valueType="num">
                                      <p:cBhvr>
                                        <p:cTn id="20"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5"/>
                                        </p:tgtEl>
                                      </p:cBhvr>
                                    </p:animEffect>
                                  </p:childTnLst>
                                </p:cTn>
                              </p:par>
                              <p:par>
                                <p:cTn id="23" presetID="42" presetClass="entr" presetSubtype="0" fill="hold" nodeType="withEffect">
                                  <p:stCondLst>
                                    <p:cond delay="50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50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 grpId="0" animBg="1"/>
      <p:bldP spid="5" grpId="0"/>
      <p:bldP spid="32"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prstClr val="black">
                      <a:lumMod val="85000"/>
                      <a:lumOff val="15000"/>
                    </a:prstClr>
                  </a:solidFill>
                  <a:latin typeface="思源黑体" panose="020B0500000000000000" pitchFamily="34" charset="-122"/>
                  <a:ea typeface="思源黑体" panose="020B0500000000000000" pitchFamily="34" charset="-122"/>
                </a:rPr>
                <a:t>培训记录上传模板的填写</a:t>
              </a:r>
              <a:endPar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03</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15" name="组合 14">
            <a:extLst>
              <a:ext uri="{FF2B5EF4-FFF2-40B4-BE49-F238E27FC236}">
                <a16:creationId xmlns:a16="http://schemas.microsoft.com/office/drawing/2014/main" id="{6733F8DE-8C6B-4AC8-83C9-994600F9CA7D}"/>
              </a:ext>
            </a:extLst>
          </p:cNvPr>
          <p:cNvGrpSpPr/>
          <p:nvPr/>
        </p:nvGrpSpPr>
        <p:grpSpPr>
          <a:xfrm>
            <a:off x="1327507" y="2396652"/>
            <a:ext cx="4500000" cy="766165"/>
            <a:chOff x="1293233" y="1814610"/>
            <a:chExt cx="4500000" cy="766165"/>
          </a:xfrm>
        </p:grpSpPr>
        <p:sp>
          <p:nvSpPr>
            <p:cNvPr id="16" name="文本框 15">
              <a:extLst>
                <a:ext uri="{FF2B5EF4-FFF2-40B4-BE49-F238E27FC236}">
                  <a16:creationId xmlns:a16="http://schemas.microsoft.com/office/drawing/2014/main" id="{25E0EF36-6639-47C1-A797-8EA36E9C4EF0}"/>
                </a:ext>
              </a:extLst>
            </p:cNvPr>
            <p:cNvSpPr txBox="1"/>
            <p:nvPr/>
          </p:nvSpPr>
          <p:spPr>
            <a:xfrm>
              <a:off x="1293234" y="1814610"/>
              <a:ext cx="899605" cy="400110"/>
            </a:xfrm>
            <a:prstGeom prst="rect">
              <a:avLst/>
            </a:prstGeom>
            <a:noFill/>
          </p:spPr>
          <p:txBody>
            <a:bodyPr wrap="none" rtlCol="0">
              <a:spAutoFit/>
            </a:bodyPr>
            <a:lstStyle/>
            <a:p>
              <a:pPr algn="just"/>
              <a:r>
                <a:rPr lang="zh-CN" altLang="en-US" sz="2000" b="1" dirty="0">
                  <a:solidFill>
                    <a:srgbClr val="FF0000"/>
                  </a:solidFill>
                  <a:latin typeface="Century Gothic" panose="020B0502020202020204" pitchFamily="34" charset="0"/>
                  <a:ea typeface="微软雅黑" panose="020B0503020204020204" pitchFamily="34" charset="-122"/>
                </a:rPr>
                <a:t>工号</a:t>
              </a:r>
              <a:r>
                <a:rPr lang="en-US" altLang="zh-CN" sz="2000" b="1" dirty="0">
                  <a:solidFill>
                    <a:srgbClr val="FF0000"/>
                  </a:solidFill>
                  <a:latin typeface="Century Gothic" panose="020B0502020202020204" pitchFamily="34" charset="0"/>
                  <a:ea typeface="微软雅黑" panose="020B0503020204020204" pitchFamily="34" charset="-122"/>
                </a:rPr>
                <a:t> *</a:t>
              </a:r>
              <a:endParaRPr lang="zh-CN" altLang="en-US" sz="2000" b="1" dirty="0">
                <a:solidFill>
                  <a:srgbClr val="FF0000"/>
                </a:solidFill>
                <a:latin typeface="Century Gothic" panose="020B0502020202020204" pitchFamily="34" charset="0"/>
                <a:ea typeface="微软雅黑" panose="020B0503020204020204" pitchFamily="34" charset="-122"/>
              </a:endParaRPr>
            </a:p>
          </p:txBody>
        </p:sp>
        <p:sp>
          <p:nvSpPr>
            <p:cNvPr id="17" name="文本框 16">
              <a:extLst>
                <a:ext uri="{FF2B5EF4-FFF2-40B4-BE49-F238E27FC236}">
                  <a16:creationId xmlns:a16="http://schemas.microsoft.com/office/drawing/2014/main" id="{59ED8EBA-23FB-4D37-9EEC-48120D4E9F84}"/>
                </a:ext>
              </a:extLst>
            </p:cNvPr>
            <p:cNvSpPr txBox="1"/>
            <p:nvPr/>
          </p:nvSpPr>
          <p:spPr>
            <a:xfrm>
              <a:off x="1293233" y="2211443"/>
              <a:ext cx="4500000" cy="369332"/>
            </a:xfrm>
            <a:prstGeom prst="rect">
              <a:avLst/>
            </a:prstGeom>
            <a:noFill/>
          </p:spPr>
          <p:txBody>
            <a:bodyPr wrap="square" rtlCol="0">
              <a:spAutoFit/>
            </a:bodyPr>
            <a:lstStyle/>
            <a:p>
              <a:pPr algn="just"/>
              <a:r>
                <a:rPr lang="zh-CN" altLang="en-US" dirty="0">
                  <a:latin typeface="Century Gothic" panose="020B0502020202020204" pitchFamily="34" charset="0"/>
                  <a:ea typeface="微软雅黑" panose="020B0503020204020204" pitchFamily="34" charset="-122"/>
                </a:rPr>
                <a:t>员工工号信息可在系统中直接导出。</a:t>
              </a:r>
              <a:endParaRPr lang="en-US" altLang="zh-CN" dirty="0">
                <a:latin typeface="Century Gothic" panose="020B0502020202020204" pitchFamily="34" charset="0"/>
                <a:ea typeface="微软雅黑" panose="020B0503020204020204" pitchFamily="34" charset="-122"/>
              </a:endParaRPr>
            </a:p>
          </p:txBody>
        </p:sp>
      </p:grpSp>
      <p:grpSp>
        <p:nvGrpSpPr>
          <p:cNvPr id="18" name="组合 17">
            <a:extLst>
              <a:ext uri="{FF2B5EF4-FFF2-40B4-BE49-F238E27FC236}">
                <a16:creationId xmlns:a16="http://schemas.microsoft.com/office/drawing/2014/main" id="{01F90711-87F7-4E20-A138-A201282810D0}"/>
              </a:ext>
            </a:extLst>
          </p:cNvPr>
          <p:cNvGrpSpPr/>
          <p:nvPr/>
        </p:nvGrpSpPr>
        <p:grpSpPr>
          <a:xfrm>
            <a:off x="1327507" y="3585647"/>
            <a:ext cx="4500000" cy="1597162"/>
            <a:chOff x="1293234" y="1814610"/>
            <a:chExt cx="4406135" cy="1597162"/>
          </a:xfrm>
        </p:grpSpPr>
        <p:sp>
          <p:nvSpPr>
            <p:cNvPr id="19" name="文本框 18">
              <a:extLst>
                <a:ext uri="{FF2B5EF4-FFF2-40B4-BE49-F238E27FC236}">
                  <a16:creationId xmlns:a16="http://schemas.microsoft.com/office/drawing/2014/main" id="{DE2B2C53-9DC5-45D0-9D0E-37A9E2BC6CFD}"/>
                </a:ext>
              </a:extLst>
            </p:cNvPr>
            <p:cNvSpPr txBox="1"/>
            <p:nvPr/>
          </p:nvSpPr>
          <p:spPr>
            <a:xfrm>
              <a:off x="1293234" y="1814610"/>
              <a:ext cx="899605" cy="400110"/>
            </a:xfrm>
            <a:prstGeom prst="rect">
              <a:avLst/>
            </a:prstGeom>
            <a:noFill/>
          </p:spPr>
          <p:txBody>
            <a:bodyPr wrap="none" rtlCol="0">
              <a:spAutoFit/>
            </a:bodyPr>
            <a:lstStyle/>
            <a:p>
              <a:pPr algn="just"/>
              <a:r>
                <a:rPr lang="zh-CN" altLang="en-US" sz="2000" b="1" dirty="0">
                  <a:solidFill>
                    <a:srgbClr val="FF0000"/>
                  </a:solidFill>
                  <a:latin typeface="Century Gothic" panose="020B0502020202020204" pitchFamily="34" charset="0"/>
                  <a:ea typeface="微软雅黑" panose="020B0503020204020204" pitchFamily="34" charset="-122"/>
                </a:rPr>
                <a:t>培训 </a:t>
              </a:r>
              <a:r>
                <a:rPr lang="en-US" altLang="zh-CN" sz="2000" b="1" dirty="0">
                  <a:solidFill>
                    <a:srgbClr val="FF0000"/>
                  </a:solidFill>
                  <a:latin typeface="Century Gothic" panose="020B0502020202020204" pitchFamily="34" charset="0"/>
                  <a:ea typeface="微软雅黑" panose="020B0503020204020204" pitchFamily="34" charset="-122"/>
                </a:rPr>
                <a:t>*</a:t>
              </a:r>
              <a:endParaRPr lang="zh-CN" altLang="en-US" sz="2000" b="1" dirty="0">
                <a:solidFill>
                  <a:srgbClr val="FF0000"/>
                </a:solidFill>
                <a:latin typeface="Century Gothic" panose="020B0502020202020204" pitchFamily="34" charset="0"/>
                <a:ea typeface="微软雅黑" panose="020B0503020204020204" pitchFamily="34" charset="-122"/>
              </a:endParaRPr>
            </a:p>
          </p:txBody>
        </p:sp>
        <p:sp>
          <p:nvSpPr>
            <p:cNvPr id="25" name="文本框 24">
              <a:extLst>
                <a:ext uri="{FF2B5EF4-FFF2-40B4-BE49-F238E27FC236}">
                  <a16:creationId xmlns:a16="http://schemas.microsoft.com/office/drawing/2014/main" id="{B0CD3521-C51D-4362-9B01-F3E901642FE9}"/>
                </a:ext>
              </a:extLst>
            </p:cNvPr>
            <p:cNvSpPr txBox="1"/>
            <p:nvPr/>
          </p:nvSpPr>
          <p:spPr>
            <a:xfrm>
              <a:off x="1293234" y="2211443"/>
              <a:ext cx="4406135" cy="1200329"/>
            </a:xfrm>
            <a:prstGeom prst="rect">
              <a:avLst/>
            </a:prstGeom>
            <a:noFill/>
          </p:spPr>
          <p:txBody>
            <a:bodyPr wrap="square" rtlCol="0">
              <a:spAutoFit/>
            </a:bodyPr>
            <a:lstStyle/>
            <a:p>
              <a:pPr algn="just"/>
              <a:r>
                <a:rPr lang="zh-CN" altLang="en-US" dirty="0">
                  <a:latin typeface="Century Gothic" panose="020B0502020202020204" pitchFamily="34" charset="0"/>
                  <a:ea typeface="微软雅黑" panose="020B0503020204020204" pitchFamily="34" charset="-122"/>
                </a:rPr>
                <a:t>在下拉框中选择</a:t>
              </a:r>
              <a:r>
                <a:rPr lang="en-US" altLang="zh-CN" dirty="0">
                  <a:latin typeface="Century Gothic" panose="020B0502020202020204" pitchFamily="34" charset="0"/>
                  <a:ea typeface="微软雅黑" panose="020B0503020204020204" pitchFamily="34" charset="-122"/>
                </a:rPr>
                <a:t>”</a:t>
              </a:r>
              <a:r>
                <a:rPr lang="zh-CN" altLang="en-US" b="1" dirty="0">
                  <a:solidFill>
                    <a:srgbClr val="00B050"/>
                  </a:solidFill>
                  <a:latin typeface="Century Gothic" panose="020B0502020202020204" pitchFamily="34" charset="0"/>
                  <a:ea typeface="微软雅黑" panose="020B0503020204020204" pitchFamily="34" charset="-122"/>
                </a:rPr>
                <a:t>内训</a:t>
              </a:r>
              <a:r>
                <a:rPr lang="en-US" altLang="zh-CN" dirty="0">
                  <a:latin typeface="Century Gothic" panose="020B0502020202020204" pitchFamily="34" charset="0"/>
                  <a:ea typeface="微软雅黑" panose="020B0503020204020204" pitchFamily="34" charset="-122"/>
                </a:rPr>
                <a:t>”</a:t>
              </a:r>
              <a:r>
                <a:rPr lang="zh-CN" altLang="en-US" dirty="0">
                  <a:latin typeface="Century Gothic" panose="020B0502020202020204" pitchFamily="34" charset="0"/>
                  <a:ea typeface="微软雅黑" panose="020B0503020204020204" pitchFamily="34" charset="-122"/>
                </a:rPr>
                <a:t>。如营运有参加外训的同事，烦请填写</a:t>
              </a:r>
              <a:r>
                <a:rPr lang="en-US" altLang="zh-CN" dirty="0">
                  <a:latin typeface="Century Gothic" panose="020B0502020202020204" pitchFamily="34" charset="0"/>
                  <a:ea typeface="微软雅黑" panose="020B0503020204020204" pitchFamily="34" charset="-122"/>
                </a:rPr>
                <a:t>&lt;</a:t>
              </a:r>
              <a:r>
                <a:rPr lang="zh-CN" altLang="en-US" dirty="0">
                  <a:latin typeface="Century Gothic" panose="020B0502020202020204" pitchFamily="34" charset="0"/>
                  <a:ea typeface="微软雅黑" panose="020B0503020204020204" pitchFamily="34" charset="-122"/>
                </a:rPr>
                <a:t>外训申请表</a:t>
              </a:r>
              <a:r>
                <a:rPr lang="en-US" altLang="zh-CN" dirty="0">
                  <a:latin typeface="Century Gothic" panose="020B0502020202020204" pitchFamily="34" charset="0"/>
                  <a:ea typeface="微软雅黑" panose="020B0503020204020204" pitchFamily="34" charset="-122"/>
                </a:rPr>
                <a:t>&gt;</a:t>
              </a:r>
              <a:r>
                <a:rPr lang="zh-CN" altLang="en-US" dirty="0">
                  <a:latin typeface="Century Gothic" panose="020B0502020202020204" pitchFamily="34" charset="0"/>
                  <a:ea typeface="微软雅黑" panose="020B0503020204020204" pitchFamily="34" charset="-122"/>
                </a:rPr>
                <a:t>，获得</a:t>
              </a:r>
              <a:r>
                <a:rPr lang="en-US" altLang="zh-CN" dirty="0">
                  <a:latin typeface="Century Gothic" panose="020B0502020202020204" pitchFamily="34" charset="0"/>
                  <a:ea typeface="微软雅黑" panose="020B0503020204020204" pitchFamily="34" charset="-122"/>
                </a:rPr>
                <a:t>RD</a:t>
              </a:r>
              <a:r>
                <a:rPr lang="zh-CN" altLang="en-US" dirty="0">
                  <a:latin typeface="Century Gothic" panose="020B0502020202020204" pitchFamily="34" charset="0"/>
                  <a:ea typeface="微软雅黑" panose="020B0503020204020204" pitchFamily="34" charset="-122"/>
                </a:rPr>
                <a:t>批复后申报至</a:t>
              </a:r>
              <a:r>
                <a:rPr lang="en-US" altLang="zh-CN" dirty="0">
                  <a:latin typeface="Century Gothic" panose="020B0502020202020204" pitchFamily="34" charset="0"/>
                  <a:ea typeface="微软雅黑" panose="020B0503020204020204" pitchFamily="34" charset="-122"/>
                </a:rPr>
                <a:t>L&amp;D</a:t>
              </a:r>
              <a:r>
                <a:rPr lang="zh-CN" altLang="en-US" dirty="0">
                  <a:latin typeface="Century Gothic" panose="020B0502020202020204" pitchFamily="34" charset="0"/>
                  <a:ea typeface="微软雅黑" panose="020B0503020204020204" pitchFamily="34" charset="-122"/>
                </a:rPr>
                <a:t>团队进行审阅，培训记录将由</a:t>
              </a:r>
              <a:r>
                <a:rPr lang="en-US" altLang="zh-CN" dirty="0">
                  <a:latin typeface="Century Gothic" panose="020B0502020202020204" pitchFamily="34" charset="0"/>
                  <a:ea typeface="微软雅黑" panose="020B0503020204020204" pitchFamily="34" charset="-122"/>
                </a:rPr>
                <a:t>L&amp;D</a:t>
              </a:r>
              <a:r>
                <a:rPr lang="zh-CN" altLang="en-US" dirty="0">
                  <a:latin typeface="Century Gothic" panose="020B0502020202020204" pitchFamily="34" charset="0"/>
                  <a:ea typeface="微软雅黑" panose="020B0503020204020204" pitchFamily="34" charset="-122"/>
                </a:rPr>
                <a:t>专人填写并上传至系统。</a:t>
              </a:r>
              <a:endParaRPr lang="en-US" altLang="zh-CN" dirty="0">
                <a:latin typeface="Century Gothic" panose="020B0502020202020204" pitchFamily="34" charset="0"/>
                <a:ea typeface="微软雅黑" panose="020B0503020204020204" pitchFamily="34" charset="-122"/>
              </a:endParaRPr>
            </a:p>
          </p:txBody>
        </p:sp>
      </p:grpSp>
      <p:grpSp>
        <p:nvGrpSpPr>
          <p:cNvPr id="26" name="组合 25">
            <a:extLst>
              <a:ext uri="{FF2B5EF4-FFF2-40B4-BE49-F238E27FC236}">
                <a16:creationId xmlns:a16="http://schemas.microsoft.com/office/drawing/2014/main" id="{DE23C0FE-A3E1-4821-B8DC-AD0243A2E7EF}"/>
              </a:ext>
            </a:extLst>
          </p:cNvPr>
          <p:cNvGrpSpPr/>
          <p:nvPr/>
        </p:nvGrpSpPr>
        <p:grpSpPr>
          <a:xfrm>
            <a:off x="1327507" y="5605638"/>
            <a:ext cx="4500000" cy="766165"/>
            <a:chOff x="1293234" y="1814610"/>
            <a:chExt cx="4406136" cy="766165"/>
          </a:xfrm>
        </p:grpSpPr>
        <p:sp>
          <p:nvSpPr>
            <p:cNvPr id="27" name="文本框 26">
              <a:extLst>
                <a:ext uri="{FF2B5EF4-FFF2-40B4-BE49-F238E27FC236}">
                  <a16:creationId xmlns:a16="http://schemas.microsoft.com/office/drawing/2014/main" id="{06AD28A4-1928-49FB-AC1B-C1FFA45613B2}"/>
                </a:ext>
              </a:extLst>
            </p:cNvPr>
            <p:cNvSpPr txBox="1"/>
            <p:nvPr/>
          </p:nvSpPr>
          <p:spPr>
            <a:xfrm>
              <a:off x="1293234" y="1814610"/>
              <a:ext cx="2486508" cy="400110"/>
            </a:xfrm>
            <a:prstGeom prst="rect">
              <a:avLst/>
            </a:prstGeom>
            <a:noFill/>
          </p:spPr>
          <p:txBody>
            <a:bodyPr wrap="none" rtlCol="0">
              <a:spAutoFit/>
            </a:bodyPr>
            <a:lstStyle/>
            <a:p>
              <a:r>
                <a:rPr lang="zh-CN" altLang="en-US" sz="2000" b="1" dirty="0">
                  <a:solidFill>
                    <a:srgbClr val="FF0000"/>
                  </a:solidFill>
                  <a:latin typeface="Century Gothic" panose="020B0502020202020204" pitchFamily="34" charset="0"/>
                  <a:ea typeface="微软雅黑" panose="020B0503020204020204" pitchFamily="34" charset="-122"/>
                </a:rPr>
                <a:t>开始日期</a:t>
              </a:r>
              <a:r>
                <a:rPr lang="en-US" altLang="zh-CN" sz="2000" b="1" dirty="0">
                  <a:solidFill>
                    <a:srgbClr val="FF0000"/>
                  </a:solidFill>
                  <a:latin typeface="Century Gothic" panose="020B0502020202020204" pitchFamily="34" charset="0"/>
                  <a:ea typeface="微软雅黑" panose="020B0503020204020204" pitchFamily="34" charset="-122"/>
                </a:rPr>
                <a:t>/</a:t>
              </a:r>
              <a:r>
                <a:rPr lang="zh-CN" altLang="en-US" sz="2000" b="1" dirty="0">
                  <a:solidFill>
                    <a:srgbClr val="FF0000"/>
                  </a:solidFill>
                  <a:latin typeface="Century Gothic" panose="020B0502020202020204" pitchFamily="34" charset="0"/>
                  <a:ea typeface="微软雅黑" panose="020B0503020204020204" pitchFamily="34" charset="-122"/>
                </a:rPr>
                <a:t>结束日期 </a:t>
              </a:r>
              <a:r>
                <a:rPr lang="en-US" altLang="zh-CN" sz="2000" b="1" dirty="0">
                  <a:solidFill>
                    <a:srgbClr val="FF0000"/>
                  </a:solidFill>
                  <a:latin typeface="Century Gothic" panose="020B0502020202020204" pitchFamily="34" charset="0"/>
                  <a:ea typeface="微软雅黑" panose="020B0503020204020204" pitchFamily="34" charset="-122"/>
                </a:rPr>
                <a:t>*</a:t>
              </a:r>
              <a:endParaRPr lang="zh-CN" altLang="en-US" sz="2000" b="1" dirty="0">
                <a:solidFill>
                  <a:srgbClr val="FF0000"/>
                </a:solidFill>
                <a:latin typeface="Century Gothic" panose="020B0502020202020204" pitchFamily="34" charset="0"/>
                <a:ea typeface="微软雅黑" panose="020B0503020204020204" pitchFamily="34" charset="-122"/>
              </a:endParaRPr>
            </a:p>
          </p:txBody>
        </p:sp>
        <p:sp>
          <p:nvSpPr>
            <p:cNvPr id="28" name="文本框 27">
              <a:extLst>
                <a:ext uri="{FF2B5EF4-FFF2-40B4-BE49-F238E27FC236}">
                  <a16:creationId xmlns:a16="http://schemas.microsoft.com/office/drawing/2014/main" id="{30089CBA-5565-40DF-B90F-F3D35BAA3DEB}"/>
                </a:ext>
              </a:extLst>
            </p:cNvPr>
            <p:cNvSpPr txBox="1"/>
            <p:nvPr/>
          </p:nvSpPr>
          <p:spPr>
            <a:xfrm>
              <a:off x="1293234" y="2211443"/>
              <a:ext cx="4406136" cy="369332"/>
            </a:xfrm>
            <a:prstGeom prst="rect">
              <a:avLst/>
            </a:prstGeom>
            <a:noFill/>
          </p:spPr>
          <p:txBody>
            <a:bodyPr wrap="square" rtlCol="0">
              <a:spAutoFit/>
            </a:bodyPr>
            <a:lstStyle/>
            <a:p>
              <a:r>
                <a:rPr lang="zh-CN" altLang="en-US" dirty="0">
                  <a:latin typeface="Century Gothic" panose="020B0502020202020204" pitchFamily="34" charset="0"/>
                  <a:ea typeface="微软雅黑" panose="020B0503020204020204" pitchFamily="34" charset="-122"/>
                </a:rPr>
                <a:t>按实际情况填写，</a:t>
              </a:r>
              <a:r>
                <a:rPr lang="zh-CN" altLang="en-US" b="1" dirty="0">
                  <a:solidFill>
                    <a:srgbClr val="00B050"/>
                  </a:solidFill>
                  <a:latin typeface="Century Gothic" panose="020B0502020202020204" pitchFamily="34" charset="0"/>
                  <a:ea typeface="微软雅黑" panose="020B0503020204020204" pitchFamily="34" charset="-122"/>
                </a:rPr>
                <a:t>格式为：年份</a:t>
              </a:r>
              <a:r>
                <a:rPr lang="en-US" altLang="zh-CN" b="1" dirty="0">
                  <a:solidFill>
                    <a:srgbClr val="00B050"/>
                  </a:solidFill>
                  <a:latin typeface="Century Gothic" panose="020B0502020202020204" pitchFamily="34" charset="0"/>
                  <a:ea typeface="微软雅黑" panose="020B0503020204020204" pitchFamily="34" charset="-122"/>
                </a:rPr>
                <a:t>-</a:t>
              </a:r>
              <a:r>
                <a:rPr lang="zh-CN" altLang="en-US" b="1" dirty="0">
                  <a:solidFill>
                    <a:srgbClr val="00B050"/>
                  </a:solidFill>
                  <a:latin typeface="Century Gothic" panose="020B0502020202020204" pitchFamily="34" charset="0"/>
                  <a:ea typeface="微软雅黑" panose="020B0503020204020204" pitchFamily="34" charset="-122"/>
                </a:rPr>
                <a:t>月份</a:t>
              </a:r>
              <a:r>
                <a:rPr lang="en-US" altLang="zh-CN" b="1" dirty="0">
                  <a:solidFill>
                    <a:srgbClr val="00B050"/>
                  </a:solidFill>
                  <a:latin typeface="Century Gothic" panose="020B0502020202020204" pitchFamily="34" charset="0"/>
                  <a:ea typeface="微软雅黑" panose="020B0503020204020204" pitchFamily="34" charset="-122"/>
                </a:rPr>
                <a:t>-</a:t>
              </a:r>
              <a:r>
                <a:rPr lang="zh-CN" altLang="en-US" b="1" dirty="0">
                  <a:solidFill>
                    <a:srgbClr val="00B050"/>
                  </a:solidFill>
                  <a:latin typeface="Century Gothic" panose="020B0502020202020204" pitchFamily="34" charset="0"/>
                  <a:ea typeface="微软雅黑" panose="020B0503020204020204" pitchFamily="34" charset="-122"/>
                </a:rPr>
                <a:t>日期</a:t>
              </a:r>
              <a:r>
                <a:rPr lang="zh-CN" altLang="en-US" dirty="0">
                  <a:latin typeface="Century Gothic" panose="020B0502020202020204" pitchFamily="34" charset="0"/>
                  <a:ea typeface="微软雅黑" panose="020B0503020204020204" pitchFamily="34" charset="-122"/>
                </a:rPr>
                <a:t>。</a:t>
              </a:r>
              <a:endParaRPr lang="en-US" altLang="zh-CN" dirty="0">
                <a:latin typeface="Century Gothic" panose="020B0502020202020204" pitchFamily="34" charset="0"/>
                <a:ea typeface="微软雅黑" panose="020B0503020204020204" pitchFamily="34" charset="-122"/>
              </a:endParaRPr>
            </a:p>
          </p:txBody>
        </p:sp>
      </p:grpSp>
      <p:grpSp>
        <p:nvGrpSpPr>
          <p:cNvPr id="29" name="组合 28">
            <a:extLst>
              <a:ext uri="{FF2B5EF4-FFF2-40B4-BE49-F238E27FC236}">
                <a16:creationId xmlns:a16="http://schemas.microsoft.com/office/drawing/2014/main" id="{5936BC11-4055-4DF0-8B05-37E494FEA0AC}"/>
              </a:ext>
            </a:extLst>
          </p:cNvPr>
          <p:cNvGrpSpPr/>
          <p:nvPr/>
        </p:nvGrpSpPr>
        <p:grpSpPr>
          <a:xfrm>
            <a:off x="6359845" y="2394367"/>
            <a:ext cx="4500000" cy="1320163"/>
            <a:chOff x="1293234" y="1814610"/>
            <a:chExt cx="4500000" cy="1320163"/>
          </a:xfrm>
        </p:grpSpPr>
        <p:sp>
          <p:nvSpPr>
            <p:cNvPr id="30" name="文本框 29">
              <a:extLst>
                <a:ext uri="{FF2B5EF4-FFF2-40B4-BE49-F238E27FC236}">
                  <a16:creationId xmlns:a16="http://schemas.microsoft.com/office/drawing/2014/main" id="{576A2C76-9820-4FC2-9154-589F6DA72772}"/>
                </a:ext>
              </a:extLst>
            </p:cNvPr>
            <p:cNvSpPr txBox="1"/>
            <p:nvPr/>
          </p:nvSpPr>
          <p:spPr>
            <a:xfrm>
              <a:off x="1293234" y="1814610"/>
              <a:ext cx="1217000" cy="400110"/>
            </a:xfrm>
            <a:prstGeom prst="rect">
              <a:avLst/>
            </a:prstGeom>
            <a:noFill/>
          </p:spPr>
          <p:txBody>
            <a:bodyPr wrap="none" rtlCol="0">
              <a:spAutoFit/>
            </a:bodyPr>
            <a:lstStyle/>
            <a:p>
              <a:r>
                <a:rPr lang="zh-CN" altLang="en-US" sz="2000" b="1" dirty="0">
                  <a:latin typeface="Century Gothic" panose="020B0502020202020204" pitchFamily="34" charset="0"/>
                  <a:ea typeface="微软雅黑" panose="020B0503020204020204" pitchFamily="34" charset="-122"/>
                </a:rPr>
                <a:t>入职前后</a:t>
              </a:r>
            </a:p>
          </p:txBody>
        </p:sp>
        <p:sp>
          <p:nvSpPr>
            <p:cNvPr id="31" name="文本框 30">
              <a:extLst>
                <a:ext uri="{FF2B5EF4-FFF2-40B4-BE49-F238E27FC236}">
                  <a16:creationId xmlns:a16="http://schemas.microsoft.com/office/drawing/2014/main" id="{4F030466-7485-4B91-A430-E04F6884E200}"/>
                </a:ext>
              </a:extLst>
            </p:cNvPr>
            <p:cNvSpPr txBox="1"/>
            <p:nvPr/>
          </p:nvSpPr>
          <p:spPr>
            <a:xfrm>
              <a:off x="1293234" y="2211443"/>
              <a:ext cx="4500000" cy="923330"/>
            </a:xfrm>
            <a:prstGeom prst="rect">
              <a:avLst/>
            </a:prstGeom>
            <a:noFill/>
          </p:spPr>
          <p:txBody>
            <a:bodyPr wrap="square" rtlCol="0">
              <a:spAutoFit/>
            </a:bodyPr>
            <a:lstStyle/>
            <a:p>
              <a:r>
                <a:rPr lang="zh-CN" altLang="en-US" dirty="0">
                  <a:latin typeface="Century Gothic" panose="020B0502020202020204" pitchFamily="34" charset="0"/>
                  <a:ea typeface="微软雅黑" panose="020B0503020204020204" pitchFamily="34" charset="-122"/>
                </a:rPr>
                <a:t>按实际情况</a:t>
              </a:r>
              <a:r>
                <a:rPr lang="zh-CN" altLang="en-US" b="1" dirty="0">
                  <a:solidFill>
                    <a:srgbClr val="00B050"/>
                  </a:solidFill>
                  <a:latin typeface="Century Gothic" panose="020B0502020202020204" pitchFamily="34" charset="0"/>
                  <a:ea typeface="微软雅黑" panose="020B0503020204020204" pitchFamily="34" charset="-122"/>
                </a:rPr>
                <a:t>在下拉框中选择</a:t>
              </a:r>
              <a:r>
                <a:rPr lang="zh-CN" altLang="en-US" dirty="0">
                  <a:latin typeface="Century Gothic" panose="020B0502020202020204" pitchFamily="34" charset="0"/>
                  <a:ea typeface="微软雅黑" panose="020B0503020204020204" pitchFamily="34" charset="-122"/>
                </a:rPr>
                <a:t>。</a:t>
              </a:r>
              <a:endParaRPr lang="en-US" altLang="zh-CN" dirty="0">
                <a:latin typeface="Century Gothic" panose="020B0502020202020204" pitchFamily="34" charset="0"/>
                <a:ea typeface="微软雅黑" panose="020B0503020204020204" pitchFamily="34" charset="-122"/>
              </a:endParaRPr>
            </a:p>
            <a:p>
              <a:pPr marL="285750" indent="-285750">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rPr>
                <a:t>入职前</a:t>
              </a:r>
              <a:endParaRPr lang="en-US" altLang="zh-CN" dirty="0">
                <a:latin typeface="Century Gothic" panose="020B0502020202020204" pitchFamily="34" charset="0"/>
                <a:ea typeface="微软雅黑" panose="020B0503020204020204" pitchFamily="34" charset="-122"/>
              </a:endParaRPr>
            </a:p>
            <a:p>
              <a:pPr marL="285750" indent="-285750">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rPr>
                <a:t>入职后</a:t>
              </a:r>
              <a:endParaRPr lang="en-US" altLang="zh-CN" dirty="0">
                <a:latin typeface="Century Gothic" panose="020B0502020202020204" pitchFamily="34" charset="0"/>
                <a:ea typeface="微软雅黑" panose="020B0503020204020204" pitchFamily="34" charset="-122"/>
              </a:endParaRPr>
            </a:p>
          </p:txBody>
        </p:sp>
      </p:grpSp>
      <p:grpSp>
        <p:nvGrpSpPr>
          <p:cNvPr id="32" name="组合 31">
            <a:extLst>
              <a:ext uri="{FF2B5EF4-FFF2-40B4-BE49-F238E27FC236}">
                <a16:creationId xmlns:a16="http://schemas.microsoft.com/office/drawing/2014/main" id="{0E2A7A32-3871-4510-AAA7-B17804507153}"/>
              </a:ext>
            </a:extLst>
          </p:cNvPr>
          <p:cNvGrpSpPr/>
          <p:nvPr/>
        </p:nvGrpSpPr>
        <p:grpSpPr>
          <a:xfrm>
            <a:off x="6364495" y="3943645"/>
            <a:ext cx="4500000" cy="2428158"/>
            <a:chOff x="1293234" y="1814610"/>
            <a:chExt cx="4500000" cy="2428158"/>
          </a:xfrm>
        </p:grpSpPr>
        <p:sp>
          <p:nvSpPr>
            <p:cNvPr id="33" name="文本框 32">
              <a:extLst>
                <a:ext uri="{FF2B5EF4-FFF2-40B4-BE49-F238E27FC236}">
                  <a16:creationId xmlns:a16="http://schemas.microsoft.com/office/drawing/2014/main" id="{4D9181A3-47D0-4923-AA5B-B6A4E89BE990}"/>
                </a:ext>
              </a:extLst>
            </p:cNvPr>
            <p:cNvSpPr txBox="1"/>
            <p:nvPr/>
          </p:nvSpPr>
          <p:spPr>
            <a:xfrm>
              <a:off x="1293234" y="1814610"/>
              <a:ext cx="1430200" cy="400110"/>
            </a:xfrm>
            <a:prstGeom prst="rect">
              <a:avLst/>
            </a:prstGeom>
            <a:noFill/>
          </p:spPr>
          <p:txBody>
            <a:bodyPr wrap="none" rtlCol="0">
              <a:spAutoFit/>
            </a:bodyPr>
            <a:lstStyle/>
            <a:p>
              <a:r>
                <a:rPr lang="zh-CN" altLang="en-US"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rPr>
                <a:t>培训类型 </a:t>
              </a:r>
              <a:r>
                <a:rPr lang="en-US" altLang="zh-CN"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rPr>
                <a:t>*</a:t>
              </a:r>
              <a:endParaRPr lang="zh-CN" altLang="en-US"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endParaRPr>
            </a:p>
          </p:txBody>
        </p:sp>
        <p:sp>
          <p:nvSpPr>
            <p:cNvPr id="34" name="文本框 33">
              <a:extLst>
                <a:ext uri="{FF2B5EF4-FFF2-40B4-BE49-F238E27FC236}">
                  <a16:creationId xmlns:a16="http://schemas.microsoft.com/office/drawing/2014/main" id="{656C6DE0-954B-4F99-8F3A-4A5F97339030}"/>
                </a:ext>
              </a:extLst>
            </p:cNvPr>
            <p:cNvSpPr txBox="1"/>
            <p:nvPr/>
          </p:nvSpPr>
          <p:spPr>
            <a:xfrm>
              <a:off x="1293234" y="2211443"/>
              <a:ext cx="4500000" cy="2031325"/>
            </a:xfrm>
            <a:prstGeom prst="rect">
              <a:avLst/>
            </a:prstGeom>
            <a:noFill/>
          </p:spPr>
          <p:txBody>
            <a:bodyPr wrap="square" rtlCol="0">
              <a:spAutoFit/>
            </a:bodyPr>
            <a:lstStyle/>
            <a:p>
              <a:r>
                <a:rPr lang="zh-CN" altLang="en-US" dirty="0">
                  <a:latin typeface="Century Gothic" panose="020B0502020202020204" pitchFamily="34" charset="0"/>
                  <a:ea typeface="微软雅黑" panose="020B0503020204020204" pitchFamily="34" charset="-122"/>
                  <a:cs typeface="Cavolini" panose="03000502040302020204" pitchFamily="66" charset="0"/>
                </a:rPr>
                <a:t>按实际情况</a:t>
              </a:r>
              <a:r>
                <a:rPr lang="zh-CN" altLang="en-US" b="1" dirty="0">
                  <a:solidFill>
                    <a:srgbClr val="00B050"/>
                  </a:solidFill>
                  <a:latin typeface="Century Gothic" panose="020B0502020202020204" pitchFamily="34" charset="0"/>
                  <a:ea typeface="微软雅黑" panose="020B0503020204020204" pitchFamily="34" charset="-122"/>
                  <a:cs typeface="Cavolini" panose="03000502040302020204" pitchFamily="66" charset="0"/>
                </a:rPr>
                <a:t>在下拉框中选择</a:t>
              </a:r>
              <a:r>
                <a:rPr lang="zh-CN" altLang="en-US" dirty="0">
                  <a:latin typeface="Century Gothic" panose="020B0502020202020204" pitchFamily="34" charset="0"/>
                  <a:ea typeface="微软雅黑" panose="020B0503020204020204" pitchFamily="34" charset="-122"/>
                  <a:cs typeface="Cavolini" panose="03000502040302020204" pitchFamily="66" charset="0"/>
                </a:rPr>
                <a:t>。</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a:p>
              <a:pPr marL="285750" indent="-285750">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cs typeface="Cavolini" panose="03000502040302020204" pitchFamily="66" charset="0"/>
                </a:rPr>
                <a:t>合规培训</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a:p>
              <a:pPr marL="285750" indent="-285750">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cs typeface="Cavolini" panose="03000502040302020204" pitchFamily="66" charset="0"/>
                </a:rPr>
                <a:t>新员工入职培训</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a:p>
              <a:pPr marL="285750" indent="-285750">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cs typeface="Cavolini" panose="03000502040302020204" pitchFamily="66" charset="0"/>
                </a:rPr>
                <a:t>营运点卫生安全</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a:p>
              <a:pPr marL="285750" indent="-285750">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cs typeface="Cavolini" panose="03000502040302020204" pitchFamily="66" charset="0"/>
                </a:rPr>
                <a:t>学习及人才发展项目</a:t>
              </a:r>
              <a:r>
                <a:rPr lang="en-US" altLang="zh-CN" dirty="0">
                  <a:latin typeface="Century Gothic" panose="020B0502020202020204" pitchFamily="34" charset="0"/>
                  <a:ea typeface="微软雅黑" panose="020B0503020204020204" pitchFamily="34" charset="-122"/>
                  <a:cs typeface="Cavolini" panose="03000502040302020204" pitchFamily="66" charset="0"/>
                </a:rPr>
                <a:t>(L&amp;D</a:t>
              </a:r>
              <a:r>
                <a:rPr lang="zh-CN" altLang="en-US" dirty="0">
                  <a:latin typeface="Century Gothic" panose="020B0502020202020204" pitchFamily="34" charset="0"/>
                  <a:ea typeface="微软雅黑" panose="020B0503020204020204" pitchFamily="34" charset="-122"/>
                  <a:cs typeface="Cavolini" panose="03000502040302020204" pitchFamily="66" charset="0"/>
                </a:rPr>
                <a:t>专用</a:t>
              </a:r>
              <a:r>
                <a:rPr lang="en-US" altLang="zh-CN" dirty="0">
                  <a:latin typeface="Century Gothic" panose="020B0502020202020204" pitchFamily="34" charset="0"/>
                  <a:ea typeface="微软雅黑" panose="020B0503020204020204" pitchFamily="34" charset="-122"/>
                  <a:cs typeface="Cavolini" panose="03000502040302020204" pitchFamily="66" charset="0"/>
                </a:rPr>
                <a:t>)</a:t>
              </a:r>
            </a:p>
            <a:p>
              <a:pPr marL="285750" indent="-285750">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cs typeface="Cavolini" panose="03000502040302020204" pitchFamily="66" charset="0"/>
                </a:rPr>
                <a:t>营运点现场技能培训</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a:p>
              <a:pPr marL="285750" indent="-285750">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cs typeface="Cavolini" panose="03000502040302020204" pitchFamily="66" charset="0"/>
                </a:rPr>
                <a:t>外部培训</a:t>
              </a:r>
              <a:r>
                <a:rPr lang="en-US" altLang="zh-CN" dirty="0">
                  <a:latin typeface="Century Gothic" panose="020B0502020202020204" pitchFamily="34" charset="0"/>
                  <a:ea typeface="微软雅黑" panose="020B0503020204020204" pitchFamily="34" charset="-122"/>
                  <a:cs typeface="Cavolini" panose="03000502040302020204" pitchFamily="66" charset="0"/>
                </a:rPr>
                <a:t>(L&amp;D</a:t>
              </a:r>
              <a:r>
                <a:rPr lang="zh-CN" altLang="en-US" dirty="0">
                  <a:latin typeface="Century Gothic" panose="020B0502020202020204" pitchFamily="34" charset="0"/>
                  <a:ea typeface="微软雅黑" panose="020B0503020204020204" pitchFamily="34" charset="-122"/>
                  <a:cs typeface="Cavolini" panose="03000502040302020204" pitchFamily="66" charset="0"/>
                </a:rPr>
                <a:t>专用</a:t>
              </a:r>
              <a:r>
                <a:rPr lang="en-US" altLang="zh-CN" dirty="0">
                  <a:latin typeface="Century Gothic" panose="020B0502020202020204" pitchFamily="34" charset="0"/>
                  <a:ea typeface="微软雅黑" panose="020B0503020204020204" pitchFamily="34" charset="-122"/>
                  <a:cs typeface="Cavolini" panose="03000502040302020204" pitchFamily="66" charset="0"/>
                </a:rPr>
                <a:t>)</a:t>
              </a:r>
            </a:p>
          </p:txBody>
        </p:sp>
      </p:grpSp>
      <p:pic>
        <p:nvPicPr>
          <p:cNvPr id="35" name="图片 34">
            <a:extLst>
              <a:ext uri="{FF2B5EF4-FFF2-40B4-BE49-F238E27FC236}">
                <a16:creationId xmlns:a16="http://schemas.microsoft.com/office/drawing/2014/main" id="{0843AFFC-A104-4840-BD20-FD482BC8D8F4}"/>
              </a:ext>
            </a:extLst>
          </p:cNvPr>
          <p:cNvPicPr>
            <a:picLocks noChangeAspect="1"/>
          </p:cNvPicPr>
          <p:nvPr/>
        </p:nvPicPr>
        <p:blipFill>
          <a:blip r:embed="rId2"/>
          <a:stretch>
            <a:fillRect/>
          </a:stretch>
        </p:blipFill>
        <p:spPr>
          <a:xfrm>
            <a:off x="1327507" y="1753594"/>
            <a:ext cx="7183636" cy="360000"/>
          </a:xfrm>
          <a:prstGeom prst="rect">
            <a:avLst/>
          </a:prstGeom>
        </p:spPr>
      </p:pic>
    </p:spTree>
    <p:extLst>
      <p:ext uri="{BB962C8B-B14F-4D97-AF65-F5344CB8AC3E}">
        <p14:creationId xmlns:p14="http://schemas.microsoft.com/office/powerpoint/2010/main" val="231639003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表单审批 </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88344DCA-DD88-9B55-EA55-7E20373E5B44}"/>
              </a:ext>
            </a:extLst>
          </p:cNvPr>
          <p:cNvPicPr>
            <a:picLocks noChangeAspect="1"/>
          </p:cNvPicPr>
          <p:nvPr/>
        </p:nvPicPr>
        <p:blipFill>
          <a:blip r:embed="rId2"/>
          <a:stretch>
            <a:fillRect/>
          </a:stretch>
        </p:blipFill>
        <p:spPr>
          <a:xfrm>
            <a:off x="1327508" y="1212634"/>
            <a:ext cx="9372364" cy="5434188"/>
          </a:xfrm>
          <a:prstGeom prst="rect">
            <a:avLst/>
          </a:prstGeom>
        </p:spPr>
      </p:pic>
    </p:spTree>
    <p:extLst>
      <p:ext uri="{BB962C8B-B14F-4D97-AF65-F5344CB8AC3E}">
        <p14:creationId xmlns:p14="http://schemas.microsoft.com/office/powerpoint/2010/main" val="397608842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表单审批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4275ADEB-7963-588C-D475-D3F464C9FE55}"/>
              </a:ext>
            </a:extLst>
          </p:cNvPr>
          <p:cNvPicPr>
            <a:picLocks noChangeAspect="1"/>
          </p:cNvPicPr>
          <p:nvPr/>
        </p:nvPicPr>
        <p:blipFill>
          <a:blip r:embed="rId2"/>
          <a:stretch>
            <a:fillRect/>
          </a:stretch>
        </p:blipFill>
        <p:spPr>
          <a:xfrm>
            <a:off x="1113540" y="1251584"/>
            <a:ext cx="9960271" cy="5328747"/>
          </a:xfrm>
          <a:prstGeom prst="rect">
            <a:avLst/>
          </a:prstGeom>
        </p:spPr>
      </p:pic>
      <p:sp>
        <p:nvSpPr>
          <p:cNvPr id="6" name="矩形 5">
            <a:extLst>
              <a:ext uri="{FF2B5EF4-FFF2-40B4-BE49-F238E27FC236}">
                <a16:creationId xmlns:a16="http://schemas.microsoft.com/office/drawing/2014/main" id="{844CBAE2-0F58-46D2-8053-F8FACF64E97D}"/>
              </a:ext>
            </a:extLst>
          </p:cNvPr>
          <p:cNvSpPr/>
          <p:nvPr/>
        </p:nvSpPr>
        <p:spPr>
          <a:xfrm rot="10800000">
            <a:off x="4956951" y="5671649"/>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C7EE4F1-84A9-9A3A-06EC-B51E6DF6CBAA}"/>
              </a:ext>
            </a:extLst>
          </p:cNvPr>
          <p:cNvSpPr/>
          <p:nvPr/>
        </p:nvSpPr>
        <p:spPr>
          <a:xfrm rot="10800000">
            <a:off x="2391033" y="1939406"/>
            <a:ext cx="231709" cy="9077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3E131E61-9E83-00B0-2522-F8328E6E0142}"/>
              </a:ext>
            </a:extLst>
          </p:cNvPr>
          <p:cNvSpPr/>
          <p:nvPr/>
        </p:nvSpPr>
        <p:spPr>
          <a:xfrm rot="10800000">
            <a:off x="2323322" y="2210796"/>
            <a:ext cx="299420" cy="19650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4233644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表单状态查看</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添加标题">
            <a:extLst>
              <a:ext uri="{FF2B5EF4-FFF2-40B4-BE49-F238E27FC236}">
                <a16:creationId xmlns:a16="http://schemas.microsoft.com/office/drawing/2014/main" id="{75C961E4-0AB8-AC68-B7BC-2D85E89CAF60}"/>
              </a:ext>
            </a:extLst>
          </p:cNvPr>
          <p:cNvSpPr txBox="1"/>
          <p:nvPr/>
        </p:nvSpPr>
        <p:spPr>
          <a:xfrm>
            <a:off x="382586" y="1345408"/>
            <a:ext cx="11422180" cy="2999539"/>
          </a:xfrm>
          <a:prstGeom prst="rect">
            <a:avLst/>
          </a:prstGeom>
          <a:noFill/>
        </p:spPr>
        <p:txBody>
          <a:bodyPr wrap="square" rtlCol="0">
            <a:spAutoFit/>
          </a:bodyPr>
          <a:lstStyle/>
          <a:p>
            <a:pPr>
              <a:lnSpc>
                <a:spcPct val="150000"/>
              </a:lnSpc>
            </a:pPr>
            <a:r>
              <a:rPr lang="zh-CN" altLang="en-US" sz="2000" b="1" dirty="0"/>
              <a:t>可以在异动管理页面查询表单状态</a:t>
            </a:r>
            <a:endParaRPr lang="en-US" altLang="zh-CN" sz="2000" b="1" dirty="0"/>
          </a:p>
          <a:p>
            <a:pPr>
              <a:lnSpc>
                <a:spcPct val="150000"/>
              </a:lnSpc>
            </a:pPr>
            <a:r>
              <a:rPr lang="en-US" altLang="zh-CN" b="1" dirty="0"/>
              <a:t>1</a:t>
            </a:r>
            <a:r>
              <a:rPr lang="zh-CN" altLang="en-US" b="1" dirty="0"/>
              <a:t>）详情：点击后可进入表单查看详细内容及审批历史</a:t>
            </a:r>
            <a:endParaRPr lang="en-US" altLang="zh-CN" b="1" dirty="0"/>
          </a:p>
          <a:p>
            <a:pPr>
              <a:lnSpc>
                <a:spcPct val="150000"/>
              </a:lnSpc>
            </a:pPr>
            <a:r>
              <a:rPr lang="en-US" altLang="zh-CN" b="1" dirty="0"/>
              <a:t>2</a:t>
            </a:r>
            <a:r>
              <a:rPr lang="zh-CN" altLang="en-US" b="1" dirty="0"/>
              <a:t>）复制：可通过该方式快捷操作多位员工存在同样的调整原因</a:t>
            </a:r>
            <a:r>
              <a:rPr lang="en-US" altLang="zh-CN" b="1" dirty="0"/>
              <a:t>/</a:t>
            </a:r>
            <a:r>
              <a:rPr lang="zh-CN" altLang="en-US" b="1" dirty="0"/>
              <a:t>一位员工存在多个调整原因的情形（仅人事信息表动表可复制）</a:t>
            </a:r>
          </a:p>
          <a:p>
            <a:pPr>
              <a:lnSpc>
                <a:spcPct val="150000"/>
              </a:lnSpc>
            </a:pPr>
            <a:r>
              <a:rPr lang="en-US" altLang="zh-CN" b="1" dirty="0"/>
              <a:t>3</a:t>
            </a:r>
            <a:r>
              <a:rPr lang="zh-CN" altLang="en-US" b="1" dirty="0"/>
              <a:t>）催办：可提醒老板审批处于“审批中”状态的表单，老板收到催办邮件后需点击链接进入网页端审批；</a:t>
            </a:r>
            <a:endParaRPr lang="en-US" altLang="zh-CN" b="1" dirty="0"/>
          </a:p>
          <a:p>
            <a:pPr>
              <a:lnSpc>
                <a:spcPct val="150000"/>
              </a:lnSpc>
            </a:pPr>
            <a:r>
              <a:rPr lang="en-US" altLang="zh-CN" b="1" dirty="0"/>
              <a:t>4</a:t>
            </a:r>
            <a:r>
              <a:rPr lang="zh-CN" altLang="en-US" b="1" dirty="0"/>
              <a:t>）编辑：“草稿”中的表单，可点击编辑进入表单再次填写</a:t>
            </a:r>
          </a:p>
          <a:p>
            <a:pPr>
              <a:lnSpc>
                <a:spcPct val="150000"/>
              </a:lnSpc>
            </a:pPr>
            <a:r>
              <a:rPr lang="en-US" altLang="zh-CN" b="1" dirty="0"/>
              <a:t>5</a:t>
            </a:r>
            <a:r>
              <a:rPr lang="zh-CN" altLang="en-US" b="1" dirty="0"/>
              <a:t>）删除：表单状态为“草稿”的表单可进行删除操作</a:t>
            </a:r>
          </a:p>
        </p:txBody>
      </p:sp>
      <p:pic>
        <p:nvPicPr>
          <p:cNvPr id="6" name="图片 5">
            <a:extLst>
              <a:ext uri="{FF2B5EF4-FFF2-40B4-BE49-F238E27FC236}">
                <a16:creationId xmlns:a16="http://schemas.microsoft.com/office/drawing/2014/main" id="{6511F82E-E065-89D4-DCAB-9458236D4035}"/>
              </a:ext>
            </a:extLst>
          </p:cNvPr>
          <p:cNvPicPr>
            <a:picLocks noChangeAspect="1"/>
          </p:cNvPicPr>
          <p:nvPr/>
        </p:nvPicPr>
        <p:blipFill>
          <a:blip r:embed="rId2"/>
          <a:stretch>
            <a:fillRect/>
          </a:stretch>
        </p:blipFill>
        <p:spPr>
          <a:xfrm>
            <a:off x="528763" y="4318587"/>
            <a:ext cx="6756565" cy="2276598"/>
          </a:xfrm>
          <a:prstGeom prst="rect">
            <a:avLst/>
          </a:prstGeom>
        </p:spPr>
      </p:pic>
      <p:sp>
        <p:nvSpPr>
          <p:cNvPr id="7" name="矩形 6">
            <a:extLst>
              <a:ext uri="{FF2B5EF4-FFF2-40B4-BE49-F238E27FC236}">
                <a16:creationId xmlns:a16="http://schemas.microsoft.com/office/drawing/2014/main" id="{682B7795-FF6E-326D-2E1B-B2FF24FCA301}"/>
              </a:ext>
            </a:extLst>
          </p:cNvPr>
          <p:cNvSpPr/>
          <p:nvPr/>
        </p:nvSpPr>
        <p:spPr>
          <a:xfrm rot="5400000">
            <a:off x="1281209" y="6007554"/>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60D4740F-91E0-4856-E00C-CCD8791ABF3A}"/>
              </a:ext>
            </a:extLst>
          </p:cNvPr>
          <p:cNvSpPr/>
          <p:nvPr/>
        </p:nvSpPr>
        <p:spPr>
          <a:xfrm rot="5400000">
            <a:off x="5165855" y="6007554"/>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1091918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表单撤回</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添加标题">
            <a:extLst>
              <a:ext uri="{FF2B5EF4-FFF2-40B4-BE49-F238E27FC236}">
                <a16:creationId xmlns:a16="http://schemas.microsoft.com/office/drawing/2014/main" id="{DA5AC911-5B7F-BD1A-69F4-2F1C499A3DCC}"/>
              </a:ext>
            </a:extLst>
          </p:cNvPr>
          <p:cNvSpPr txBox="1"/>
          <p:nvPr/>
        </p:nvSpPr>
        <p:spPr>
          <a:xfrm>
            <a:off x="1224677" y="1228427"/>
            <a:ext cx="7964820" cy="1199046"/>
          </a:xfrm>
          <a:prstGeom prst="rect">
            <a:avLst/>
          </a:prstGeom>
          <a:noFill/>
        </p:spPr>
        <p:txBody>
          <a:bodyPr wrap="square" rtlCol="0">
            <a:spAutoFit/>
          </a:bodyPr>
          <a:lstStyle/>
          <a:p>
            <a:pPr>
              <a:lnSpc>
                <a:spcPct val="150000"/>
              </a:lnSpc>
            </a:pPr>
            <a:r>
              <a:rPr lang="zh-CN" altLang="en-US" sz="1600" dirty="0"/>
              <a:t>撤回（仅未审批前可撤回，一旦开始审批表单将无法撤回）：</a:t>
            </a:r>
            <a:endParaRPr lang="en-US" altLang="zh-CN" sz="1600" dirty="0"/>
          </a:p>
          <a:p>
            <a:pPr>
              <a:lnSpc>
                <a:spcPct val="150000"/>
              </a:lnSpc>
            </a:pPr>
            <a:r>
              <a:rPr lang="en-US" altLang="zh-CN" sz="1600" dirty="0"/>
              <a:t>1</a:t>
            </a:r>
            <a:r>
              <a:rPr lang="zh-CN" altLang="en-US" sz="1600" dirty="0"/>
              <a:t>）“异动管理”，点击“详情”进入表单，右上角“撤回”</a:t>
            </a:r>
            <a:endParaRPr lang="en-US" altLang="zh-CN" sz="1600" dirty="0"/>
          </a:p>
          <a:p>
            <a:pPr>
              <a:lnSpc>
                <a:spcPct val="150000"/>
              </a:lnSpc>
            </a:pPr>
            <a:r>
              <a:rPr lang="en-US" altLang="zh-CN" sz="1600" dirty="0"/>
              <a:t>2</a:t>
            </a:r>
            <a:r>
              <a:rPr lang="zh-CN" altLang="en-US" sz="1600" dirty="0"/>
              <a:t>）“我的申请</a:t>
            </a:r>
            <a:r>
              <a:rPr lang="en-US" altLang="zh-CN" sz="1600" dirty="0"/>
              <a:t>-</a:t>
            </a:r>
            <a:r>
              <a:rPr lang="zh-CN" altLang="en-US" sz="1600" dirty="0"/>
              <a:t>其他表单”，点击表单号进入表单，右上角“撤回”</a:t>
            </a:r>
            <a:endParaRPr lang="en-US" altLang="zh-CN" sz="1600" dirty="0"/>
          </a:p>
        </p:txBody>
      </p:sp>
      <p:pic>
        <p:nvPicPr>
          <p:cNvPr id="6" name="图片 5">
            <a:extLst>
              <a:ext uri="{FF2B5EF4-FFF2-40B4-BE49-F238E27FC236}">
                <a16:creationId xmlns:a16="http://schemas.microsoft.com/office/drawing/2014/main" id="{B20A4A95-523F-D00E-B062-A758B187ACFD}"/>
              </a:ext>
            </a:extLst>
          </p:cNvPr>
          <p:cNvPicPr>
            <a:picLocks noChangeAspect="1"/>
          </p:cNvPicPr>
          <p:nvPr/>
        </p:nvPicPr>
        <p:blipFill>
          <a:blip r:embed="rId2"/>
          <a:stretch>
            <a:fillRect/>
          </a:stretch>
        </p:blipFill>
        <p:spPr>
          <a:xfrm>
            <a:off x="1199719" y="2518772"/>
            <a:ext cx="9660126" cy="1929923"/>
          </a:xfrm>
          <a:prstGeom prst="rect">
            <a:avLst/>
          </a:prstGeom>
        </p:spPr>
      </p:pic>
      <p:pic>
        <p:nvPicPr>
          <p:cNvPr id="7" name="图片 6">
            <a:extLst>
              <a:ext uri="{FF2B5EF4-FFF2-40B4-BE49-F238E27FC236}">
                <a16:creationId xmlns:a16="http://schemas.microsoft.com/office/drawing/2014/main" id="{92C1BEE9-4E72-BD5D-2F99-82F78154A750}"/>
              </a:ext>
            </a:extLst>
          </p:cNvPr>
          <p:cNvPicPr>
            <a:picLocks noChangeAspect="1"/>
          </p:cNvPicPr>
          <p:nvPr/>
        </p:nvPicPr>
        <p:blipFill>
          <a:blip r:embed="rId3"/>
          <a:stretch>
            <a:fillRect/>
          </a:stretch>
        </p:blipFill>
        <p:spPr>
          <a:xfrm>
            <a:off x="7706482" y="4449780"/>
            <a:ext cx="2891464" cy="2197536"/>
          </a:xfrm>
          <a:prstGeom prst="rect">
            <a:avLst/>
          </a:prstGeom>
        </p:spPr>
      </p:pic>
      <p:pic>
        <p:nvPicPr>
          <p:cNvPr id="8" name="图片 7">
            <a:extLst>
              <a:ext uri="{FF2B5EF4-FFF2-40B4-BE49-F238E27FC236}">
                <a16:creationId xmlns:a16="http://schemas.microsoft.com/office/drawing/2014/main" id="{31D16EF9-892C-9544-BAE0-C9B13D1E600A}"/>
              </a:ext>
            </a:extLst>
          </p:cNvPr>
          <p:cNvPicPr>
            <a:picLocks noChangeAspect="1"/>
          </p:cNvPicPr>
          <p:nvPr/>
        </p:nvPicPr>
        <p:blipFill>
          <a:blip r:embed="rId4"/>
          <a:stretch>
            <a:fillRect/>
          </a:stretch>
        </p:blipFill>
        <p:spPr>
          <a:xfrm>
            <a:off x="1199719" y="4449780"/>
            <a:ext cx="6506763" cy="2431564"/>
          </a:xfrm>
          <a:prstGeom prst="rect">
            <a:avLst/>
          </a:prstGeom>
        </p:spPr>
      </p:pic>
      <p:sp>
        <p:nvSpPr>
          <p:cNvPr id="9" name="矩形 8">
            <a:extLst>
              <a:ext uri="{FF2B5EF4-FFF2-40B4-BE49-F238E27FC236}">
                <a16:creationId xmlns:a16="http://schemas.microsoft.com/office/drawing/2014/main" id="{76BF97A3-C287-FAE2-7179-33308BE7430B}"/>
              </a:ext>
            </a:extLst>
          </p:cNvPr>
          <p:cNvSpPr/>
          <p:nvPr/>
        </p:nvSpPr>
        <p:spPr>
          <a:xfrm>
            <a:off x="9647853" y="2518230"/>
            <a:ext cx="1082351" cy="28095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BB24FBC-DC03-0C50-86E5-C68D0E75F7CC}"/>
              </a:ext>
            </a:extLst>
          </p:cNvPr>
          <p:cNvSpPr/>
          <p:nvPr/>
        </p:nvSpPr>
        <p:spPr>
          <a:xfrm>
            <a:off x="2055844" y="4168284"/>
            <a:ext cx="734009" cy="1891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C906EDCE-63C5-EC36-B924-CEC91D874894}"/>
              </a:ext>
            </a:extLst>
          </p:cNvPr>
          <p:cNvSpPr/>
          <p:nvPr/>
        </p:nvSpPr>
        <p:spPr>
          <a:xfrm>
            <a:off x="6916489" y="6552760"/>
            <a:ext cx="734009" cy="1891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E4ECB519-BB98-7399-5AE9-6A80403825FC}"/>
              </a:ext>
            </a:extLst>
          </p:cNvPr>
          <p:cNvSpPr/>
          <p:nvPr/>
        </p:nvSpPr>
        <p:spPr>
          <a:xfrm>
            <a:off x="7706482" y="4136132"/>
            <a:ext cx="734009" cy="1891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7C87217-4EB6-4367-137A-C41B6922583C}"/>
              </a:ext>
            </a:extLst>
          </p:cNvPr>
          <p:cNvSpPr/>
          <p:nvPr/>
        </p:nvSpPr>
        <p:spPr>
          <a:xfrm>
            <a:off x="5207087" y="6575341"/>
            <a:ext cx="367005" cy="1891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5355628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 </a:t>
              </a:r>
              <a:r>
                <a:rPr lang="zh-CN" altLang="en-US" sz="3200" b="1" dirty="0">
                  <a:solidFill>
                    <a:schemeClr val="tx1">
                      <a:lumMod val="75000"/>
                      <a:lumOff val="25000"/>
                    </a:schemeClr>
                  </a:solidFill>
                  <a:ea typeface="思源黑体" panose="020B0500000000000000" pitchFamily="34" charset="-122"/>
                </a:rPr>
                <a:t>复制表单功能示例</a:t>
              </a:r>
              <a:endParaRPr lang="en-US" altLang="zh-CN" sz="3200" b="1" dirty="0">
                <a:solidFill>
                  <a:schemeClr val="tx1">
                    <a:lumMod val="75000"/>
                    <a:lumOff val="25000"/>
                  </a:schemeClr>
                </a:solidFill>
                <a:ea typeface="思源黑体" panose="020B0500000000000000" pitchFamily="34" charset="-122"/>
              </a:endParaRP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7" name="图片 6">
            <a:extLst>
              <a:ext uri="{FF2B5EF4-FFF2-40B4-BE49-F238E27FC236}">
                <a16:creationId xmlns:a16="http://schemas.microsoft.com/office/drawing/2014/main" id="{251790C9-A398-1ADE-9F32-2644EA3AECD0}"/>
              </a:ext>
            </a:extLst>
          </p:cNvPr>
          <p:cNvPicPr>
            <a:picLocks noChangeAspect="1"/>
          </p:cNvPicPr>
          <p:nvPr/>
        </p:nvPicPr>
        <p:blipFill>
          <a:blip r:embed="rId2"/>
          <a:stretch>
            <a:fillRect/>
          </a:stretch>
        </p:blipFill>
        <p:spPr>
          <a:xfrm>
            <a:off x="651642" y="4798991"/>
            <a:ext cx="9323113" cy="2059009"/>
          </a:xfrm>
          <a:prstGeom prst="rect">
            <a:avLst/>
          </a:prstGeom>
        </p:spPr>
      </p:pic>
      <p:sp>
        <p:nvSpPr>
          <p:cNvPr id="8" name="添加标题">
            <a:extLst>
              <a:ext uri="{FF2B5EF4-FFF2-40B4-BE49-F238E27FC236}">
                <a16:creationId xmlns:a16="http://schemas.microsoft.com/office/drawing/2014/main" id="{751340DC-EFB7-A50C-A3A7-79288DBE781D}"/>
              </a:ext>
            </a:extLst>
          </p:cNvPr>
          <p:cNvSpPr txBox="1"/>
          <p:nvPr/>
        </p:nvSpPr>
        <p:spPr>
          <a:xfrm>
            <a:off x="528763" y="1397103"/>
            <a:ext cx="10144126" cy="3271280"/>
          </a:xfrm>
          <a:prstGeom prst="rect">
            <a:avLst/>
          </a:prstGeom>
          <a:noFill/>
        </p:spPr>
        <p:txBody>
          <a:bodyPr wrap="square" rtlCol="0">
            <a:spAutoFit/>
          </a:bodyPr>
          <a:lstStyle/>
          <a:p>
            <a:pPr>
              <a:lnSpc>
                <a:spcPct val="150000"/>
              </a:lnSpc>
            </a:pPr>
            <a:r>
              <a:rPr lang="zh-CN" altLang="en-US" sz="2000" dirty="0"/>
              <a:t>比如需要为两位员工调整工资标准，操作步骤如下：</a:t>
            </a:r>
            <a:endParaRPr lang="en-US" altLang="zh-CN" sz="2000" dirty="0"/>
          </a:p>
          <a:p>
            <a:pPr>
              <a:lnSpc>
                <a:spcPct val="150000"/>
              </a:lnSpc>
            </a:pPr>
            <a:r>
              <a:rPr lang="en-US" altLang="zh-CN" sz="2000" dirty="0"/>
              <a:t>1</a:t>
            </a:r>
            <a:r>
              <a:rPr lang="zh-CN" altLang="en-US" sz="2000" dirty="0"/>
              <a:t>、发起一张员工</a:t>
            </a:r>
            <a:r>
              <a:rPr lang="en-US" altLang="zh-CN" sz="2000" dirty="0"/>
              <a:t>A</a:t>
            </a:r>
            <a:r>
              <a:rPr lang="zh-CN" altLang="en-US" sz="2000" dirty="0"/>
              <a:t>的人事信息变动表</a:t>
            </a:r>
            <a:endParaRPr lang="en-US" altLang="zh-CN" sz="2000" dirty="0"/>
          </a:p>
          <a:p>
            <a:pPr>
              <a:lnSpc>
                <a:spcPct val="150000"/>
              </a:lnSpc>
            </a:pPr>
            <a:r>
              <a:rPr lang="en-US" altLang="zh-CN" sz="2000" dirty="0"/>
              <a:t>2</a:t>
            </a:r>
            <a:r>
              <a:rPr lang="zh-CN" altLang="en-US" sz="2000" dirty="0"/>
              <a:t>、点击员工</a:t>
            </a:r>
            <a:r>
              <a:rPr lang="en-US" altLang="zh-CN" sz="2000" dirty="0"/>
              <a:t>A</a:t>
            </a:r>
            <a:r>
              <a:rPr lang="zh-CN" altLang="en-US" sz="2000" dirty="0"/>
              <a:t>的人事信息变动表单后的“复制”</a:t>
            </a:r>
            <a:endParaRPr lang="en-US" altLang="zh-CN" sz="2000" dirty="0"/>
          </a:p>
          <a:p>
            <a:pPr>
              <a:lnSpc>
                <a:spcPct val="150000"/>
              </a:lnSpc>
            </a:pPr>
            <a:r>
              <a:rPr lang="en-US" altLang="zh-CN" sz="2000" dirty="0"/>
              <a:t>3</a:t>
            </a:r>
            <a:r>
              <a:rPr lang="zh-CN" altLang="en-US" sz="2000" dirty="0"/>
              <a:t>、复制出来的表单将在页面最上方显示，表单状态为草稿，点击编辑后进入表单详细页面更换员工（如工资标准变化不一样也需要同步修改）；修改完成后点击提交</a:t>
            </a:r>
            <a:endParaRPr lang="en-US" altLang="zh-CN" sz="2000" dirty="0"/>
          </a:p>
          <a:p>
            <a:pPr>
              <a:lnSpc>
                <a:spcPct val="150000"/>
              </a:lnSpc>
            </a:pPr>
            <a:r>
              <a:rPr lang="zh-CN" altLang="en-US" sz="2000" dirty="0"/>
              <a:t>*同理，如果某位员工当月有多个调整原因（如既有津贴调整又有话费报销额度变化），可在复制后的表单中重新编辑调整原因和调整建议</a:t>
            </a:r>
            <a:endParaRPr lang="en-US" altLang="zh-CN" sz="2000" dirty="0"/>
          </a:p>
        </p:txBody>
      </p:sp>
      <p:sp>
        <p:nvSpPr>
          <p:cNvPr id="5" name="矩形 4">
            <a:extLst>
              <a:ext uri="{FF2B5EF4-FFF2-40B4-BE49-F238E27FC236}">
                <a16:creationId xmlns:a16="http://schemas.microsoft.com/office/drawing/2014/main" id="{48361A68-89BD-567B-9D49-26390A754322}"/>
              </a:ext>
            </a:extLst>
          </p:cNvPr>
          <p:cNvSpPr/>
          <p:nvPr/>
        </p:nvSpPr>
        <p:spPr>
          <a:xfrm>
            <a:off x="1483236" y="5893809"/>
            <a:ext cx="734009" cy="1891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E64470F-EB69-B2DB-2237-FE30CF3B6D64}"/>
              </a:ext>
            </a:extLst>
          </p:cNvPr>
          <p:cNvSpPr/>
          <p:nvPr/>
        </p:nvSpPr>
        <p:spPr>
          <a:xfrm>
            <a:off x="1483236" y="6264181"/>
            <a:ext cx="734009" cy="20627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E7B9F8FD-AA48-6374-5E12-B074677EC814}"/>
              </a:ext>
            </a:extLst>
          </p:cNvPr>
          <p:cNvSpPr/>
          <p:nvPr/>
        </p:nvSpPr>
        <p:spPr>
          <a:xfrm>
            <a:off x="6944754" y="5904809"/>
            <a:ext cx="734009" cy="20627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C9E64778-3ACE-657A-5552-AE9963B3A3FA}"/>
              </a:ext>
            </a:extLst>
          </p:cNvPr>
          <p:cNvSpPr/>
          <p:nvPr/>
        </p:nvSpPr>
        <p:spPr>
          <a:xfrm>
            <a:off x="6942038" y="6265851"/>
            <a:ext cx="734009" cy="20627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005626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注意事项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BE806C3A-CAFD-B57D-B269-0489D530329D}"/>
              </a:ext>
            </a:extLst>
          </p:cNvPr>
          <p:cNvSpPr txBox="1"/>
          <p:nvPr/>
        </p:nvSpPr>
        <p:spPr>
          <a:xfrm>
            <a:off x="351671" y="1681053"/>
            <a:ext cx="11144757" cy="3495893"/>
          </a:xfrm>
          <a:prstGeom prst="rect">
            <a:avLst/>
          </a:prstGeom>
          <a:noFill/>
        </p:spPr>
        <p:txBody>
          <a:bodyPr wrap="square" rtlCol="0">
            <a:spAutoFit/>
          </a:bodyPr>
          <a:lstStyle/>
          <a:p>
            <a:pPr>
              <a:lnSpc>
                <a:spcPct val="200000"/>
              </a:lnSpc>
            </a:pPr>
            <a:r>
              <a:rPr lang="en-US" altLang="zh-CN" sz="1900" dirty="0">
                <a:latin typeface="+mn-ea"/>
              </a:rPr>
              <a:t>1</a:t>
            </a:r>
            <a:r>
              <a:rPr lang="zh-CN" altLang="en-US" sz="1900" dirty="0">
                <a:latin typeface="+mn-ea"/>
              </a:rPr>
              <a:t>、本人无法发起自己的人事信息变动表，需上级替下属或专门权限人员（分店经理</a:t>
            </a:r>
            <a:r>
              <a:rPr lang="en-US" altLang="zh-CN" sz="1900" dirty="0">
                <a:latin typeface="+mn-ea"/>
              </a:rPr>
              <a:t>/</a:t>
            </a:r>
            <a:r>
              <a:rPr lang="zh-CN" altLang="en-US" sz="1900" dirty="0">
                <a:latin typeface="+mn-ea"/>
              </a:rPr>
              <a:t>主管角色）发起</a:t>
            </a:r>
            <a:endParaRPr lang="en-US" altLang="zh-CN" sz="1900" dirty="0">
              <a:latin typeface="+mn-ea"/>
            </a:endParaRPr>
          </a:p>
          <a:p>
            <a:pPr>
              <a:lnSpc>
                <a:spcPct val="200000"/>
              </a:lnSpc>
            </a:pPr>
            <a:r>
              <a:rPr lang="en-US" altLang="zh-CN" sz="1900" dirty="0">
                <a:latin typeface="+mn-ea"/>
              </a:rPr>
              <a:t>2</a:t>
            </a:r>
            <a:r>
              <a:rPr lang="zh-CN" altLang="en-US" sz="1900" dirty="0">
                <a:latin typeface="+mn-ea"/>
              </a:rPr>
              <a:t>、人事信息变动表不可批量操作，一张表单上只能有一位员工，且调整原因也只能一个</a:t>
            </a:r>
            <a:endParaRPr lang="en-US" altLang="zh-CN" sz="1900" dirty="0">
              <a:latin typeface="+mn-ea"/>
            </a:endParaRPr>
          </a:p>
          <a:p>
            <a:pPr>
              <a:lnSpc>
                <a:spcPct val="200000"/>
              </a:lnSpc>
            </a:pPr>
            <a:r>
              <a:rPr lang="en-US" altLang="zh-CN" sz="1900" dirty="0">
                <a:latin typeface="+mn-ea"/>
              </a:rPr>
              <a:t>3</a:t>
            </a:r>
            <a:r>
              <a:rPr lang="zh-CN" altLang="en-US" sz="1900" dirty="0">
                <a:latin typeface="+mn-ea"/>
              </a:rPr>
              <a:t>、一个人当月若存在审批中的人事信息变动表，无法再发起同样调整原因的表单</a:t>
            </a:r>
            <a:endParaRPr lang="en-US" altLang="zh-CN" sz="1900" dirty="0">
              <a:latin typeface="+mn-ea"/>
            </a:endParaRPr>
          </a:p>
          <a:p>
            <a:pPr>
              <a:lnSpc>
                <a:spcPct val="200000"/>
              </a:lnSpc>
            </a:pPr>
            <a:r>
              <a:rPr lang="en-US" altLang="zh-CN" sz="1900" dirty="0">
                <a:latin typeface="+mn-ea"/>
              </a:rPr>
              <a:t>4</a:t>
            </a:r>
            <a:r>
              <a:rPr lang="zh-CN" altLang="en-US" sz="1900" dirty="0">
                <a:latin typeface="+mn-ea"/>
              </a:rPr>
              <a:t>、成本分摊：职位组</a:t>
            </a:r>
            <a:r>
              <a:rPr lang="en-US" altLang="zh-CN" sz="1900" dirty="0">
                <a:latin typeface="+mn-ea"/>
              </a:rPr>
              <a:t>OSPP/OSM1/OSM2</a:t>
            </a:r>
            <a:r>
              <a:rPr lang="zh-CN" altLang="en-US" sz="1900" dirty="0">
                <a:latin typeface="+mn-ea"/>
              </a:rPr>
              <a:t>不可与职位组</a:t>
            </a:r>
            <a:r>
              <a:rPr lang="en-US" altLang="zh-CN" sz="1900" dirty="0">
                <a:latin typeface="+mn-ea"/>
              </a:rPr>
              <a:t>OFSM/SF00</a:t>
            </a:r>
            <a:r>
              <a:rPr lang="zh-CN" altLang="en-US" sz="1900" dirty="0">
                <a:latin typeface="+mn-ea"/>
              </a:rPr>
              <a:t>放在一张表单里</a:t>
            </a:r>
            <a:endParaRPr lang="en-US" altLang="zh-CN" sz="1900" dirty="0">
              <a:latin typeface="+mn-ea"/>
            </a:endParaRPr>
          </a:p>
          <a:p>
            <a:pPr>
              <a:lnSpc>
                <a:spcPct val="200000"/>
              </a:lnSpc>
            </a:pPr>
            <a:r>
              <a:rPr lang="en-US" altLang="zh-CN" sz="1900" dirty="0">
                <a:latin typeface="+mn-ea"/>
              </a:rPr>
              <a:t>5</a:t>
            </a:r>
            <a:r>
              <a:rPr lang="zh-CN" altLang="en-US" sz="1900" dirty="0">
                <a:latin typeface="+mn-ea"/>
              </a:rPr>
              <a:t>、需当月生效的异动表单应在</a:t>
            </a:r>
            <a:r>
              <a:rPr lang="zh-CN" altLang="en-US" sz="1900" b="1" dirty="0">
                <a:solidFill>
                  <a:srgbClr val="FF0000"/>
                </a:solidFill>
                <a:latin typeface="+mn-ea"/>
              </a:rPr>
              <a:t>当月</a:t>
            </a:r>
            <a:r>
              <a:rPr lang="en-US" altLang="zh-CN" sz="1900" b="1" dirty="0">
                <a:solidFill>
                  <a:srgbClr val="FF0000"/>
                </a:solidFill>
                <a:latin typeface="+mn-ea"/>
              </a:rPr>
              <a:t>15</a:t>
            </a:r>
            <a:r>
              <a:rPr lang="zh-CN" altLang="en-US" sz="1900" b="1" dirty="0">
                <a:solidFill>
                  <a:srgbClr val="FF0000"/>
                </a:solidFill>
                <a:latin typeface="+mn-ea"/>
              </a:rPr>
              <a:t>号</a:t>
            </a:r>
            <a:r>
              <a:rPr lang="en-US" altLang="zh-CN" sz="1900" b="1" dirty="0">
                <a:solidFill>
                  <a:srgbClr val="FF0000"/>
                </a:solidFill>
                <a:latin typeface="+mn-ea"/>
              </a:rPr>
              <a:t>23</a:t>
            </a:r>
            <a:r>
              <a:rPr lang="zh-CN" altLang="en-US" sz="1900" b="1" dirty="0">
                <a:solidFill>
                  <a:srgbClr val="FF0000"/>
                </a:solidFill>
                <a:latin typeface="+mn-ea"/>
              </a:rPr>
              <a:t>点</a:t>
            </a:r>
            <a:r>
              <a:rPr lang="en-US" altLang="zh-CN" sz="1900" b="1" dirty="0">
                <a:solidFill>
                  <a:srgbClr val="FF0000"/>
                </a:solidFill>
                <a:latin typeface="+mn-ea"/>
              </a:rPr>
              <a:t>59</a:t>
            </a:r>
            <a:r>
              <a:rPr lang="zh-CN" altLang="en-US" sz="1900" b="1" dirty="0">
                <a:solidFill>
                  <a:srgbClr val="FF0000"/>
                </a:solidFill>
                <a:latin typeface="+mn-ea"/>
              </a:rPr>
              <a:t>分</a:t>
            </a:r>
            <a:r>
              <a:rPr lang="zh-CN" altLang="en-US" sz="1900" dirty="0">
                <a:latin typeface="+mn-ea"/>
              </a:rPr>
              <a:t>前发起并完成审批，逾期系统将自动驳回表单，且无法再发起生效日期为当月的表单</a:t>
            </a:r>
            <a:endParaRPr lang="en-US" altLang="zh-CN" sz="1900" dirty="0">
              <a:latin typeface="+mn-ea"/>
            </a:endParaRPr>
          </a:p>
        </p:txBody>
      </p:sp>
    </p:spTree>
    <p:extLst>
      <p:ext uri="{BB962C8B-B14F-4D97-AF65-F5344CB8AC3E}">
        <p14:creationId xmlns:p14="http://schemas.microsoft.com/office/powerpoint/2010/main" val="349174202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34267" y="3192124"/>
            <a:ext cx="2954655"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奖惩管理</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rPr>
                <a:t>11</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1067258102"/>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奖惩管理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奖金发起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添加标题">
            <a:extLst>
              <a:ext uri="{FF2B5EF4-FFF2-40B4-BE49-F238E27FC236}">
                <a16:creationId xmlns:a16="http://schemas.microsoft.com/office/drawing/2014/main" id="{80CA892E-AEB5-6E7E-267B-D3A56555C031}"/>
              </a:ext>
            </a:extLst>
          </p:cNvPr>
          <p:cNvSpPr txBox="1"/>
          <p:nvPr/>
        </p:nvSpPr>
        <p:spPr>
          <a:xfrm>
            <a:off x="653047" y="1611618"/>
            <a:ext cx="5943387" cy="460382"/>
          </a:xfrm>
          <a:prstGeom prst="rect">
            <a:avLst/>
          </a:prstGeom>
          <a:noFill/>
        </p:spPr>
        <p:txBody>
          <a:bodyPr wrap="square" rtlCol="0">
            <a:spAutoFit/>
          </a:bodyPr>
          <a:lstStyle/>
          <a:p>
            <a:pPr>
              <a:lnSpc>
                <a:spcPct val="150000"/>
              </a:lnSpc>
            </a:pPr>
            <a:r>
              <a:rPr lang="en-US" altLang="zh-CN" b="1" dirty="0"/>
              <a:t>1. </a:t>
            </a:r>
            <a:r>
              <a:rPr lang="zh-CN" altLang="en-US" b="1" dirty="0"/>
              <a:t>登陆 </a:t>
            </a:r>
            <a:r>
              <a:rPr lang="en-US" altLang="zh-CN" b="1" dirty="0" err="1"/>
              <a:t>WorkSMART</a:t>
            </a:r>
            <a:r>
              <a:rPr lang="en-US" altLang="zh-CN" b="1" dirty="0"/>
              <a:t> 4.0</a:t>
            </a:r>
            <a:r>
              <a:rPr lang="zh-CN" altLang="en-US" b="1" dirty="0"/>
              <a:t>后，点击首页“奖惩管理”模块；</a:t>
            </a:r>
            <a:endParaRPr lang="en-US" altLang="zh-CN" b="1" dirty="0"/>
          </a:p>
        </p:txBody>
      </p:sp>
      <p:sp>
        <p:nvSpPr>
          <p:cNvPr id="6" name="添加标题">
            <a:extLst>
              <a:ext uri="{FF2B5EF4-FFF2-40B4-BE49-F238E27FC236}">
                <a16:creationId xmlns:a16="http://schemas.microsoft.com/office/drawing/2014/main" id="{03CD29B2-BF35-FF52-6C7C-01E41EED23C4}"/>
              </a:ext>
            </a:extLst>
          </p:cNvPr>
          <p:cNvSpPr txBox="1"/>
          <p:nvPr/>
        </p:nvSpPr>
        <p:spPr>
          <a:xfrm>
            <a:off x="653047" y="4151524"/>
            <a:ext cx="4940210" cy="464166"/>
          </a:xfrm>
          <a:prstGeom prst="rect">
            <a:avLst/>
          </a:prstGeom>
          <a:noFill/>
        </p:spPr>
        <p:txBody>
          <a:bodyPr wrap="square" rtlCol="0">
            <a:spAutoFit/>
          </a:bodyPr>
          <a:lstStyle/>
          <a:p>
            <a:pPr>
              <a:lnSpc>
                <a:spcPct val="150000"/>
              </a:lnSpc>
            </a:pPr>
            <a:r>
              <a:rPr lang="en-US" altLang="zh-CN" b="1" dirty="0"/>
              <a:t>2. </a:t>
            </a:r>
            <a:r>
              <a:rPr lang="zh-CN" altLang="en-US" b="1" dirty="0"/>
              <a:t>选择“奖励”，并点击右上角“新增奖励”；</a:t>
            </a:r>
            <a:endParaRPr lang="en-US" altLang="zh-CN" b="1" dirty="0"/>
          </a:p>
        </p:txBody>
      </p:sp>
      <p:pic>
        <p:nvPicPr>
          <p:cNvPr id="7" name="图片 6">
            <a:extLst>
              <a:ext uri="{FF2B5EF4-FFF2-40B4-BE49-F238E27FC236}">
                <a16:creationId xmlns:a16="http://schemas.microsoft.com/office/drawing/2014/main" id="{972684F2-65C6-D64B-E853-FB7EBF45CB4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64325" y="4643470"/>
            <a:ext cx="8215670" cy="2142596"/>
          </a:xfrm>
          <a:prstGeom prst="rect">
            <a:avLst/>
          </a:prstGeom>
        </p:spPr>
      </p:pic>
      <p:pic>
        <p:nvPicPr>
          <p:cNvPr id="8" name="图片 7">
            <a:extLst>
              <a:ext uri="{FF2B5EF4-FFF2-40B4-BE49-F238E27FC236}">
                <a16:creationId xmlns:a16="http://schemas.microsoft.com/office/drawing/2014/main" id="{036EC1E3-F5F8-6FF5-1680-03E59EB983D6}"/>
              </a:ext>
            </a:extLst>
          </p:cNvPr>
          <p:cNvPicPr>
            <a:picLocks noChangeAspect="1"/>
          </p:cNvPicPr>
          <p:nvPr/>
        </p:nvPicPr>
        <p:blipFill>
          <a:blip r:embed="rId3"/>
          <a:stretch>
            <a:fillRect/>
          </a:stretch>
        </p:blipFill>
        <p:spPr>
          <a:xfrm>
            <a:off x="764325" y="2125632"/>
            <a:ext cx="8018839" cy="2088034"/>
          </a:xfrm>
          <a:prstGeom prst="rect">
            <a:avLst/>
          </a:prstGeom>
        </p:spPr>
      </p:pic>
      <p:sp>
        <p:nvSpPr>
          <p:cNvPr id="9" name="矩形 8">
            <a:extLst>
              <a:ext uri="{FF2B5EF4-FFF2-40B4-BE49-F238E27FC236}">
                <a16:creationId xmlns:a16="http://schemas.microsoft.com/office/drawing/2014/main" id="{2C192353-CEB5-D93F-9264-F2C59E089056}"/>
              </a:ext>
            </a:extLst>
          </p:cNvPr>
          <p:cNvSpPr/>
          <p:nvPr/>
        </p:nvSpPr>
        <p:spPr>
          <a:xfrm rot="10800000">
            <a:off x="2727379" y="6513657"/>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9531315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奖惩管理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奖金发起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6" name="图片 5">
            <a:extLst>
              <a:ext uri="{FF2B5EF4-FFF2-40B4-BE49-F238E27FC236}">
                <a16:creationId xmlns:a16="http://schemas.microsoft.com/office/drawing/2014/main" id="{D7762B86-85F8-7596-3189-423E03A29105}"/>
              </a:ext>
            </a:extLst>
          </p:cNvPr>
          <p:cNvPicPr>
            <a:picLocks noChangeAspect="1"/>
          </p:cNvPicPr>
          <p:nvPr/>
        </p:nvPicPr>
        <p:blipFill>
          <a:blip r:embed="rId2"/>
          <a:stretch>
            <a:fillRect/>
          </a:stretch>
        </p:blipFill>
        <p:spPr>
          <a:xfrm>
            <a:off x="566621" y="1466911"/>
            <a:ext cx="11540171" cy="4643519"/>
          </a:xfrm>
          <a:prstGeom prst="rect">
            <a:avLst/>
          </a:prstGeom>
        </p:spPr>
      </p:pic>
      <p:sp>
        <p:nvSpPr>
          <p:cNvPr id="7" name="文本框 6">
            <a:extLst>
              <a:ext uri="{FF2B5EF4-FFF2-40B4-BE49-F238E27FC236}">
                <a16:creationId xmlns:a16="http://schemas.microsoft.com/office/drawing/2014/main" id="{CCB79167-F4B8-E1C7-DF47-EB07F747E318}"/>
              </a:ext>
            </a:extLst>
          </p:cNvPr>
          <p:cNvSpPr txBox="1"/>
          <p:nvPr/>
        </p:nvSpPr>
        <p:spPr>
          <a:xfrm>
            <a:off x="1105126" y="1165756"/>
            <a:ext cx="7014909" cy="369332"/>
          </a:xfrm>
          <a:prstGeom prst="rect">
            <a:avLst/>
          </a:prstGeom>
          <a:noFill/>
        </p:spPr>
        <p:txBody>
          <a:bodyPr wrap="square">
            <a:spAutoFit/>
          </a:bodyPr>
          <a:lstStyle/>
          <a:p>
            <a:r>
              <a:rPr lang="en-US" altLang="zh-CN" b="1" dirty="0"/>
              <a:t>3. </a:t>
            </a:r>
            <a:r>
              <a:rPr lang="zh-CN" altLang="en-US" b="1" dirty="0"/>
              <a:t>输入表单信息</a:t>
            </a:r>
            <a:endParaRPr lang="zh-CN" altLang="en-US" dirty="0"/>
          </a:p>
        </p:txBody>
      </p:sp>
      <p:sp>
        <p:nvSpPr>
          <p:cNvPr id="8" name="圆角矩形标注 23">
            <a:extLst>
              <a:ext uri="{FF2B5EF4-FFF2-40B4-BE49-F238E27FC236}">
                <a16:creationId xmlns:a16="http://schemas.microsoft.com/office/drawing/2014/main" id="{28EC1B7E-745A-CC3E-EC5D-6E552F0C8AF5}"/>
              </a:ext>
            </a:extLst>
          </p:cNvPr>
          <p:cNvSpPr>
            <a:spLocks noChangeArrowheads="1"/>
          </p:cNvSpPr>
          <p:nvPr/>
        </p:nvSpPr>
        <p:spPr bwMode="auto">
          <a:xfrm>
            <a:off x="2052930" y="1833576"/>
            <a:ext cx="5901463" cy="554517"/>
          </a:xfrm>
          <a:prstGeom prst="wedgeRoundRectCallout">
            <a:avLst>
              <a:gd name="adj1" fmla="val -40454"/>
              <a:gd name="adj2" fmla="val 75537"/>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通过下拉菜单选择奖励类型（婚育红包</a:t>
            </a:r>
            <a:r>
              <a:rPr lang="en-US" altLang="zh-CN" sz="1200" dirty="0">
                <a:solidFill>
                  <a:srgbClr val="7030A0"/>
                </a:solidFill>
                <a:latin typeface="微软雅黑" panose="020B0503020204020204" pitchFamily="34" charset="-122"/>
                <a:ea typeface="微软雅黑" panose="020B0503020204020204" pitchFamily="34" charset="-122"/>
              </a:rPr>
              <a:t>/</a:t>
            </a:r>
            <a:r>
              <a:rPr lang="zh-CN" altLang="en-US" sz="1200" dirty="0">
                <a:solidFill>
                  <a:srgbClr val="7030A0"/>
                </a:solidFill>
                <a:latin typeface="微软雅黑" panose="020B0503020204020204" pitchFamily="34" charset="-122"/>
                <a:ea typeface="微软雅黑" panose="020B0503020204020204" pitchFamily="34" charset="-122"/>
              </a:rPr>
              <a:t>特别奖励</a:t>
            </a:r>
            <a:r>
              <a:rPr lang="en-US" altLang="zh-CN" sz="1200" dirty="0">
                <a:solidFill>
                  <a:srgbClr val="7030A0"/>
                </a:solidFill>
                <a:latin typeface="微软雅黑" panose="020B0503020204020204" pitchFamily="34" charset="-122"/>
                <a:ea typeface="微软雅黑" panose="020B0503020204020204" pitchFamily="34" charset="-122"/>
              </a:rPr>
              <a:t>/</a:t>
            </a:r>
            <a:r>
              <a:rPr lang="zh-CN" altLang="en-US" sz="1200" dirty="0">
                <a:solidFill>
                  <a:srgbClr val="7030A0"/>
                </a:solidFill>
                <a:latin typeface="微软雅黑" panose="020B0503020204020204" pitchFamily="34" charset="-122"/>
                <a:ea typeface="微软雅黑" panose="020B0503020204020204" pitchFamily="34" charset="-122"/>
              </a:rPr>
              <a:t>节日津贴</a:t>
            </a:r>
            <a:r>
              <a:rPr lang="en-US" altLang="zh-CN" sz="1200" dirty="0">
                <a:solidFill>
                  <a:srgbClr val="7030A0"/>
                </a:solidFill>
                <a:latin typeface="微软雅黑" panose="020B0503020204020204" pitchFamily="34" charset="-122"/>
                <a:ea typeface="微软雅黑" panose="020B0503020204020204" pitchFamily="34" charset="-122"/>
              </a:rPr>
              <a:t>/</a:t>
            </a:r>
            <a:r>
              <a:rPr lang="zh-CN" altLang="en-US" sz="1200" dirty="0">
                <a:solidFill>
                  <a:srgbClr val="7030A0"/>
                </a:solidFill>
                <a:latin typeface="微软雅黑" panose="020B0503020204020204" pitchFamily="34" charset="-122"/>
                <a:ea typeface="微软雅黑" panose="020B0503020204020204" pitchFamily="34" charset="-122"/>
              </a:rPr>
              <a:t>月度绩效奖 ），</a:t>
            </a:r>
            <a:endParaRPr lang="en-US" altLang="zh-CN" sz="12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同一类型的奖励类型可在一个页面维护多人。</a:t>
            </a:r>
          </a:p>
        </p:txBody>
      </p:sp>
      <p:sp>
        <p:nvSpPr>
          <p:cNvPr id="9" name="圆角矩形标注 23">
            <a:extLst>
              <a:ext uri="{FF2B5EF4-FFF2-40B4-BE49-F238E27FC236}">
                <a16:creationId xmlns:a16="http://schemas.microsoft.com/office/drawing/2014/main" id="{31B40A0B-7AA5-4452-47CF-B5C9AA362FA1}"/>
              </a:ext>
            </a:extLst>
          </p:cNvPr>
          <p:cNvSpPr>
            <a:spLocks noChangeArrowheads="1"/>
          </p:cNvSpPr>
          <p:nvPr/>
        </p:nvSpPr>
        <p:spPr bwMode="auto">
          <a:xfrm>
            <a:off x="3142767" y="2978806"/>
            <a:ext cx="2545705" cy="309669"/>
          </a:xfrm>
          <a:prstGeom prst="wedgeRoundRectCallout">
            <a:avLst>
              <a:gd name="adj1" fmla="val -62075"/>
              <a:gd name="adj2" fmla="val -9556"/>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输入</a:t>
            </a:r>
            <a:r>
              <a:rPr lang="en-US" altLang="zh-CN" sz="1200" dirty="0">
                <a:solidFill>
                  <a:srgbClr val="7030A0"/>
                </a:solidFill>
                <a:latin typeface="微软雅黑" panose="020B0503020204020204" pitchFamily="34" charset="-122"/>
                <a:ea typeface="微软雅黑" panose="020B0503020204020204" pitchFamily="34" charset="-122"/>
              </a:rPr>
              <a:t>CX</a:t>
            </a:r>
            <a:r>
              <a:rPr lang="zh-CN" altLang="en-US" sz="1200" dirty="0">
                <a:solidFill>
                  <a:srgbClr val="7030A0"/>
                </a:solidFill>
                <a:latin typeface="微软雅黑" panose="020B0503020204020204" pitchFamily="34" charset="-122"/>
                <a:ea typeface="微软雅黑" panose="020B0503020204020204" pitchFamily="34" charset="-122"/>
              </a:rPr>
              <a:t> </a:t>
            </a:r>
            <a:r>
              <a:rPr lang="en-US" altLang="zh-CN" sz="1200" dirty="0">
                <a:solidFill>
                  <a:srgbClr val="7030A0"/>
                </a:solidFill>
                <a:latin typeface="微软雅黑" panose="020B0503020204020204" pitchFamily="34" charset="-122"/>
                <a:ea typeface="微软雅黑" panose="020B0503020204020204" pitchFamily="34" charset="-122"/>
              </a:rPr>
              <a:t>Code</a:t>
            </a:r>
            <a:r>
              <a:rPr lang="zh-CN" altLang="en-US" sz="1200" dirty="0">
                <a:solidFill>
                  <a:srgbClr val="7030A0"/>
                </a:solidFill>
                <a:latin typeface="微软雅黑" panose="020B0503020204020204" pitchFamily="34" charset="-122"/>
                <a:ea typeface="微软雅黑" panose="020B0503020204020204" pitchFamily="34" charset="-122"/>
              </a:rPr>
              <a:t>号搜索选择营运点</a:t>
            </a:r>
          </a:p>
        </p:txBody>
      </p:sp>
      <p:sp>
        <p:nvSpPr>
          <p:cNvPr id="10" name="圆角矩形标注 23">
            <a:extLst>
              <a:ext uri="{FF2B5EF4-FFF2-40B4-BE49-F238E27FC236}">
                <a16:creationId xmlns:a16="http://schemas.microsoft.com/office/drawing/2014/main" id="{30696EC2-2308-6035-03A1-7F495A32A7FB}"/>
              </a:ext>
            </a:extLst>
          </p:cNvPr>
          <p:cNvSpPr>
            <a:spLocks noChangeArrowheads="1"/>
          </p:cNvSpPr>
          <p:nvPr/>
        </p:nvSpPr>
        <p:spPr bwMode="auto">
          <a:xfrm>
            <a:off x="2905900" y="3383259"/>
            <a:ext cx="4995942" cy="331708"/>
          </a:xfrm>
          <a:prstGeom prst="wedgeRoundRectCallout">
            <a:avLst>
              <a:gd name="adj1" fmla="val -56033"/>
              <a:gd name="adj2" fmla="val -11200"/>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选择</a:t>
            </a:r>
            <a:r>
              <a:rPr lang="en-US" altLang="zh-CN" sz="1200" dirty="0">
                <a:solidFill>
                  <a:srgbClr val="7030A0"/>
                </a:solidFill>
                <a:latin typeface="微软雅黑" panose="020B0503020204020204" pitchFamily="34" charset="-122"/>
                <a:ea typeface="微软雅黑" panose="020B0503020204020204" pitchFamily="34" charset="-122"/>
              </a:rPr>
              <a:t>CN Code</a:t>
            </a:r>
            <a:r>
              <a:rPr lang="zh-CN" altLang="en-US" sz="1200" dirty="0">
                <a:solidFill>
                  <a:srgbClr val="7030A0"/>
                </a:solidFill>
                <a:latin typeface="微软雅黑" panose="020B0503020204020204" pitchFamily="34" charset="-122"/>
                <a:ea typeface="微软雅黑" panose="020B0503020204020204" pitchFamily="34" charset="-122"/>
              </a:rPr>
              <a:t>号，系统会根据输入的</a:t>
            </a:r>
            <a:r>
              <a:rPr lang="en-US" altLang="zh-CN" sz="1200" dirty="0">
                <a:solidFill>
                  <a:srgbClr val="7030A0"/>
                </a:solidFill>
                <a:latin typeface="微软雅黑" panose="020B0503020204020204" pitchFamily="34" charset="-122"/>
                <a:ea typeface="微软雅黑" panose="020B0503020204020204" pitchFamily="34" charset="-122"/>
              </a:rPr>
              <a:t>CX</a:t>
            </a:r>
            <a:r>
              <a:rPr lang="zh-CN" altLang="en-US" sz="1200" dirty="0">
                <a:solidFill>
                  <a:srgbClr val="7030A0"/>
                </a:solidFill>
                <a:latin typeface="微软雅黑" panose="020B0503020204020204" pitchFamily="34" charset="-122"/>
                <a:ea typeface="微软雅黑" panose="020B0503020204020204" pitchFamily="34" charset="-122"/>
              </a:rPr>
              <a:t>号提供组织权限下</a:t>
            </a:r>
            <a:r>
              <a:rPr lang="en-US" altLang="zh-CN" sz="1200" dirty="0">
                <a:solidFill>
                  <a:srgbClr val="7030A0"/>
                </a:solidFill>
                <a:latin typeface="微软雅黑" panose="020B0503020204020204" pitchFamily="34" charset="-122"/>
                <a:ea typeface="微软雅黑" panose="020B0503020204020204" pitchFamily="34" charset="-122"/>
              </a:rPr>
              <a:t>CN</a:t>
            </a:r>
            <a:r>
              <a:rPr lang="zh-CN" altLang="en-US" sz="1200" dirty="0">
                <a:solidFill>
                  <a:srgbClr val="7030A0"/>
                </a:solidFill>
                <a:latin typeface="微软雅黑" panose="020B0503020204020204" pitchFamily="34" charset="-122"/>
                <a:ea typeface="微软雅黑" panose="020B0503020204020204" pitchFamily="34" charset="-122"/>
              </a:rPr>
              <a:t>号供选择</a:t>
            </a:r>
          </a:p>
        </p:txBody>
      </p:sp>
      <p:sp>
        <p:nvSpPr>
          <p:cNvPr id="11" name="圆角矩形标注 23">
            <a:extLst>
              <a:ext uri="{FF2B5EF4-FFF2-40B4-BE49-F238E27FC236}">
                <a16:creationId xmlns:a16="http://schemas.microsoft.com/office/drawing/2014/main" id="{B01E8CC9-042F-046F-72A4-CA1E15C2A169}"/>
              </a:ext>
            </a:extLst>
          </p:cNvPr>
          <p:cNvSpPr>
            <a:spLocks noChangeArrowheads="1"/>
          </p:cNvSpPr>
          <p:nvPr/>
        </p:nvSpPr>
        <p:spPr bwMode="auto">
          <a:xfrm>
            <a:off x="2740186" y="3932029"/>
            <a:ext cx="5076548" cy="472664"/>
          </a:xfrm>
          <a:prstGeom prst="wedgeRoundRectCallout">
            <a:avLst>
              <a:gd name="adj1" fmla="val -57522"/>
              <a:gd name="adj2" fmla="val -20826"/>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如有相关资料文件，如客户</a:t>
            </a:r>
            <a:r>
              <a:rPr lang="en-US" altLang="zh-CN" sz="1200" dirty="0">
                <a:solidFill>
                  <a:srgbClr val="7030A0"/>
                </a:solidFill>
                <a:latin typeface="微软雅黑" panose="020B0503020204020204" pitchFamily="34" charset="-122"/>
                <a:ea typeface="微软雅黑" panose="020B0503020204020204" pitchFamily="34" charset="-122"/>
              </a:rPr>
              <a:t>/</a:t>
            </a:r>
            <a:r>
              <a:rPr lang="zh-CN" altLang="en-US" sz="1200" dirty="0">
                <a:solidFill>
                  <a:srgbClr val="7030A0"/>
                </a:solidFill>
                <a:latin typeface="微软雅黑" panose="020B0503020204020204" pitchFamily="34" charset="-122"/>
                <a:ea typeface="微软雅黑" panose="020B0503020204020204" pitchFamily="34" charset="-122"/>
              </a:rPr>
              <a:t>老板确认邮件等，可在此处上传，最多可上传</a:t>
            </a:r>
            <a:r>
              <a:rPr lang="en-US" altLang="zh-CN" sz="1200" dirty="0">
                <a:solidFill>
                  <a:srgbClr val="7030A0"/>
                </a:solidFill>
                <a:latin typeface="微软雅黑" panose="020B0503020204020204" pitchFamily="34" charset="-122"/>
                <a:ea typeface="微软雅黑" panose="020B0503020204020204" pitchFamily="34" charset="-122"/>
              </a:rPr>
              <a:t>5</a:t>
            </a:r>
            <a:r>
              <a:rPr lang="zh-CN" altLang="en-US" sz="1200" dirty="0">
                <a:solidFill>
                  <a:srgbClr val="7030A0"/>
                </a:solidFill>
                <a:latin typeface="微软雅黑" panose="020B0503020204020204" pitchFamily="34" charset="-122"/>
                <a:ea typeface="微软雅黑" panose="020B0503020204020204" pitchFamily="34" charset="-122"/>
              </a:rPr>
              <a:t>个文件。审批人在审批时也可以打开查看</a:t>
            </a:r>
          </a:p>
        </p:txBody>
      </p:sp>
      <p:sp>
        <p:nvSpPr>
          <p:cNvPr id="12" name="圆角矩形标注 23">
            <a:extLst>
              <a:ext uri="{FF2B5EF4-FFF2-40B4-BE49-F238E27FC236}">
                <a16:creationId xmlns:a16="http://schemas.microsoft.com/office/drawing/2014/main" id="{87BD10AA-61D3-D1EA-7A0D-57F082B6077C}"/>
              </a:ext>
            </a:extLst>
          </p:cNvPr>
          <p:cNvSpPr>
            <a:spLocks noChangeArrowheads="1"/>
          </p:cNvSpPr>
          <p:nvPr/>
        </p:nvSpPr>
        <p:spPr bwMode="auto">
          <a:xfrm>
            <a:off x="8286532" y="2437969"/>
            <a:ext cx="3210049" cy="309669"/>
          </a:xfrm>
          <a:prstGeom prst="wedgeRoundRectCallout">
            <a:avLst>
              <a:gd name="adj1" fmla="val -62075"/>
              <a:gd name="adj2" fmla="val -9556"/>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申请日期默认是发起申请的日期，不可修改</a:t>
            </a:r>
          </a:p>
        </p:txBody>
      </p:sp>
      <p:sp>
        <p:nvSpPr>
          <p:cNvPr id="13" name="圆角矩形标注 23">
            <a:extLst>
              <a:ext uri="{FF2B5EF4-FFF2-40B4-BE49-F238E27FC236}">
                <a16:creationId xmlns:a16="http://schemas.microsoft.com/office/drawing/2014/main" id="{D63764ED-67F3-7C98-AC2B-CD0888ED7B14}"/>
              </a:ext>
            </a:extLst>
          </p:cNvPr>
          <p:cNvSpPr>
            <a:spLocks noChangeArrowheads="1"/>
          </p:cNvSpPr>
          <p:nvPr/>
        </p:nvSpPr>
        <p:spPr bwMode="auto">
          <a:xfrm>
            <a:off x="7954393" y="2899084"/>
            <a:ext cx="2434381" cy="309669"/>
          </a:xfrm>
          <a:prstGeom prst="wedgeRoundRectCallout">
            <a:avLst>
              <a:gd name="adj1" fmla="val -64528"/>
              <a:gd name="adj2" fmla="val -15289"/>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此处自动汇总申请表单的总金额</a:t>
            </a:r>
          </a:p>
        </p:txBody>
      </p:sp>
      <p:sp>
        <p:nvSpPr>
          <p:cNvPr id="14" name="圆角矩形标注 23">
            <a:extLst>
              <a:ext uri="{FF2B5EF4-FFF2-40B4-BE49-F238E27FC236}">
                <a16:creationId xmlns:a16="http://schemas.microsoft.com/office/drawing/2014/main" id="{6ED0C5BD-885C-920F-DC94-E7D3A0360EAF}"/>
              </a:ext>
            </a:extLst>
          </p:cNvPr>
          <p:cNvSpPr>
            <a:spLocks noChangeArrowheads="1"/>
          </p:cNvSpPr>
          <p:nvPr/>
        </p:nvSpPr>
        <p:spPr bwMode="auto">
          <a:xfrm>
            <a:off x="142043" y="6191074"/>
            <a:ext cx="1910887" cy="509045"/>
          </a:xfrm>
          <a:prstGeom prst="wedgeRoundRectCallout">
            <a:avLst>
              <a:gd name="adj1" fmla="val -11024"/>
              <a:gd name="adj2" fmla="val -92781"/>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点击加号可单个选择员工；</a:t>
            </a:r>
            <a:endParaRPr lang="en-US" altLang="zh-CN" sz="12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点击减号可删除员工</a:t>
            </a:r>
          </a:p>
        </p:txBody>
      </p:sp>
      <p:sp>
        <p:nvSpPr>
          <p:cNvPr id="15" name="矩形 14">
            <a:extLst>
              <a:ext uri="{FF2B5EF4-FFF2-40B4-BE49-F238E27FC236}">
                <a16:creationId xmlns:a16="http://schemas.microsoft.com/office/drawing/2014/main" id="{9C43A27C-2B69-3130-0A9C-1B921D1899B7}"/>
              </a:ext>
            </a:extLst>
          </p:cNvPr>
          <p:cNvSpPr/>
          <p:nvPr/>
        </p:nvSpPr>
        <p:spPr>
          <a:xfrm>
            <a:off x="843091" y="4769733"/>
            <a:ext cx="524070" cy="11339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sp>
        <p:nvSpPr>
          <p:cNvPr id="16" name="圆角矩形标注 23">
            <a:extLst>
              <a:ext uri="{FF2B5EF4-FFF2-40B4-BE49-F238E27FC236}">
                <a16:creationId xmlns:a16="http://schemas.microsoft.com/office/drawing/2014/main" id="{DCA4CA91-1788-7960-6BCA-9E5F43B2FAFD}"/>
              </a:ext>
            </a:extLst>
          </p:cNvPr>
          <p:cNvSpPr>
            <a:spLocks noChangeArrowheads="1"/>
          </p:cNvSpPr>
          <p:nvPr/>
        </p:nvSpPr>
        <p:spPr bwMode="auto">
          <a:xfrm>
            <a:off x="2132948" y="6083161"/>
            <a:ext cx="2998310" cy="637016"/>
          </a:xfrm>
          <a:prstGeom prst="wedgeRoundRectCallout">
            <a:avLst>
              <a:gd name="adj1" fmla="val -45895"/>
              <a:gd name="adj2" fmla="val -73985"/>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在此输入员工工号或姓名搜索选择员工；系统根据选择人员自动显示职位、成本中心、职位组信息</a:t>
            </a:r>
          </a:p>
        </p:txBody>
      </p:sp>
      <p:sp>
        <p:nvSpPr>
          <p:cNvPr id="17" name="圆角矩形标注 23">
            <a:extLst>
              <a:ext uri="{FF2B5EF4-FFF2-40B4-BE49-F238E27FC236}">
                <a16:creationId xmlns:a16="http://schemas.microsoft.com/office/drawing/2014/main" id="{1F61C9EB-4F7B-43B9-6D19-76C37864A51C}"/>
              </a:ext>
            </a:extLst>
          </p:cNvPr>
          <p:cNvSpPr>
            <a:spLocks noChangeArrowheads="1"/>
          </p:cNvSpPr>
          <p:nvPr/>
        </p:nvSpPr>
        <p:spPr bwMode="auto">
          <a:xfrm>
            <a:off x="6405956" y="5943485"/>
            <a:ext cx="5700836" cy="776693"/>
          </a:xfrm>
          <a:prstGeom prst="wedgeRoundRectCallout">
            <a:avLst>
              <a:gd name="adj1" fmla="val -39147"/>
              <a:gd name="adj2" fmla="val -116699"/>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通过下拉框选择奖励原因；</a:t>
            </a:r>
            <a:endParaRPr lang="en-US" altLang="zh-CN" sz="12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奖励类型为婚育红包</a:t>
            </a:r>
            <a:r>
              <a:rPr lang="en-US" altLang="zh-CN" sz="1200" dirty="0">
                <a:solidFill>
                  <a:srgbClr val="7030A0"/>
                </a:solidFill>
                <a:latin typeface="微软雅黑" panose="020B0503020204020204" pitchFamily="34" charset="-122"/>
                <a:ea typeface="微软雅黑" panose="020B0503020204020204" pitchFamily="34" charset="-122"/>
              </a:rPr>
              <a:t>/</a:t>
            </a:r>
            <a:r>
              <a:rPr lang="zh-CN" altLang="en-US" sz="1200" dirty="0">
                <a:solidFill>
                  <a:srgbClr val="7030A0"/>
                </a:solidFill>
                <a:latin typeface="微软雅黑" panose="020B0503020204020204" pitchFamily="34" charset="-122"/>
                <a:ea typeface="微软雅黑" panose="020B0503020204020204" pitchFamily="34" charset="-122"/>
              </a:rPr>
              <a:t>节日津贴</a:t>
            </a:r>
            <a:r>
              <a:rPr lang="en-US" altLang="zh-CN" sz="1200" dirty="0">
                <a:solidFill>
                  <a:srgbClr val="7030A0"/>
                </a:solidFill>
                <a:latin typeface="微软雅黑" panose="020B0503020204020204" pitchFamily="34" charset="-122"/>
                <a:ea typeface="微软雅黑" panose="020B0503020204020204" pitchFamily="34" charset="-122"/>
              </a:rPr>
              <a:t>/</a:t>
            </a:r>
            <a:r>
              <a:rPr lang="zh-CN" altLang="en-US" sz="1200" dirty="0">
                <a:solidFill>
                  <a:srgbClr val="7030A0"/>
                </a:solidFill>
                <a:latin typeface="微软雅黑" panose="020B0503020204020204" pitchFamily="34" charset="-122"/>
                <a:ea typeface="微软雅黑" panose="020B0503020204020204" pitchFamily="34" charset="-122"/>
              </a:rPr>
              <a:t>月度绩效奖 ：奖励原因默认为“空”，无需修改；</a:t>
            </a:r>
            <a:endParaRPr lang="en-US" altLang="zh-CN" sz="12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奖励类型为特别奖励：奖励原因必填，且不能选择“空”</a:t>
            </a:r>
            <a:endParaRPr lang="en-US" altLang="zh-CN" sz="12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endParaRPr lang="zh-CN" altLang="en-US" sz="1200" dirty="0">
              <a:solidFill>
                <a:srgbClr val="7030A0"/>
              </a:solidFill>
              <a:latin typeface="微软雅黑" panose="020B0503020204020204" pitchFamily="34" charset="-122"/>
              <a:ea typeface="微软雅黑" panose="020B0503020204020204" pitchFamily="34" charset="-122"/>
            </a:endParaRPr>
          </a:p>
        </p:txBody>
      </p:sp>
      <p:sp>
        <p:nvSpPr>
          <p:cNvPr id="18" name="圆角矩形标注 23">
            <a:extLst>
              <a:ext uri="{FF2B5EF4-FFF2-40B4-BE49-F238E27FC236}">
                <a16:creationId xmlns:a16="http://schemas.microsoft.com/office/drawing/2014/main" id="{DA2A037C-0100-6D1E-4C2A-B701BB7E6CB1}"/>
              </a:ext>
            </a:extLst>
          </p:cNvPr>
          <p:cNvSpPr>
            <a:spLocks noChangeArrowheads="1"/>
          </p:cNvSpPr>
          <p:nvPr/>
        </p:nvSpPr>
        <p:spPr bwMode="auto">
          <a:xfrm>
            <a:off x="10651600" y="4944618"/>
            <a:ext cx="1391444" cy="814956"/>
          </a:xfrm>
          <a:prstGeom prst="wedgeRoundRectCallout">
            <a:avLst>
              <a:gd name="adj1" fmla="val 22882"/>
              <a:gd name="adj2" fmla="val -84726"/>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若需为多位员工申请奖励，也可通过“批量选人”选择员工</a:t>
            </a:r>
          </a:p>
        </p:txBody>
      </p:sp>
      <p:sp>
        <p:nvSpPr>
          <p:cNvPr id="19" name="圆角矩形标注 23">
            <a:extLst>
              <a:ext uri="{FF2B5EF4-FFF2-40B4-BE49-F238E27FC236}">
                <a16:creationId xmlns:a16="http://schemas.microsoft.com/office/drawing/2014/main" id="{764B6B9B-2C89-675A-BF81-ED6E39EA66FE}"/>
              </a:ext>
            </a:extLst>
          </p:cNvPr>
          <p:cNvSpPr>
            <a:spLocks noChangeArrowheads="1"/>
          </p:cNvSpPr>
          <p:nvPr/>
        </p:nvSpPr>
        <p:spPr bwMode="auto">
          <a:xfrm>
            <a:off x="3356202" y="5624188"/>
            <a:ext cx="3294918" cy="279462"/>
          </a:xfrm>
          <a:prstGeom prst="wedgeRoundRectCallout">
            <a:avLst>
              <a:gd name="adj1" fmla="val -55977"/>
              <a:gd name="adj2" fmla="val 30733"/>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也可以点此图标进入人员搜索页面选择员工</a:t>
            </a:r>
          </a:p>
        </p:txBody>
      </p:sp>
      <p:sp>
        <p:nvSpPr>
          <p:cNvPr id="20" name="圆角矩形标注 23">
            <a:extLst>
              <a:ext uri="{FF2B5EF4-FFF2-40B4-BE49-F238E27FC236}">
                <a16:creationId xmlns:a16="http://schemas.microsoft.com/office/drawing/2014/main" id="{3B1B349E-D033-85F1-7F4B-6D2AF84084A6}"/>
              </a:ext>
            </a:extLst>
          </p:cNvPr>
          <p:cNvSpPr>
            <a:spLocks noChangeArrowheads="1"/>
          </p:cNvSpPr>
          <p:nvPr/>
        </p:nvSpPr>
        <p:spPr bwMode="auto">
          <a:xfrm>
            <a:off x="5146443" y="2417184"/>
            <a:ext cx="1452117" cy="472664"/>
          </a:xfrm>
          <a:prstGeom prst="wedgeRoundRectCallout">
            <a:avLst>
              <a:gd name="adj1" fmla="val -62075"/>
              <a:gd name="adj2" fmla="val -9556"/>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点击此处可查</a:t>
            </a:r>
            <a:r>
              <a:rPr lang="en-US" altLang="zh-CN" sz="1200" dirty="0">
                <a:solidFill>
                  <a:srgbClr val="7030A0"/>
                </a:solidFill>
                <a:latin typeface="微软雅黑" panose="020B0503020204020204" pitchFamily="34" charset="-122"/>
                <a:ea typeface="微软雅黑" panose="020B0503020204020204" pitchFamily="34" charset="-122"/>
              </a:rPr>
              <a:t>《</a:t>
            </a:r>
            <a:r>
              <a:rPr lang="zh-CN" altLang="en-US" sz="1200" dirty="0">
                <a:solidFill>
                  <a:srgbClr val="7030A0"/>
                </a:solidFill>
                <a:latin typeface="微软雅黑" panose="020B0503020204020204" pitchFamily="34" charset="-122"/>
                <a:ea typeface="微软雅黑" panose="020B0503020204020204" pitchFamily="34" charset="-122"/>
              </a:rPr>
              <a:t>奖惩制度</a:t>
            </a:r>
            <a:r>
              <a:rPr lang="en-US" altLang="zh-CN" sz="1200" dirty="0">
                <a:solidFill>
                  <a:srgbClr val="7030A0"/>
                </a:solidFill>
                <a:latin typeface="微软雅黑" panose="020B0503020204020204" pitchFamily="34" charset="-122"/>
                <a:ea typeface="微软雅黑" panose="020B0503020204020204" pitchFamily="34" charset="-122"/>
              </a:rPr>
              <a:t>》</a:t>
            </a:r>
            <a:r>
              <a:rPr lang="zh-CN" altLang="en-US" sz="1200" dirty="0">
                <a:solidFill>
                  <a:srgbClr val="7030A0"/>
                </a:solidFill>
                <a:latin typeface="微软雅黑" panose="020B0503020204020204" pitchFamily="34" charset="-122"/>
                <a:ea typeface="微软雅黑" panose="020B0503020204020204" pitchFamily="34" charset="-122"/>
              </a:rPr>
              <a:t>条款</a:t>
            </a:r>
          </a:p>
        </p:txBody>
      </p:sp>
      <p:sp>
        <p:nvSpPr>
          <p:cNvPr id="21" name="圆角矩形标注 23">
            <a:extLst>
              <a:ext uri="{FF2B5EF4-FFF2-40B4-BE49-F238E27FC236}">
                <a16:creationId xmlns:a16="http://schemas.microsoft.com/office/drawing/2014/main" id="{6ED3E82C-B1FD-A8C4-6017-8B3595EB081F}"/>
              </a:ext>
            </a:extLst>
          </p:cNvPr>
          <p:cNvSpPr>
            <a:spLocks noChangeArrowheads="1"/>
          </p:cNvSpPr>
          <p:nvPr/>
        </p:nvSpPr>
        <p:spPr bwMode="auto">
          <a:xfrm>
            <a:off x="7807955" y="916103"/>
            <a:ext cx="2214272" cy="580054"/>
          </a:xfrm>
          <a:prstGeom prst="wedgeRoundRectCallout">
            <a:avLst>
              <a:gd name="adj1" fmla="val 50597"/>
              <a:gd name="adj2" fmla="val 92485"/>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必填信息填写完整后，点击“提交”即可进入审批流</a:t>
            </a:r>
          </a:p>
        </p:txBody>
      </p:sp>
      <p:sp>
        <p:nvSpPr>
          <p:cNvPr id="22" name="圆角矩形标注 23">
            <a:extLst>
              <a:ext uri="{FF2B5EF4-FFF2-40B4-BE49-F238E27FC236}">
                <a16:creationId xmlns:a16="http://schemas.microsoft.com/office/drawing/2014/main" id="{09D0E66E-79A2-9F94-5262-F021D75FE2B5}"/>
              </a:ext>
            </a:extLst>
          </p:cNvPr>
          <p:cNvSpPr>
            <a:spLocks noChangeArrowheads="1"/>
          </p:cNvSpPr>
          <p:nvPr/>
        </p:nvSpPr>
        <p:spPr bwMode="auto">
          <a:xfrm>
            <a:off x="10372853" y="591346"/>
            <a:ext cx="1670191" cy="682592"/>
          </a:xfrm>
          <a:prstGeom prst="wedgeRoundRectCallout">
            <a:avLst>
              <a:gd name="adj1" fmla="val 16918"/>
              <a:gd name="adj2" fmla="val 100762"/>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点击“保存”即存为草稿，后续可继续编辑或删除</a:t>
            </a:r>
          </a:p>
        </p:txBody>
      </p:sp>
    </p:spTree>
    <p:extLst>
      <p:ext uri="{BB962C8B-B14F-4D97-AF65-F5344CB8AC3E}">
        <p14:creationId xmlns:p14="http://schemas.microsoft.com/office/powerpoint/2010/main" val="67515507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奖惩管理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奖金发起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6" name="图片 5">
            <a:extLst>
              <a:ext uri="{FF2B5EF4-FFF2-40B4-BE49-F238E27FC236}">
                <a16:creationId xmlns:a16="http://schemas.microsoft.com/office/drawing/2014/main" id="{FE838BED-C146-A203-83F2-EEE0424ED4CF}"/>
              </a:ext>
            </a:extLst>
          </p:cNvPr>
          <p:cNvPicPr>
            <a:picLocks noChangeAspect="1"/>
          </p:cNvPicPr>
          <p:nvPr/>
        </p:nvPicPr>
        <p:blipFill>
          <a:blip r:embed="rId2"/>
          <a:stretch>
            <a:fillRect/>
          </a:stretch>
        </p:blipFill>
        <p:spPr>
          <a:xfrm>
            <a:off x="2389585" y="1019882"/>
            <a:ext cx="5949292" cy="2393868"/>
          </a:xfrm>
          <a:prstGeom prst="rect">
            <a:avLst/>
          </a:prstGeom>
        </p:spPr>
      </p:pic>
      <p:sp>
        <p:nvSpPr>
          <p:cNvPr id="7" name="圆角矩形标注 23">
            <a:extLst>
              <a:ext uri="{FF2B5EF4-FFF2-40B4-BE49-F238E27FC236}">
                <a16:creationId xmlns:a16="http://schemas.microsoft.com/office/drawing/2014/main" id="{8C1920AA-2BC7-3657-3474-60496B08AA3D}"/>
              </a:ext>
            </a:extLst>
          </p:cNvPr>
          <p:cNvSpPr>
            <a:spLocks noChangeArrowheads="1"/>
          </p:cNvSpPr>
          <p:nvPr/>
        </p:nvSpPr>
        <p:spPr bwMode="auto">
          <a:xfrm>
            <a:off x="5796608" y="1640868"/>
            <a:ext cx="2288948" cy="479858"/>
          </a:xfrm>
          <a:prstGeom prst="wedgeRoundRectCallout">
            <a:avLst>
              <a:gd name="adj1" fmla="val 20120"/>
              <a:gd name="adj2" fmla="val 85259"/>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当申请奖金员工数量较多时，可选择使用“批量导入”功能</a:t>
            </a:r>
          </a:p>
        </p:txBody>
      </p:sp>
      <p:sp>
        <p:nvSpPr>
          <p:cNvPr id="8" name="矩形 7">
            <a:extLst>
              <a:ext uri="{FF2B5EF4-FFF2-40B4-BE49-F238E27FC236}">
                <a16:creationId xmlns:a16="http://schemas.microsoft.com/office/drawing/2014/main" id="{AB6EF306-4BB2-1C39-8052-C3C54392BCC0}"/>
              </a:ext>
            </a:extLst>
          </p:cNvPr>
          <p:cNvSpPr/>
          <p:nvPr/>
        </p:nvSpPr>
        <p:spPr>
          <a:xfrm>
            <a:off x="6831551" y="2399773"/>
            <a:ext cx="1179240" cy="3337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sp>
        <p:nvSpPr>
          <p:cNvPr id="9" name="文本框 8">
            <a:extLst>
              <a:ext uri="{FF2B5EF4-FFF2-40B4-BE49-F238E27FC236}">
                <a16:creationId xmlns:a16="http://schemas.microsoft.com/office/drawing/2014/main" id="{F65F8591-923B-8C4F-E3E1-F81DD541E8DC}"/>
              </a:ext>
            </a:extLst>
          </p:cNvPr>
          <p:cNvSpPr txBox="1"/>
          <p:nvPr/>
        </p:nvSpPr>
        <p:spPr>
          <a:xfrm>
            <a:off x="8790266" y="1028096"/>
            <a:ext cx="2743199" cy="1705403"/>
          </a:xfrm>
          <a:prstGeom prst="rect">
            <a:avLst/>
          </a:prstGeom>
          <a:noFill/>
        </p:spPr>
        <p:txBody>
          <a:bodyPr wrap="square">
            <a:spAutoFit/>
          </a:bodyPr>
          <a:lstStyle/>
          <a:p>
            <a:pPr>
              <a:lnSpc>
                <a:spcPct val="150000"/>
              </a:lnSpc>
            </a:pPr>
            <a:r>
              <a:rPr lang="zh-CN" altLang="en-US" b="1" dirty="0">
                <a:latin typeface="+mn-ea"/>
              </a:rPr>
              <a:t>批量导入流程</a:t>
            </a:r>
            <a:endParaRPr lang="en-US" altLang="zh-CN" b="1" dirty="0">
              <a:latin typeface="+mn-ea"/>
            </a:endParaRPr>
          </a:p>
          <a:p>
            <a:pPr>
              <a:lnSpc>
                <a:spcPct val="150000"/>
              </a:lnSpc>
            </a:pPr>
            <a:r>
              <a:rPr lang="en-US" altLang="zh-CN" dirty="0">
                <a:latin typeface="+mn-ea"/>
              </a:rPr>
              <a:t>1</a:t>
            </a:r>
            <a:r>
              <a:rPr lang="zh-CN" altLang="en-US" dirty="0">
                <a:latin typeface="+mn-ea"/>
              </a:rPr>
              <a:t>、模板下载</a:t>
            </a:r>
            <a:endParaRPr lang="en-US" altLang="zh-CN" dirty="0">
              <a:latin typeface="+mn-ea"/>
            </a:endParaRPr>
          </a:p>
          <a:p>
            <a:pPr>
              <a:lnSpc>
                <a:spcPct val="150000"/>
              </a:lnSpc>
            </a:pPr>
            <a:r>
              <a:rPr lang="en-US" altLang="zh-CN" dirty="0">
                <a:latin typeface="+mn-ea"/>
              </a:rPr>
              <a:t>2</a:t>
            </a:r>
            <a:r>
              <a:rPr lang="zh-CN" altLang="en-US" dirty="0">
                <a:latin typeface="+mn-ea"/>
              </a:rPr>
              <a:t>、参照示例，填写信息</a:t>
            </a:r>
            <a:endParaRPr lang="en-US" altLang="zh-CN" dirty="0">
              <a:latin typeface="+mn-ea"/>
            </a:endParaRPr>
          </a:p>
          <a:p>
            <a:pPr>
              <a:lnSpc>
                <a:spcPct val="150000"/>
              </a:lnSpc>
            </a:pPr>
            <a:r>
              <a:rPr lang="en-US" altLang="zh-CN" dirty="0">
                <a:latin typeface="+mn-ea"/>
              </a:rPr>
              <a:t>3</a:t>
            </a:r>
            <a:r>
              <a:rPr lang="zh-CN" altLang="en-US" dirty="0">
                <a:latin typeface="+mn-ea"/>
              </a:rPr>
              <a:t>、批量导入</a:t>
            </a:r>
            <a:endParaRPr lang="en-US" altLang="zh-CN" dirty="0">
              <a:latin typeface="+mn-ea"/>
            </a:endParaRPr>
          </a:p>
        </p:txBody>
      </p:sp>
      <p:pic>
        <p:nvPicPr>
          <p:cNvPr id="10" name="图片 9">
            <a:extLst>
              <a:ext uri="{FF2B5EF4-FFF2-40B4-BE49-F238E27FC236}">
                <a16:creationId xmlns:a16="http://schemas.microsoft.com/office/drawing/2014/main" id="{6E35719D-AF6C-0803-6DD1-D6946E7342D8}"/>
              </a:ext>
            </a:extLst>
          </p:cNvPr>
          <p:cNvPicPr>
            <a:picLocks noChangeAspect="1"/>
          </p:cNvPicPr>
          <p:nvPr/>
        </p:nvPicPr>
        <p:blipFill>
          <a:blip r:embed="rId4"/>
          <a:stretch>
            <a:fillRect/>
          </a:stretch>
        </p:blipFill>
        <p:spPr>
          <a:xfrm>
            <a:off x="3639844" y="3500216"/>
            <a:ext cx="8345010" cy="3359372"/>
          </a:xfrm>
          <a:prstGeom prst="rect">
            <a:avLst/>
          </a:prstGeom>
        </p:spPr>
      </p:pic>
      <p:graphicFrame>
        <p:nvGraphicFramePr>
          <p:cNvPr id="11" name="对象 10">
            <a:extLst>
              <a:ext uri="{FF2B5EF4-FFF2-40B4-BE49-F238E27FC236}">
                <a16:creationId xmlns:a16="http://schemas.microsoft.com/office/drawing/2014/main" id="{B31E3B21-E7D4-1EC9-92C0-B78AF1E8F29E}"/>
              </a:ext>
            </a:extLst>
          </p:cNvPr>
          <p:cNvGraphicFramePr>
            <a:graphicFrameLocks noChangeAspect="1"/>
          </p:cNvGraphicFramePr>
          <p:nvPr>
            <p:extLst>
              <p:ext uri="{D42A27DB-BD31-4B8C-83A1-F6EECF244321}">
                <p14:modId xmlns:p14="http://schemas.microsoft.com/office/powerpoint/2010/main" val="2703406624"/>
              </p:ext>
            </p:extLst>
          </p:nvPr>
        </p:nvGraphicFramePr>
        <p:xfrm>
          <a:off x="10679730" y="864554"/>
          <a:ext cx="1305124" cy="1182768"/>
        </p:xfrm>
        <a:graphic>
          <a:graphicData uri="http://schemas.openxmlformats.org/presentationml/2006/ole">
            <mc:AlternateContent xmlns:mc="http://schemas.openxmlformats.org/markup-compatibility/2006">
              <mc:Choice xmlns:v="urn:schemas-microsoft-com:vml" Requires="v">
                <p:oleObj name="Worksheet" showAsIcon="1" r:id="rId5" imgW="914400" imgH="828521" progId="Excel.Sheet.12">
                  <p:embed/>
                </p:oleObj>
              </mc:Choice>
              <mc:Fallback>
                <p:oleObj name="Worksheet" showAsIcon="1" r:id="rId5" imgW="914400" imgH="828521" progId="Excel.Sheet.12">
                  <p:embed/>
                  <p:pic>
                    <p:nvPicPr>
                      <p:cNvPr id="11" name="对象 10">
                        <a:extLst>
                          <a:ext uri="{FF2B5EF4-FFF2-40B4-BE49-F238E27FC236}">
                            <a16:creationId xmlns:a16="http://schemas.microsoft.com/office/drawing/2014/main" id="{B31E3B21-E7D4-1EC9-92C0-B78AF1E8F29E}"/>
                          </a:ext>
                        </a:extLst>
                      </p:cNvPr>
                      <p:cNvPicPr/>
                      <p:nvPr/>
                    </p:nvPicPr>
                    <p:blipFill>
                      <a:blip r:embed="rId6"/>
                      <a:stretch>
                        <a:fillRect/>
                      </a:stretch>
                    </p:blipFill>
                    <p:spPr>
                      <a:xfrm>
                        <a:off x="10679730" y="864554"/>
                        <a:ext cx="1305124" cy="1182768"/>
                      </a:xfrm>
                      <a:prstGeom prst="rect">
                        <a:avLst/>
                      </a:prstGeom>
                    </p:spPr>
                  </p:pic>
                </p:oleObj>
              </mc:Fallback>
            </mc:AlternateContent>
          </a:graphicData>
        </a:graphic>
      </p:graphicFrame>
      <p:sp>
        <p:nvSpPr>
          <p:cNvPr id="12" name="文本框 11">
            <a:extLst>
              <a:ext uri="{FF2B5EF4-FFF2-40B4-BE49-F238E27FC236}">
                <a16:creationId xmlns:a16="http://schemas.microsoft.com/office/drawing/2014/main" id="{2AEF726E-E49F-6E84-394C-9DDB6C1C9A34}"/>
              </a:ext>
            </a:extLst>
          </p:cNvPr>
          <p:cNvSpPr txBox="1"/>
          <p:nvPr/>
        </p:nvSpPr>
        <p:spPr>
          <a:xfrm>
            <a:off x="566620" y="3736758"/>
            <a:ext cx="3073223" cy="2639569"/>
          </a:xfrm>
          <a:prstGeom prst="rect">
            <a:avLst/>
          </a:prstGeom>
          <a:noFill/>
        </p:spPr>
        <p:txBody>
          <a:bodyPr wrap="square">
            <a:spAutoFit/>
          </a:bodyPr>
          <a:lstStyle/>
          <a:p>
            <a:pPr eaLnBrk="1" hangingPunct="1">
              <a:lnSpc>
                <a:spcPct val="150000"/>
              </a:lnSpc>
              <a:spcBef>
                <a:spcPct val="0"/>
              </a:spcBef>
              <a:spcAft>
                <a:spcPct val="0"/>
              </a:spcAft>
              <a:buClrTx/>
              <a:buSzTx/>
              <a:buFontTx/>
              <a:buNone/>
            </a:pPr>
            <a:r>
              <a:rPr lang="zh-CN" altLang="en-US" sz="1400" b="1" dirty="0">
                <a:latin typeface="+mn-ea"/>
              </a:rPr>
              <a:t>特别注意：</a:t>
            </a:r>
            <a:endParaRPr lang="en-US" altLang="zh-CN" sz="1400" b="1" dirty="0">
              <a:latin typeface="+mn-ea"/>
            </a:endParaRPr>
          </a:p>
          <a:p>
            <a:pPr eaLnBrk="1" hangingPunct="1">
              <a:lnSpc>
                <a:spcPct val="150000"/>
              </a:lnSpc>
              <a:spcBef>
                <a:spcPct val="0"/>
              </a:spcBef>
              <a:spcAft>
                <a:spcPct val="0"/>
              </a:spcAft>
              <a:buClrTx/>
              <a:buSzTx/>
              <a:buFontTx/>
              <a:buNone/>
            </a:pPr>
            <a:r>
              <a:rPr lang="en-US" altLang="zh-CN" sz="1400" dirty="0">
                <a:latin typeface="+mn-ea"/>
              </a:rPr>
              <a:t>1</a:t>
            </a:r>
            <a:r>
              <a:rPr lang="zh-CN" altLang="en-US" sz="1400" dirty="0">
                <a:latin typeface="+mn-ea"/>
              </a:rPr>
              <a:t>）奖励类型为</a:t>
            </a:r>
            <a:r>
              <a:rPr lang="zh-CN" altLang="en-US" sz="1400" dirty="0">
                <a:highlight>
                  <a:srgbClr val="FFFF00"/>
                </a:highlight>
                <a:latin typeface="+mn-ea"/>
              </a:rPr>
              <a:t>婚育红包</a:t>
            </a:r>
            <a:r>
              <a:rPr lang="en-US" altLang="zh-CN" sz="1400" dirty="0">
                <a:highlight>
                  <a:srgbClr val="FFFF00"/>
                </a:highlight>
                <a:latin typeface="+mn-ea"/>
              </a:rPr>
              <a:t>/</a:t>
            </a:r>
            <a:r>
              <a:rPr lang="zh-CN" altLang="en-US" sz="1400" dirty="0">
                <a:highlight>
                  <a:srgbClr val="FFFF00"/>
                </a:highlight>
                <a:latin typeface="+mn-ea"/>
              </a:rPr>
              <a:t>节日津贴</a:t>
            </a:r>
            <a:r>
              <a:rPr lang="en-US" altLang="zh-CN" sz="1400" dirty="0">
                <a:highlight>
                  <a:srgbClr val="FFFF00"/>
                </a:highlight>
                <a:latin typeface="+mn-ea"/>
              </a:rPr>
              <a:t>/</a:t>
            </a:r>
            <a:r>
              <a:rPr lang="zh-CN" altLang="en-US" sz="1400" dirty="0">
                <a:highlight>
                  <a:srgbClr val="FFFF00"/>
                </a:highlight>
                <a:latin typeface="+mn-ea"/>
              </a:rPr>
              <a:t>月度绩效奖 </a:t>
            </a:r>
            <a:r>
              <a:rPr lang="en-US" altLang="zh-CN" sz="1400" dirty="0">
                <a:highlight>
                  <a:srgbClr val="FFFF00"/>
                </a:highlight>
                <a:latin typeface="+mn-ea"/>
              </a:rPr>
              <a:t> </a:t>
            </a:r>
            <a:r>
              <a:rPr lang="zh-CN" altLang="en-US" sz="1400" dirty="0">
                <a:latin typeface="+mn-ea"/>
              </a:rPr>
              <a:t>：奖励原因请选择“空”；</a:t>
            </a:r>
            <a:endParaRPr lang="en-US" altLang="zh-CN" sz="1400" dirty="0">
              <a:latin typeface="+mn-ea"/>
            </a:endParaRPr>
          </a:p>
          <a:p>
            <a:pPr eaLnBrk="1" hangingPunct="1">
              <a:lnSpc>
                <a:spcPct val="150000"/>
              </a:lnSpc>
              <a:spcBef>
                <a:spcPct val="0"/>
              </a:spcBef>
              <a:spcAft>
                <a:spcPct val="0"/>
              </a:spcAft>
              <a:buClrTx/>
              <a:buSzTx/>
              <a:buFontTx/>
              <a:buNone/>
            </a:pPr>
            <a:r>
              <a:rPr lang="zh-CN" altLang="en-US" sz="1400" dirty="0">
                <a:latin typeface="+mn-ea"/>
              </a:rPr>
              <a:t>奖励类型为</a:t>
            </a:r>
            <a:r>
              <a:rPr lang="zh-CN" altLang="en-US" sz="1400" dirty="0">
                <a:highlight>
                  <a:srgbClr val="FFFF00"/>
                </a:highlight>
                <a:latin typeface="+mn-ea"/>
              </a:rPr>
              <a:t>特别奖励</a:t>
            </a:r>
            <a:r>
              <a:rPr lang="zh-CN" altLang="en-US" sz="1400" dirty="0">
                <a:latin typeface="+mn-ea"/>
              </a:rPr>
              <a:t>，奖励原因不能选择“空”</a:t>
            </a:r>
            <a:endParaRPr lang="en-US" altLang="zh-CN" sz="1400" dirty="0">
              <a:latin typeface="+mn-ea"/>
            </a:endParaRPr>
          </a:p>
          <a:p>
            <a:pPr eaLnBrk="1" hangingPunct="1">
              <a:lnSpc>
                <a:spcPct val="150000"/>
              </a:lnSpc>
              <a:spcBef>
                <a:spcPct val="0"/>
              </a:spcBef>
              <a:spcAft>
                <a:spcPct val="0"/>
              </a:spcAft>
              <a:buClrTx/>
              <a:buSzTx/>
              <a:buFontTx/>
              <a:buNone/>
            </a:pPr>
            <a:r>
              <a:rPr lang="en-US" altLang="zh-CN" sz="1400" dirty="0">
                <a:latin typeface="+mn-ea"/>
              </a:rPr>
              <a:t>2</a:t>
            </a:r>
            <a:r>
              <a:rPr lang="zh-CN" altLang="en-US" sz="1400" dirty="0">
                <a:latin typeface="+mn-ea"/>
              </a:rPr>
              <a:t>）仅支持同一成本中心人员的批量导入</a:t>
            </a:r>
            <a:endParaRPr lang="en-US" altLang="zh-CN" sz="1400" dirty="0">
              <a:latin typeface="+mn-ea"/>
            </a:endParaRPr>
          </a:p>
        </p:txBody>
      </p:sp>
      <p:sp>
        <p:nvSpPr>
          <p:cNvPr id="13" name="圆角矩形标注 23">
            <a:extLst>
              <a:ext uri="{FF2B5EF4-FFF2-40B4-BE49-F238E27FC236}">
                <a16:creationId xmlns:a16="http://schemas.microsoft.com/office/drawing/2014/main" id="{2A653203-1BC3-24BB-4A59-BEEA6BDC7240}"/>
              </a:ext>
            </a:extLst>
          </p:cNvPr>
          <p:cNvSpPr>
            <a:spLocks noChangeArrowheads="1"/>
          </p:cNvSpPr>
          <p:nvPr/>
        </p:nvSpPr>
        <p:spPr bwMode="auto">
          <a:xfrm>
            <a:off x="7215672" y="5541945"/>
            <a:ext cx="4147745" cy="739584"/>
          </a:xfrm>
          <a:prstGeom prst="wedgeRoundRectCallout">
            <a:avLst>
              <a:gd name="adj1" fmla="val 33109"/>
              <a:gd name="adj2" fmla="val -145086"/>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导入过程中，系统会自动校验数据，</a:t>
            </a:r>
            <a:endParaRPr lang="en-US" altLang="zh-CN" sz="12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失败数据将有错误提醒，可下载查看并修改后重新上传；上传成功的数据无需再次上传</a:t>
            </a:r>
          </a:p>
        </p:txBody>
      </p:sp>
    </p:spTree>
    <p:extLst>
      <p:ext uri="{BB962C8B-B14F-4D97-AF65-F5344CB8AC3E}">
        <p14:creationId xmlns:p14="http://schemas.microsoft.com/office/powerpoint/2010/main" val="1242234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a:extLst>
              <a:ext uri="{FF2B5EF4-FFF2-40B4-BE49-F238E27FC236}">
                <a16:creationId xmlns:a16="http://schemas.microsoft.com/office/drawing/2014/main" id="{3A16FE35-7F11-4298-ABA9-F185DFFEB4C9}"/>
              </a:ext>
            </a:extLst>
          </p:cNvPr>
          <p:cNvGrpSpPr/>
          <p:nvPr/>
        </p:nvGrpSpPr>
        <p:grpSpPr>
          <a:xfrm>
            <a:off x="6370742" y="2402345"/>
            <a:ext cx="4500000" cy="2151159"/>
            <a:chOff x="1293234" y="1814610"/>
            <a:chExt cx="4500000" cy="2151159"/>
          </a:xfrm>
        </p:grpSpPr>
        <p:sp>
          <p:nvSpPr>
            <p:cNvPr id="41" name="文本框 40">
              <a:extLst>
                <a:ext uri="{FF2B5EF4-FFF2-40B4-BE49-F238E27FC236}">
                  <a16:creationId xmlns:a16="http://schemas.microsoft.com/office/drawing/2014/main" id="{B144D984-6E68-489B-B14C-E3ECC8E9D1BD}"/>
                </a:ext>
              </a:extLst>
            </p:cNvPr>
            <p:cNvSpPr txBox="1"/>
            <p:nvPr/>
          </p:nvSpPr>
          <p:spPr>
            <a:xfrm>
              <a:off x="1293234" y="1814610"/>
              <a:ext cx="1394934" cy="400110"/>
            </a:xfrm>
            <a:prstGeom prst="rect">
              <a:avLst/>
            </a:prstGeom>
            <a:noFill/>
          </p:spPr>
          <p:txBody>
            <a:bodyPr wrap="none" rtlCol="0">
              <a:spAutoFit/>
            </a:bodyPr>
            <a:lstStyle/>
            <a:p>
              <a:pPr algn="just"/>
              <a:r>
                <a:rPr lang="zh-CN" altLang="en-US"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rPr>
                <a:t>培训地点 </a:t>
              </a:r>
              <a:r>
                <a:rPr lang="en-US" altLang="zh-CN"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rPr>
                <a:t>*</a:t>
              </a:r>
              <a:endParaRPr lang="zh-CN" altLang="en-US"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endParaRPr>
            </a:p>
          </p:txBody>
        </p:sp>
        <p:sp>
          <p:nvSpPr>
            <p:cNvPr id="42" name="文本框 41">
              <a:extLst>
                <a:ext uri="{FF2B5EF4-FFF2-40B4-BE49-F238E27FC236}">
                  <a16:creationId xmlns:a16="http://schemas.microsoft.com/office/drawing/2014/main" id="{62B2FC32-0680-41DF-AB71-704E17E032E4}"/>
                </a:ext>
              </a:extLst>
            </p:cNvPr>
            <p:cNvSpPr txBox="1"/>
            <p:nvPr/>
          </p:nvSpPr>
          <p:spPr>
            <a:xfrm>
              <a:off x="1293234" y="2211443"/>
              <a:ext cx="4500000" cy="1754326"/>
            </a:xfrm>
            <a:prstGeom prst="rect">
              <a:avLst/>
            </a:prstGeom>
            <a:noFill/>
          </p:spPr>
          <p:txBody>
            <a:bodyPr wrap="square" rtlCol="0">
              <a:spAutoFit/>
            </a:bodyPr>
            <a:lstStyle/>
            <a:p>
              <a:pPr algn="just"/>
              <a:r>
                <a:rPr lang="zh-CN" altLang="en-US" dirty="0">
                  <a:latin typeface="Century Gothic" panose="020B0502020202020204" pitchFamily="34" charset="0"/>
                  <a:ea typeface="微软雅黑" panose="020B0503020204020204" pitchFamily="34" charset="-122"/>
                  <a:cs typeface="Cavolini" panose="03000502040302020204" pitchFamily="66" charset="0"/>
                </a:rPr>
                <a:t>按实际情况</a:t>
              </a:r>
              <a:r>
                <a:rPr lang="zh-CN" altLang="en-US" b="1" dirty="0">
                  <a:solidFill>
                    <a:srgbClr val="00B050"/>
                  </a:solidFill>
                  <a:latin typeface="Century Gothic" panose="020B0502020202020204" pitchFamily="34" charset="0"/>
                  <a:ea typeface="微软雅黑" panose="020B0503020204020204" pitchFamily="34" charset="-122"/>
                  <a:cs typeface="Cavolini" panose="03000502040302020204" pitchFamily="66" charset="0"/>
                </a:rPr>
                <a:t>在下拉框中选择</a:t>
              </a:r>
              <a:r>
                <a:rPr lang="zh-CN" altLang="en-US" dirty="0">
                  <a:latin typeface="Century Gothic" panose="020B0502020202020204" pitchFamily="34" charset="0"/>
                  <a:ea typeface="微软雅黑" panose="020B0503020204020204" pitchFamily="34" charset="-122"/>
                  <a:cs typeface="Cavolini" panose="03000502040302020204" pitchFamily="66" charset="0"/>
                </a:rPr>
                <a:t>。</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a:p>
              <a:pPr marL="285750" indent="-285750" algn="just">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cs typeface="Cavolini" panose="03000502040302020204" pitchFamily="66" charset="0"/>
                </a:rPr>
                <a:t>华北区</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a:p>
              <a:pPr marL="285750" indent="-285750" algn="just">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cs typeface="Cavolini" panose="03000502040302020204" pitchFamily="66" charset="0"/>
                </a:rPr>
                <a:t>上海及浙江区</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a:p>
              <a:pPr marL="285750" indent="-285750" algn="just">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cs typeface="Cavolini" panose="03000502040302020204" pitchFamily="66" charset="0"/>
                </a:rPr>
                <a:t>江苏及武汉区</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a:p>
              <a:pPr marL="285750" indent="-285750" algn="just">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cs typeface="Cavolini" panose="03000502040302020204" pitchFamily="66" charset="0"/>
                </a:rPr>
                <a:t>华中区</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a:p>
              <a:pPr marL="285750" indent="-285750" algn="just">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cs typeface="Cavolini" panose="03000502040302020204" pitchFamily="66" charset="0"/>
                </a:rPr>
                <a:t>华南区</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p:txBody>
        </p:sp>
      </p:grpSp>
      <p:grpSp>
        <p:nvGrpSpPr>
          <p:cNvPr id="21" name="组合 20">
            <a:extLst>
              <a:ext uri="{FF2B5EF4-FFF2-40B4-BE49-F238E27FC236}">
                <a16:creationId xmlns:a16="http://schemas.microsoft.com/office/drawing/2014/main" id="{6AC81BC6-5F57-4F09-84E9-DBAFA647C83E}"/>
              </a:ext>
            </a:extLst>
          </p:cNvPr>
          <p:cNvGrpSpPr/>
          <p:nvPr/>
        </p:nvGrpSpPr>
        <p:grpSpPr>
          <a:xfrm>
            <a:off x="1321260" y="2402345"/>
            <a:ext cx="4500000" cy="1320163"/>
            <a:chOff x="1293234" y="1814610"/>
            <a:chExt cx="4500000" cy="1320163"/>
          </a:xfrm>
        </p:grpSpPr>
        <p:sp>
          <p:nvSpPr>
            <p:cNvPr id="22" name="文本框 21">
              <a:extLst>
                <a:ext uri="{FF2B5EF4-FFF2-40B4-BE49-F238E27FC236}">
                  <a16:creationId xmlns:a16="http://schemas.microsoft.com/office/drawing/2014/main" id="{D15EAC20-C18A-4172-99B7-29D3088D16ED}"/>
                </a:ext>
              </a:extLst>
            </p:cNvPr>
            <p:cNvSpPr txBox="1"/>
            <p:nvPr/>
          </p:nvSpPr>
          <p:spPr>
            <a:xfrm>
              <a:off x="1293234" y="1814610"/>
              <a:ext cx="1394934" cy="400110"/>
            </a:xfrm>
            <a:prstGeom prst="rect">
              <a:avLst/>
            </a:prstGeom>
            <a:noFill/>
          </p:spPr>
          <p:txBody>
            <a:bodyPr wrap="none" rtlCol="0">
              <a:spAutoFit/>
            </a:bodyPr>
            <a:lstStyle/>
            <a:p>
              <a:r>
                <a:rPr lang="zh-CN" altLang="en-US"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rPr>
                <a:t>培训形式 </a:t>
              </a:r>
              <a:r>
                <a:rPr lang="en-US" altLang="zh-CN"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rPr>
                <a:t>*</a:t>
              </a:r>
              <a:endParaRPr lang="zh-CN" altLang="en-US"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endParaRPr>
            </a:p>
          </p:txBody>
        </p:sp>
        <p:sp>
          <p:nvSpPr>
            <p:cNvPr id="23" name="文本框 22">
              <a:extLst>
                <a:ext uri="{FF2B5EF4-FFF2-40B4-BE49-F238E27FC236}">
                  <a16:creationId xmlns:a16="http://schemas.microsoft.com/office/drawing/2014/main" id="{4CB7469C-A628-4EE3-9927-0339D75DC1DF}"/>
                </a:ext>
              </a:extLst>
            </p:cNvPr>
            <p:cNvSpPr txBox="1"/>
            <p:nvPr/>
          </p:nvSpPr>
          <p:spPr>
            <a:xfrm>
              <a:off x="1293234" y="2211443"/>
              <a:ext cx="4500000" cy="923330"/>
            </a:xfrm>
            <a:prstGeom prst="rect">
              <a:avLst/>
            </a:prstGeom>
            <a:noFill/>
          </p:spPr>
          <p:txBody>
            <a:bodyPr wrap="square" rtlCol="0">
              <a:spAutoFit/>
            </a:bodyPr>
            <a:lstStyle/>
            <a:p>
              <a:r>
                <a:rPr lang="zh-CN" altLang="en-US" dirty="0">
                  <a:latin typeface="Century Gothic" panose="020B0502020202020204" pitchFamily="34" charset="0"/>
                  <a:ea typeface="微软雅黑" panose="020B0503020204020204" pitchFamily="34" charset="-122"/>
                  <a:cs typeface="Cavolini" panose="03000502040302020204" pitchFamily="66" charset="0"/>
                </a:rPr>
                <a:t>按实际情况</a:t>
              </a:r>
              <a:r>
                <a:rPr lang="zh-CN" altLang="en-US" b="1" dirty="0">
                  <a:solidFill>
                    <a:srgbClr val="00B050"/>
                  </a:solidFill>
                  <a:latin typeface="Century Gothic" panose="020B0502020202020204" pitchFamily="34" charset="0"/>
                  <a:ea typeface="微软雅黑" panose="020B0503020204020204" pitchFamily="34" charset="-122"/>
                  <a:cs typeface="Cavolini" panose="03000502040302020204" pitchFamily="66" charset="0"/>
                </a:rPr>
                <a:t>在下拉框中选择</a:t>
              </a:r>
              <a:r>
                <a:rPr lang="zh-CN" altLang="en-US" dirty="0">
                  <a:latin typeface="Century Gothic" panose="020B0502020202020204" pitchFamily="34" charset="0"/>
                  <a:ea typeface="微软雅黑" panose="020B0503020204020204" pitchFamily="34" charset="-122"/>
                  <a:cs typeface="Cavolini" panose="03000502040302020204" pitchFamily="66" charset="0"/>
                </a:rPr>
                <a:t>。</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a:p>
              <a:pPr marL="285750" indent="-285750">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cs typeface="Cavolini" panose="03000502040302020204" pitchFamily="66" charset="0"/>
                </a:rPr>
                <a:t>线下</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a:p>
              <a:pPr marL="285750" indent="-285750">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cs typeface="Cavolini" panose="03000502040302020204" pitchFamily="66" charset="0"/>
                </a:rPr>
                <a:t>线上</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p:txBody>
        </p:sp>
      </p:grpSp>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prstClr val="black">
                      <a:lumMod val="85000"/>
                      <a:lumOff val="15000"/>
                    </a:prstClr>
                  </a:solidFill>
                  <a:latin typeface="思源黑体" panose="020B0500000000000000" pitchFamily="34" charset="-122"/>
                  <a:ea typeface="思源黑体" panose="020B0500000000000000" pitchFamily="34" charset="-122"/>
                </a:rPr>
                <a:t>培训记录上传模板的填写</a:t>
              </a:r>
              <a:endPar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03</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26" name="组合 25">
            <a:extLst>
              <a:ext uri="{FF2B5EF4-FFF2-40B4-BE49-F238E27FC236}">
                <a16:creationId xmlns:a16="http://schemas.microsoft.com/office/drawing/2014/main" id="{DE23C0FE-A3E1-4821-B8DC-AD0243A2E7EF}"/>
              </a:ext>
            </a:extLst>
          </p:cNvPr>
          <p:cNvGrpSpPr/>
          <p:nvPr/>
        </p:nvGrpSpPr>
        <p:grpSpPr>
          <a:xfrm>
            <a:off x="1321260" y="5319669"/>
            <a:ext cx="4500000" cy="766165"/>
            <a:chOff x="1293234" y="1814610"/>
            <a:chExt cx="4406136" cy="766165"/>
          </a:xfrm>
        </p:grpSpPr>
        <p:sp>
          <p:nvSpPr>
            <p:cNvPr id="27" name="文本框 26">
              <a:extLst>
                <a:ext uri="{FF2B5EF4-FFF2-40B4-BE49-F238E27FC236}">
                  <a16:creationId xmlns:a16="http://schemas.microsoft.com/office/drawing/2014/main" id="{06AD28A4-1928-49FB-AC1B-C1FFA45613B2}"/>
                </a:ext>
              </a:extLst>
            </p:cNvPr>
            <p:cNvSpPr txBox="1"/>
            <p:nvPr/>
          </p:nvSpPr>
          <p:spPr>
            <a:xfrm>
              <a:off x="1293234" y="1814610"/>
              <a:ext cx="1365838" cy="400110"/>
            </a:xfrm>
            <a:prstGeom prst="rect">
              <a:avLst/>
            </a:prstGeom>
            <a:noFill/>
          </p:spPr>
          <p:txBody>
            <a:bodyPr wrap="none" rtlCol="0">
              <a:spAutoFit/>
            </a:bodyPr>
            <a:lstStyle/>
            <a:p>
              <a:r>
                <a:rPr lang="zh-CN" altLang="en-US"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rPr>
                <a:t>培训机构 </a:t>
              </a:r>
              <a:r>
                <a:rPr lang="en-US" altLang="zh-CN" sz="2000" b="1" dirty="0">
                  <a:solidFill>
                    <a:srgbClr val="FF0000"/>
                  </a:solidFill>
                  <a:latin typeface="Century Gothic" panose="020B0502020202020204" pitchFamily="34" charset="0"/>
                  <a:ea typeface="微软雅黑" panose="020B0503020204020204" pitchFamily="34" charset="-122"/>
                </a:rPr>
                <a:t>*</a:t>
              </a:r>
              <a:endParaRPr lang="zh-CN" altLang="en-US" sz="2000" b="1" dirty="0">
                <a:solidFill>
                  <a:srgbClr val="FF0000"/>
                </a:solidFill>
                <a:latin typeface="Century Gothic" panose="020B0502020202020204" pitchFamily="34" charset="0"/>
                <a:ea typeface="微软雅黑" panose="020B0503020204020204" pitchFamily="34" charset="-122"/>
              </a:endParaRPr>
            </a:p>
          </p:txBody>
        </p:sp>
        <p:sp>
          <p:nvSpPr>
            <p:cNvPr id="28" name="文本框 27">
              <a:extLst>
                <a:ext uri="{FF2B5EF4-FFF2-40B4-BE49-F238E27FC236}">
                  <a16:creationId xmlns:a16="http://schemas.microsoft.com/office/drawing/2014/main" id="{30089CBA-5565-40DF-B90F-F3D35BAA3DEB}"/>
                </a:ext>
              </a:extLst>
            </p:cNvPr>
            <p:cNvSpPr txBox="1"/>
            <p:nvPr/>
          </p:nvSpPr>
          <p:spPr>
            <a:xfrm>
              <a:off x="1293234" y="2211443"/>
              <a:ext cx="4406136" cy="369332"/>
            </a:xfrm>
            <a:prstGeom prst="rect">
              <a:avLst/>
            </a:prstGeom>
            <a:noFill/>
          </p:spPr>
          <p:txBody>
            <a:bodyPr wrap="square" rtlCol="0">
              <a:spAutoFit/>
            </a:bodyPr>
            <a:lstStyle/>
            <a:p>
              <a:r>
                <a:rPr lang="zh-CN" altLang="en-US" dirty="0">
                  <a:latin typeface="Century Gothic" panose="020B0502020202020204" pitchFamily="34" charset="0"/>
                  <a:ea typeface="微软雅黑" panose="020B0503020204020204" pitchFamily="34" charset="-122"/>
                  <a:cs typeface="Cavolini" panose="03000502040302020204" pitchFamily="66" charset="0"/>
                </a:rPr>
                <a:t>填写培训</a:t>
              </a:r>
              <a:r>
                <a:rPr lang="zh-CN" altLang="en-US" b="1" dirty="0">
                  <a:solidFill>
                    <a:srgbClr val="00B050"/>
                  </a:solidFill>
                  <a:latin typeface="Century Gothic" panose="020B0502020202020204" pitchFamily="34" charset="0"/>
                  <a:ea typeface="微软雅黑" panose="020B0503020204020204" pitchFamily="34" charset="-122"/>
                  <a:cs typeface="Cavolini" panose="03000502040302020204" pitchFamily="66" charset="0"/>
                </a:rPr>
                <a:t>讲师的员工编号</a:t>
              </a:r>
              <a:r>
                <a:rPr lang="zh-CN" altLang="en-US" dirty="0">
                  <a:latin typeface="Century Gothic" panose="020B0502020202020204" pitchFamily="34" charset="0"/>
                  <a:ea typeface="微软雅黑" panose="020B0503020204020204" pitchFamily="34" charset="-122"/>
                  <a:cs typeface="Cavolini" panose="03000502040302020204" pitchFamily="66" charset="0"/>
                </a:rPr>
                <a:t>。</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p:txBody>
        </p:sp>
      </p:grpSp>
      <p:grpSp>
        <p:nvGrpSpPr>
          <p:cNvPr id="24" name="组合 23">
            <a:extLst>
              <a:ext uri="{FF2B5EF4-FFF2-40B4-BE49-F238E27FC236}">
                <a16:creationId xmlns:a16="http://schemas.microsoft.com/office/drawing/2014/main" id="{D50DC0A0-6966-448B-BD35-A75B7CEBDC24}"/>
              </a:ext>
            </a:extLst>
          </p:cNvPr>
          <p:cNvGrpSpPr/>
          <p:nvPr/>
        </p:nvGrpSpPr>
        <p:grpSpPr>
          <a:xfrm>
            <a:off x="1321260" y="4138006"/>
            <a:ext cx="4500000" cy="766165"/>
            <a:chOff x="1293234" y="1814610"/>
            <a:chExt cx="4500000" cy="766165"/>
          </a:xfrm>
        </p:grpSpPr>
        <p:sp>
          <p:nvSpPr>
            <p:cNvPr id="35" name="文本框 34">
              <a:extLst>
                <a:ext uri="{FF2B5EF4-FFF2-40B4-BE49-F238E27FC236}">
                  <a16:creationId xmlns:a16="http://schemas.microsoft.com/office/drawing/2014/main" id="{18ACC3B6-EEC7-4507-AC59-DD12B59401EB}"/>
                </a:ext>
              </a:extLst>
            </p:cNvPr>
            <p:cNvSpPr txBox="1"/>
            <p:nvPr/>
          </p:nvSpPr>
          <p:spPr>
            <a:xfrm>
              <a:off x="1293234" y="1814610"/>
              <a:ext cx="1394934" cy="400110"/>
            </a:xfrm>
            <a:prstGeom prst="rect">
              <a:avLst/>
            </a:prstGeom>
            <a:noFill/>
          </p:spPr>
          <p:txBody>
            <a:bodyPr wrap="none" rtlCol="0">
              <a:spAutoFit/>
            </a:bodyPr>
            <a:lstStyle/>
            <a:p>
              <a:r>
                <a:rPr lang="zh-CN" altLang="en-US"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rPr>
                <a:t>培训主题 </a:t>
              </a:r>
              <a:r>
                <a:rPr lang="en-US" altLang="zh-CN"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rPr>
                <a:t>*</a:t>
              </a:r>
              <a:endParaRPr lang="zh-CN" altLang="en-US"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endParaRPr>
            </a:p>
          </p:txBody>
        </p:sp>
        <p:sp>
          <p:nvSpPr>
            <p:cNvPr id="36" name="文本框 35">
              <a:extLst>
                <a:ext uri="{FF2B5EF4-FFF2-40B4-BE49-F238E27FC236}">
                  <a16:creationId xmlns:a16="http://schemas.microsoft.com/office/drawing/2014/main" id="{8F67B549-0A03-42AF-AA05-5813D7B718CB}"/>
                </a:ext>
              </a:extLst>
            </p:cNvPr>
            <p:cNvSpPr txBox="1"/>
            <p:nvPr/>
          </p:nvSpPr>
          <p:spPr>
            <a:xfrm>
              <a:off x="1293234" y="2211443"/>
              <a:ext cx="4500000" cy="369332"/>
            </a:xfrm>
            <a:prstGeom prst="rect">
              <a:avLst/>
            </a:prstGeom>
            <a:noFill/>
          </p:spPr>
          <p:txBody>
            <a:bodyPr wrap="square" rtlCol="0">
              <a:spAutoFit/>
            </a:bodyPr>
            <a:lstStyle/>
            <a:p>
              <a:r>
                <a:rPr lang="zh-CN" altLang="en-US" dirty="0">
                  <a:latin typeface="Century Gothic" panose="020B0502020202020204" pitchFamily="34" charset="0"/>
                  <a:ea typeface="微软雅黑" panose="020B0503020204020204" pitchFamily="34" charset="-122"/>
                  <a:cs typeface="Cavolini" panose="03000502040302020204" pitchFamily="66" charset="0"/>
                </a:rPr>
                <a:t>填写培训的</a:t>
              </a:r>
              <a:r>
                <a:rPr lang="zh-CN" altLang="en-US" b="1" dirty="0">
                  <a:solidFill>
                    <a:srgbClr val="00B050"/>
                  </a:solidFill>
                  <a:latin typeface="Century Gothic" panose="020B0502020202020204" pitchFamily="34" charset="0"/>
                  <a:ea typeface="微软雅黑" panose="020B0503020204020204" pitchFamily="34" charset="-122"/>
                  <a:cs typeface="Cavolini" panose="03000502040302020204" pitchFamily="66" charset="0"/>
                </a:rPr>
                <a:t>课程名称</a:t>
              </a:r>
              <a:r>
                <a:rPr lang="zh-CN" altLang="en-US" dirty="0">
                  <a:latin typeface="Century Gothic" panose="020B0502020202020204" pitchFamily="34" charset="0"/>
                  <a:ea typeface="微软雅黑" panose="020B0503020204020204" pitchFamily="34" charset="-122"/>
                  <a:cs typeface="Cavolini" panose="03000502040302020204" pitchFamily="66" charset="0"/>
                </a:rPr>
                <a:t>或</a:t>
              </a:r>
              <a:r>
                <a:rPr lang="zh-CN" altLang="en-US" b="1" dirty="0">
                  <a:solidFill>
                    <a:srgbClr val="00B050"/>
                  </a:solidFill>
                  <a:latin typeface="Century Gothic" panose="020B0502020202020204" pitchFamily="34" charset="0"/>
                  <a:ea typeface="微软雅黑" panose="020B0503020204020204" pitchFamily="34" charset="-122"/>
                  <a:cs typeface="Cavolini" panose="03000502040302020204" pitchFamily="66" charset="0"/>
                </a:rPr>
                <a:t>课程内容</a:t>
              </a:r>
              <a:r>
                <a:rPr lang="zh-CN" altLang="en-US" dirty="0">
                  <a:latin typeface="Century Gothic" panose="020B0502020202020204" pitchFamily="34" charset="0"/>
                  <a:ea typeface="微软雅黑" panose="020B0503020204020204" pitchFamily="34" charset="-122"/>
                  <a:cs typeface="Cavolini" panose="03000502040302020204" pitchFamily="66" charset="0"/>
                </a:rPr>
                <a:t>。</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p:txBody>
        </p:sp>
      </p:grpSp>
      <p:grpSp>
        <p:nvGrpSpPr>
          <p:cNvPr id="43" name="组合 42">
            <a:extLst>
              <a:ext uri="{FF2B5EF4-FFF2-40B4-BE49-F238E27FC236}">
                <a16:creationId xmlns:a16="http://schemas.microsoft.com/office/drawing/2014/main" id="{54AC60E4-A153-459B-917B-BFAD58D99830}"/>
              </a:ext>
            </a:extLst>
          </p:cNvPr>
          <p:cNvGrpSpPr/>
          <p:nvPr/>
        </p:nvGrpSpPr>
        <p:grpSpPr>
          <a:xfrm>
            <a:off x="6370742" y="4765671"/>
            <a:ext cx="4500000" cy="1320163"/>
            <a:chOff x="1293234" y="1814610"/>
            <a:chExt cx="4500000" cy="1320163"/>
          </a:xfrm>
        </p:grpSpPr>
        <p:sp>
          <p:nvSpPr>
            <p:cNvPr id="44" name="文本框 43">
              <a:extLst>
                <a:ext uri="{FF2B5EF4-FFF2-40B4-BE49-F238E27FC236}">
                  <a16:creationId xmlns:a16="http://schemas.microsoft.com/office/drawing/2014/main" id="{7608AE10-4018-4B82-A287-294902475322}"/>
                </a:ext>
              </a:extLst>
            </p:cNvPr>
            <p:cNvSpPr txBox="1"/>
            <p:nvPr/>
          </p:nvSpPr>
          <p:spPr>
            <a:xfrm>
              <a:off x="1293234" y="1814610"/>
              <a:ext cx="881973" cy="400110"/>
            </a:xfrm>
            <a:prstGeom prst="rect">
              <a:avLst/>
            </a:prstGeom>
            <a:noFill/>
          </p:spPr>
          <p:txBody>
            <a:bodyPr wrap="none" rtlCol="0">
              <a:spAutoFit/>
            </a:bodyPr>
            <a:lstStyle/>
            <a:p>
              <a:pPr algn="just"/>
              <a:r>
                <a:rPr lang="zh-CN" altLang="en-US"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rPr>
                <a:t>学时 </a:t>
              </a:r>
              <a:r>
                <a:rPr lang="en-US" altLang="zh-CN"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rPr>
                <a:t>*</a:t>
              </a:r>
              <a:endParaRPr lang="zh-CN" altLang="en-US"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endParaRPr>
            </a:p>
          </p:txBody>
        </p:sp>
        <p:sp>
          <p:nvSpPr>
            <p:cNvPr id="45" name="文本框 44">
              <a:extLst>
                <a:ext uri="{FF2B5EF4-FFF2-40B4-BE49-F238E27FC236}">
                  <a16:creationId xmlns:a16="http://schemas.microsoft.com/office/drawing/2014/main" id="{A3745C6F-AD11-470E-A59F-8EE16469554F}"/>
                </a:ext>
              </a:extLst>
            </p:cNvPr>
            <p:cNvSpPr txBox="1"/>
            <p:nvPr/>
          </p:nvSpPr>
          <p:spPr>
            <a:xfrm>
              <a:off x="1293234" y="2211443"/>
              <a:ext cx="4500000" cy="923330"/>
            </a:xfrm>
            <a:prstGeom prst="rect">
              <a:avLst/>
            </a:prstGeom>
            <a:noFill/>
          </p:spPr>
          <p:txBody>
            <a:bodyPr wrap="square" rtlCol="0">
              <a:spAutoFit/>
            </a:bodyPr>
            <a:lstStyle/>
            <a:p>
              <a:pPr algn="just"/>
              <a:r>
                <a:rPr lang="zh-CN" altLang="en-US" dirty="0">
                  <a:latin typeface="Century Gothic" panose="020B0502020202020204" pitchFamily="34" charset="0"/>
                  <a:ea typeface="微软雅黑" panose="020B0503020204020204" pitchFamily="34" charset="-122"/>
                </a:rPr>
                <a:t>填写培训</a:t>
              </a:r>
              <a:r>
                <a:rPr lang="zh-CN" altLang="en-US" b="1" dirty="0">
                  <a:solidFill>
                    <a:srgbClr val="00B050"/>
                  </a:solidFill>
                  <a:latin typeface="Century Gothic" panose="020B0502020202020204" pitchFamily="34" charset="0"/>
                  <a:ea typeface="微软雅黑" panose="020B0503020204020204" pitchFamily="34" charset="-122"/>
                </a:rPr>
                <a:t>小时数</a:t>
              </a:r>
              <a:r>
                <a:rPr lang="zh-CN" altLang="en-US" dirty="0">
                  <a:latin typeface="Century Gothic" panose="020B0502020202020204" pitchFamily="34" charset="0"/>
                  <a:ea typeface="微软雅黑" panose="020B0503020204020204" pitchFamily="34" charset="-122"/>
                </a:rPr>
                <a:t>。如培训时长为</a:t>
              </a:r>
              <a:r>
                <a:rPr lang="en-US" altLang="zh-CN" dirty="0">
                  <a:latin typeface="Century Gothic" panose="020B0502020202020204" pitchFamily="34" charset="0"/>
                  <a:ea typeface="微软雅黑" panose="020B0503020204020204" pitchFamily="34" charset="-122"/>
                </a:rPr>
                <a:t>10</a:t>
              </a:r>
              <a:r>
                <a:rPr lang="zh-CN" altLang="en-US" dirty="0">
                  <a:latin typeface="Century Gothic" panose="020B0502020202020204" pitchFamily="34" charset="0"/>
                  <a:ea typeface="微软雅黑" panose="020B0503020204020204" pitchFamily="34" charset="-122"/>
                </a:rPr>
                <a:t>分钟，则记录为</a:t>
              </a:r>
              <a:r>
                <a:rPr lang="en-US" altLang="zh-CN" dirty="0">
                  <a:latin typeface="Century Gothic" panose="020B0502020202020204" pitchFamily="34" charset="0"/>
                  <a:ea typeface="微软雅黑" panose="020B0503020204020204" pitchFamily="34" charset="-122"/>
                </a:rPr>
                <a:t>0.2</a:t>
              </a:r>
              <a:r>
                <a:rPr lang="zh-CN" altLang="en-US" dirty="0">
                  <a:latin typeface="Century Gothic" panose="020B0502020202020204" pitchFamily="34" charset="0"/>
                  <a:ea typeface="微软雅黑" panose="020B0503020204020204" pitchFamily="34" charset="-122"/>
                </a:rPr>
                <a:t>小时，即</a:t>
              </a:r>
              <a:r>
                <a:rPr lang="zh-CN" altLang="en-US" b="1" dirty="0">
                  <a:solidFill>
                    <a:srgbClr val="00B050"/>
                  </a:solidFill>
                  <a:latin typeface="Century Gothic" panose="020B0502020202020204" pitchFamily="34" charset="0"/>
                  <a:ea typeface="微软雅黑" panose="020B0503020204020204" pitchFamily="34" charset="-122"/>
                </a:rPr>
                <a:t>保留一位小数</a:t>
              </a:r>
              <a:r>
                <a:rPr lang="zh-CN" altLang="en-US" dirty="0">
                  <a:latin typeface="Century Gothic" panose="020B0502020202020204" pitchFamily="34" charset="0"/>
                  <a:ea typeface="微软雅黑" panose="020B0503020204020204" pitchFamily="34" charset="-122"/>
                </a:rPr>
                <a:t>且四舍五入。</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p:txBody>
        </p:sp>
      </p:grpSp>
      <p:pic>
        <p:nvPicPr>
          <p:cNvPr id="54" name="图片 53">
            <a:extLst>
              <a:ext uri="{FF2B5EF4-FFF2-40B4-BE49-F238E27FC236}">
                <a16:creationId xmlns:a16="http://schemas.microsoft.com/office/drawing/2014/main" id="{AFB67D18-D733-4D7E-840F-8485CB6C5DE5}"/>
              </a:ext>
            </a:extLst>
          </p:cNvPr>
          <p:cNvPicPr>
            <a:picLocks noChangeAspect="1"/>
          </p:cNvPicPr>
          <p:nvPr/>
        </p:nvPicPr>
        <p:blipFill>
          <a:blip r:embed="rId2"/>
          <a:stretch>
            <a:fillRect/>
          </a:stretch>
        </p:blipFill>
        <p:spPr>
          <a:xfrm>
            <a:off x="1320516" y="1753594"/>
            <a:ext cx="7662857" cy="360000"/>
          </a:xfrm>
          <a:prstGeom prst="rect">
            <a:avLst/>
          </a:prstGeom>
        </p:spPr>
      </p:pic>
    </p:spTree>
    <p:extLst>
      <p:ext uri="{BB962C8B-B14F-4D97-AF65-F5344CB8AC3E}">
        <p14:creationId xmlns:p14="http://schemas.microsoft.com/office/powerpoint/2010/main" val="58808353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奖惩管理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奖金发起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descr="图形用户界面, 文本, 应用程序, 电子邮件&#10;&#10;描述已自动生成">
            <a:extLst>
              <a:ext uri="{FF2B5EF4-FFF2-40B4-BE49-F238E27FC236}">
                <a16:creationId xmlns:a16="http://schemas.microsoft.com/office/drawing/2014/main" id="{F88353CB-64C5-554D-86C6-74CE30FC53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434" y="2245010"/>
            <a:ext cx="9335845" cy="4520351"/>
          </a:xfrm>
          <a:prstGeom prst="rect">
            <a:avLst/>
          </a:prstGeom>
        </p:spPr>
      </p:pic>
      <p:sp>
        <p:nvSpPr>
          <p:cNvPr id="6" name="添加标题">
            <a:extLst>
              <a:ext uri="{FF2B5EF4-FFF2-40B4-BE49-F238E27FC236}">
                <a16:creationId xmlns:a16="http://schemas.microsoft.com/office/drawing/2014/main" id="{943B3DF3-550C-0992-89AD-D1BA8B46C504}"/>
              </a:ext>
            </a:extLst>
          </p:cNvPr>
          <p:cNvSpPr txBox="1"/>
          <p:nvPr/>
        </p:nvSpPr>
        <p:spPr>
          <a:xfrm>
            <a:off x="441434" y="1616986"/>
            <a:ext cx="9721469" cy="460382"/>
          </a:xfrm>
          <a:prstGeom prst="rect">
            <a:avLst/>
          </a:prstGeom>
          <a:noFill/>
        </p:spPr>
        <p:txBody>
          <a:bodyPr wrap="square" rtlCol="0">
            <a:spAutoFit/>
          </a:bodyPr>
          <a:lstStyle/>
          <a:p>
            <a:pPr>
              <a:lnSpc>
                <a:spcPct val="150000"/>
              </a:lnSpc>
              <a:spcBef>
                <a:spcPts val="600"/>
              </a:spcBef>
            </a:pPr>
            <a:r>
              <a:rPr lang="en-US" altLang="zh-CN" b="1" dirty="0"/>
              <a:t>4. </a:t>
            </a:r>
            <a:r>
              <a:rPr lang="zh-CN" altLang="en-US" b="1" dirty="0"/>
              <a:t>表单右侧可以看到审批历史，第一道审批人未完成审批前，发起人可进行“撤回”操作。</a:t>
            </a:r>
            <a:endParaRPr lang="en-US" altLang="zh-CN" b="1" dirty="0"/>
          </a:p>
        </p:txBody>
      </p:sp>
    </p:spTree>
    <p:extLst>
      <p:ext uri="{BB962C8B-B14F-4D97-AF65-F5344CB8AC3E}">
        <p14:creationId xmlns:p14="http://schemas.microsoft.com/office/powerpoint/2010/main" val="257101514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奖惩管理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惩处发起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添加标题">
            <a:extLst>
              <a:ext uri="{FF2B5EF4-FFF2-40B4-BE49-F238E27FC236}">
                <a16:creationId xmlns:a16="http://schemas.microsoft.com/office/drawing/2014/main" id="{600EFEF3-F3E9-BFA7-66DB-FE5D01D3FC75}"/>
              </a:ext>
            </a:extLst>
          </p:cNvPr>
          <p:cNvSpPr txBox="1"/>
          <p:nvPr/>
        </p:nvSpPr>
        <p:spPr>
          <a:xfrm>
            <a:off x="653544" y="1638876"/>
            <a:ext cx="11324627" cy="880947"/>
          </a:xfrm>
          <a:prstGeom prst="rect">
            <a:avLst/>
          </a:prstGeom>
          <a:noFill/>
        </p:spPr>
        <p:txBody>
          <a:bodyPr wrap="square" rtlCol="0">
            <a:spAutoFit/>
          </a:bodyPr>
          <a:lstStyle/>
          <a:p>
            <a:pPr>
              <a:lnSpc>
                <a:spcPct val="150000"/>
              </a:lnSpc>
            </a:pPr>
            <a:r>
              <a:rPr lang="en-US" altLang="zh-CN" b="1" dirty="0"/>
              <a:t>1. </a:t>
            </a:r>
            <a:r>
              <a:rPr lang="zh-CN" altLang="en-US" b="1" dirty="0"/>
              <a:t>登陆 </a:t>
            </a:r>
            <a:r>
              <a:rPr lang="en-US" altLang="zh-CN" b="1" dirty="0" err="1"/>
              <a:t>WorkSMART</a:t>
            </a:r>
            <a:r>
              <a:rPr lang="en-US" altLang="zh-CN" b="1" dirty="0"/>
              <a:t> 4.0</a:t>
            </a:r>
            <a:r>
              <a:rPr lang="zh-CN" altLang="en-US" b="1" dirty="0"/>
              <a:t>后，点击首页“奖惩管理”模块；</a:t>
            </a:r>
            <a:endParaRPr lang="en-US" altLang="zh-CN" b="1" dirty="0"/>
          </a:p>
          <a:p>
            <a:pPr>
              <a:lnSpc>
                <a:spcPct val="150000"/>
              </a:lnSpc>
            </a:pPr>
            <a:r>
              <a:rPr lang="en-US" altLang="zh-CN" b="1" dirty="0"/>
              <a:t>     </a:t>
            </a:r>
            <a:endParaRPr lang="zh-CN" altLang="en-US" b="1" dirty="0">
              <a:solidFill>
                <a:schemeClr val="tx2"/>
              </a:solidFill>
              <a:latin typeface="+mn-ea"/>
            </a:endParaRPr>
          </a:p>
        </p:txBody>
      </p:sp>
      <p:sp>
        <p:nvSpPr>
          <p:cNvPr id="6" name="添加标题">
            <a:extLst>
              <a:ext uri="{FF2B5EF4-FFF2-40B4-BE49-F238E27FC236}">
                <a16:creationId xmlns:a16="http://schemas.microsoft.com/office/drawing/2014/main" id="{D940642E-3DBC-153B-B475-AB689BA87728}"/>
              </a:ext>
            </a:extLst>
          </p:cNvPr>
          <p:cNvSpPr txBox="1"/>
          <p:nvPr/>
        </p:nvSpPr>
        <p:spPr>
          <a:xfrm>
            <a:off x="653544" y="4435324"/>
            <a:ext cx="11058880" cy="464166"/>
          </a:xfrm>
          <a:prstGeom prst="rect">
            <a:avLst/>
          </a:prstGeom>
          <a:noFill/>
        </p:spPr>
        <p:txBody>
          <a:bodyPr wrap="square" rtlCol="0">
            <a:spAutoFit/>
          </a:bodyPr>
          <a:lstStyle/>
          <a:p>
            <a:pPr>
              <a:lnSpc>
                <a:spcPct val="150000"/>
              </a:lnSpc>
            </a:pPr>
            <a:r>
              <a:rPr lang="en-US" altLang="zh-CN" b="1" dirty="0"/>
              <a:t>2.  </a:t>
            </a:r>
            <a:r>
              <a:rPr lang="zh-CN" altLang="en-US" b="1" dirty="0"/>
              <a:t>选择“惩处”，并点击右上角“新增惩处” ；</a:t>
            </a:r>
            <a:endParaRPr lang="en-US" altLang="zh-CN" b="1" dirty="0"/>
          </a:p>
        </p:txBody>
      </p:sp>
      <p:pic>
        <p:nvPicPr>
          <p:cNvPr id="7" name="图片 6">
            <a:extLst>
              <a:ext uri="{FF2B5EF4-FFF2-40B4-BE49-F238E27FC236}">
                <a16:creationId xmlns:a16="http://schemas.microsoft.com/office/drawing/2014/main" id="{ABD9359E-2BE6-34A5-434F-2DB65B00A3B8}"/>
              </a:ext>
            </a:extLst>
          </p:cNvPr>
          <p:cNvPicPr>
            <a:picLocks noChangeAspect="1"/>
          </p:cNvPicPr>
          <p:nvPr/>
        </p:nvPicPr>
        <p:blipFill>
          <a:blip r:embed="rId2"/>
          <a:stretch>
            <a:fillRect/>
          </a:stretch>
        </p:blipFill>
        <p:spPr>
          <a:xfrm>
            <a:off x="723491" y="2136175"/>
            <a:ext cx="8658565" cy="2426302"/>
          </a:xfrm>
          <a:prstGeom prst="rect">
            <a:avLst/>
          </a:prstGeom>
        </p:spPr>
      </p:pic>
      <p:pic>
        <p:nvPicPr>
          <p:cNvPr id="8" name="图片 7">
            <a:extLst>
              <a:ext uri="{FF2B5EF4-FFF2-40B4-BE49-F238E27FC236}">
                <a16:creationId xmlns:a16="http://schemas.microsoft.com/office/drawing/2014/main" id="{FF29CD57-FE66-4E1C-97D9-9E60D7499EEC}"/>
              </a:ext>
            </a:extLst>
          </p:cNvPr>
          <p:cNvPicPr>
            <a:picLocks noChangeAspect="1"/>
          </p:cNvPicPr>
          <p:nvPr/>
        </p:nvPicPr>
        <p:blipFill>
          <a:blip r:embed="rId3"/>
          <a:stretch>
            <a:fillRect/>
          </a:stretch>
        </p:blipFill>
        <p:spPr>
          <a:xfrm>
            <a:off x="723491" y="4899490"/>
            <a:ext cx="10918986" cy="1898698"/>
          </a:xfrm>
          <a:prstGeom prst="rect">
            <a:avLst/>
          </a:prstGeom>
        </p:spPr>
      </p:pic>
      <p:sp>
        <p:nvSpPr>
          <p:cNvPr id="9" name="矩形 8">
            <a:extLst>
              <a:ext uri="{FF2B5EF4-FFF2-40B4-BE49-F238E27FC236}">
                <a16:creationId xmlns:a16="http://schemas.microsoft.com/office/drawing/2014/main" id="{808031FF-C9B6-FFF3-D6EC-17E6956A2CD6}"/>
              </a:ext>
            </a:extLst>
          </p:cNvPr>
          <p:cNvSpPr/>
          <p:nvPr/>
        </p:nvSpPr>
        <p:spPr>
          <a:xfrm rot="10800000">
            <a:off x="2493176" y="6569976"/>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71A1C958-6241-B06F-60B1-A7DE19B992C1}"/>
              </a:ext>
            </a:extLst>
          </p:cNvPr>
          <p:cNvSpPr/>
          <p:nvPr/>
        </p:nvSpPr>
        <p:spPr>
          <a:xfrm rot="10800000">
            <a:off x="10592147" y="4962555"/>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2075966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奖惩管理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惩处发起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添加标题">
            <a:extLst>
              <a:ext uri="{FF2B5EF4-FFF2-40B4-BE49-F238E27FC236}">
                <a16:creationId xmlns:a16="http://schemas.microsoft.com/office/drawing/2014/main" id="{2D5101C5-1F19-2CCF-CE63-0417C67594DC}"/>
              </a:ext>
            </a:extLst>
          </p:cNvPr>
          <p:cNvSpPr txBox="1"/>
          <p:nvPr/>
        </p:nvSpPr>
        <p:spPr>
          <a:xfrm>
            <a:off x="519998" y="1781083"/>
            <a:ext cx="2920711" cy="460382"/>
          </a:xfrm>
          <a:prstGeom prst="rect">
            <a:avLst/>
          </a:prstGeom>
          <a:noFill/>
        </p:spPr>
        <p:txBody>
          <a:bodyPr wrap="square" rtlCol="0">
            <a:spAutoFit/>
          </a:bodyPr>
          <a:lstStyle/>
          <a:p>
            <a:pPr>
              <a:lnSpc>
                <a:spcPct val="150000"/>
              </a:lnSpc>
              <a:spcBef>
                <a:spcPts val="600"/>
              </a:spcBef>
            </a:pPr>
            <a:r>
              <a:rPr lang="en-US" altLang="zh-CN" b="1" dirty="0"/>
              <a:t>3. </a:t>
            </a:r>
            <a:r>
              <a:rPr lang="zh-CN" altLang="en-US" b="1" dirty="0"/>
              <a:t>输入表单信息</a:t>
            </a:r>
            <a:r>
              <a:rPr lang="en-US" altLang="zh-CN" b="1" dirty="0"/>
              <a:t>-</a:t>
            </a:r>
            <a:r>
              <a:rPr lang="zh-CN" altLang="en-US" b="1" dirty="0"/>
              <a:t>员工信息</a:t>
            </a:r>
            <a:endParaRPr lang="en-US" altLang="zh-CN" b="1" dirty="0"/>
          </a:p>
        </p:txBody>
      </p:sp>
      <p:grpSp>
        <p:nvGrpSpPr>
          <p:cNvPr id="16" name="组合 15">
            <a:extLst>
              <a:ext uri="{FF2B5EF4-FFF2-40B4-BE49-F238E27FC236}">
                <a16:creationId xmlns:a16="http://schemas.microsoft.com/office/drawing/2014/main" id="{641B6F55-9573-7864-05A7-FDEB26108044}"/>
              </a:ext>
            </a:extLst>
          </p:cNvPr>
          <p:cNvGrpSpPr/>
          <p:nvPr/>
        </p:nvGrpSpPr>
        <p:grpSpPr>
          <a:xfrm>
            <a:off x="519998" y="1781083"/>
            <a:ext cx="11114157" cy="4901266"/>
            <a:chOff x="994984" y="577049"/>
            <a:chExt cx="11114157" cy="4901266"/>
          </a:xfrm>
        </p:grpSpPr>
        <p:pic>
          <p:nvPicPr>
            <p:cNvPr id="7" name="图片 6">
              <a:extLst>
                <a:ext uri="{FF2B5EF4-FFF2-40B4-BE49-F238E27FC236}">
                  <a16:creationId xmlns:a16="http://schemas.microsoft.com/office/drawing/2014/main" id="{5404C8B6-73A1-87D0-BB94-F26BC12E8B70}"/>
                </a:ext>
              </a:extLst>
            </p:cNvPr>
            <p:cNvPicPr>
              <a:picLocks noChangeAspect="1"/>
            </p:cNvPicPr>
            <p:nvPr/>
          </p:nvPicPr>
          <p:blipFill>
            <a:blip r:embed="rId2"/>
            <a:stretch>
              <a:fillRect/>
            </a:stretch>
          </p:blipFill>
          <p:spPr>
            <a:xfrm>
              <a:off x="994984" y="1379684"/>
              <a:ext cx="11114157" cy="4098631"/>
            </a:xfrm>
            <a:prstGeom prst="rect">
              <a:avLst/>
            </a:prstGeom>
          </p:spPr>
        </p:pic>
        <p:sp>
          <p:nvSpPr>
            <p:cNvPr id="8" name="圆角矩形标注 23">
              <a:extLst>
                <a:ext uri="{FF2B5EF4-FFF2-40B4-BE49-F238E27FC236}">
                  <a16:creationId xmlns:a16="http://schemas.microsoft.com/office/drawing/2014/main" id="{FF739E01-B3C8-2823-F73A-16A7ECFD5306}"/>
                </a:ext>
              </a:extLst>
            </p:cNvPr>
            <p:cNvSpPr>
              <a:spLocks noChangeArrowheads="1"/>
            </p:cNvSpPr>
            <p:nvPr/>
          </p:nvSpPr>
          <p:spPr bwMode="auto">
            <a:xfrm>
              <a:off x="2494625" y="2281560"/>
              <a:ext cx="2998310" cy="291745"/>
            </a:xfrm>
            <a:prstGeom prst="wedgeRoundRectCallout">
              <a:avLst>
                <a:gd name="adj1" fmla="val -22801"/>
                <a:gd name="adj2" fmla="val 79314"/>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在此输入员工工号或姓名搜索选择员工</a:t>
              </a:r>
            </a:p>
          </p:txBody>
        </p:sp>
        <p:sp>
          <p:nvSpPr>
            <p:cNvPr id="9" name="圆角矩形标注 23">
              <a:extLst>
                <a:ext uri="{FF2B5EF4-FFF2-40B4-BE49-F238E27FC236}">
                  <a16:creationId xmlns:a16="http://schemas.microsoft.com/office/drawing/2014/main" id="{6F551BD3-4D45-7945-9CB9-1ED072D0B28D}"/>
                </a:ext>
              </a:extLst>
            </p:cNvPr>
            <p:cNvSpPr>
              <a:spLocks noChangeArrowheads="1"/>
            </p:cNvSpPr>
            <p:nvPr/>
          </p:nvSpPr>
          <p:spPr bwMode="auto">
            <a:xfrm>
              <a:off x="7861092" y="2668789"/>
              <a:ext cx="2800989" cy="309669"/>
            </a:xfrm>
            <a:prstGeom prst="wedgeRoundRectCallout">
              <a:avLst>
                <a:gd name="adj1" fmla="val -55991"/>
                <a:gd name="adj2" fmla="val 24846"/>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日期默认是发起表单当天，不可修改</a:t>
              </a:r>
            </a:p>
          </p:txBody>
        </p:sp>
        <p:sp>
          <p:nvSpPr>
            <p:cNvPr id="10" name="圆角矩形标注 23">
              <a:extLst>
                <a:ext uri="{FF2B5EF4-FFF2-40B4-BE49-F238E27FC236}">
                  <a16:creationId xmlns:a16="http://schemas.microsoft.com/office/drawing/2014/main" id="{89703087-B37A-F589-FCF8-59570CFBE1D7}"/>
                </a:ext>
              </a:extLst>
            </p:cNvPr>
            <p:cNvSpPr>
              <a:spLocks noChangeArrowheads="1"/>
            </p:cNvSpPr>
            <p:nvPr/>
          </p:nvSpPr>
          <p:spPr bwMode="auto">
            <a:xfrm>
              <a:off x="2327429" y="4679864"/>
              <a:ext cx="4392967" cy="472664"/>
            </a:xfrm>
            <a:prstGeom prst="wedgeRoundRectCallout">
              <a:avLst>
                <a:gd name="adj1" fmla="val -53675"/>
                <a:gd name="adj2" fmla="val -45243"/>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如有相关资料文件，如违纪说明</a:t>
              </a:r>
              <a:r>
                <a:rPr lang="en-US" altLang="zh-CN" sz="1200" dirty="0">
                  <a:solidFill>
                    <a:srgbClr val="7030A0"/>
                  </a:solidFill>
                  <a:latin typeface="微软雅黑" panose="020B0503020204020204" pitchFamily="34" charset="-122"/>
                  <a:ea typeface="微软雅黑" panose="020B0503020204020204" pitchFamily="34" charset="-122"/>
                </a:rPr>
                <a:t>/</a:t>
              </a:r>
              <a:r>
                <a:rPr lang="zh-CN" altLang="en-US" sz="1200" dirty="0">
                  <a:solidFill>
                    <a:srgbClr val="7030A0"/>
                  </a:solidFill>
                  <a:latin typeface="微软雅黑" panose="020B0503020204020204" pitchFamily="34" charset="-122"/>
                  <a:ea typeface="微软雅黑" panose="020B0503020204020204" pitchFamily="34" charset="-122"/>
                </a:rPr>
                <a:t>客观证据等，可在此处上传。审批人在审批时也可以打开查看</a:t>
              </a:r>
            </a:p>
          </p:txBody>
        </p:sp>
        <p:sp>
          <p:nvSpPr>
            <p:cNvPr id="11" name="圆角矩形标注 23">
              <a:extLst>
                <a:ext uri="{FF2B5EF4-FFF2-40B4-BE49-F238E27FC236}">
                  <a16:creationId xmlns:a16="http://schemas.microsoft.com/office/drawing/2014/main" id="{35758E04-87FE-9B37-3004-638A6150991B}"/>
                </a:ext>
              </a:extLst>
            </p:cNvPr>
            <p:cNvSpPr>
              <a:spLocks noChangeArrowheads="1"/>
            </p:cNvSpPr>
            <p:nvPr/>
          </p:nvSpPr>
          <p:spPr bwMode="auto">
            <a:xfrm>
              <a:off x="8497100" y="3549381"/>
              <a:ext cx="3177035" cy="465898"/>
            </a:xfrm>
            <a:prstGeom prst="wedgeRoundRectCallout">
              <a:avLst>
                <a:gd name="adj1" fmla="val -63069"/>
                <a:gd name="adj2" fmla="val 27750"/>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系统根据选择的人员自动带出部门、营运点、职位、职位组等信息</a:t>
              </a:r>
            </a:p>
          </p:txBody>
        </p:sp>
        <p:sp>
          <p:nvSpPr>
            <p:cNvPr id="13" name="圆角矩形标注 23">
              <a:extLst>
                <a:ext uri="{FF2B5EF4-FFF2-40B4-BE49-F238E27FC236}">
                  <a16:creationId xmlns:a16="http://schemas.microsoft.com/office/drawing/2014/main" id="{A94CB537-CEB2-B008-AEBF-0877D7E7E9B9}"/>
                </a:ext>
              </a:extLst>
            </p:cNvPr>
            <p:cNvSpPr>
              <a:spLocks noChangeArrowheads="1"/>
            </p:cNvSpPr>
            <p:nvPr/>
          </p:nvSpPr>
          <p:spPr bwMode="auto">
            <a:xfrm>
              <a:off x="9894869" y="577049"/>
              <a:ext cx="2214272" cy="534150"/>
            </a:xfrm>
            <a:prstGeom prst="wedgeRoundRectCallout">
              <a:avLst>
                <a:gd name="adj1" fmla="val 29348"/>
                <a:gd name="adj2" fmla="val 84568"/>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必填信息填写完整后，点击“提交”即可进入审批流</a:t>
              </a:r>
            </a:p>
          </p:txBody>
        </p:sp>
        <p:sp>
          <p:nvSpPr>
            <p:cNvPr id="14" name="圆角矩形标注 23">
              <a:extLst>
                <a:ext uri="{FF2B5EF4-FFF2-40B4-BE49-F238E27FC236}">
                  <a16:creationId xmlns:a16="http://schemas.microsoft.com/office/drawing/2014/main" id="{0AF12F74-B00D-00ED-60F3-EE58321E339E}"/>
                </a:ext>
              </a:extLst>
            </p:cNvPr>
            <p:cNvSpPr>
              <a:spLocks noChangeArrowheads="1"/>
            </p:cNvSpPr>
            <p:nvPr/>
          </p:nvSpPr>
          <p:spPr bwMode="auto">
            <a:xfrm>
              <a:off x="8447809" y="1260629"/>
              <a:ext cx="2214272" cy="593931"/>
            </a:xfrm>
            <a:prstGeom prst="wedgeRoundRectCallout">
              <a:avLst>
                <a:gd name="adj1" fmla="val 64629"/>
                <a:gd name="adj2" fmla="val 17206"/>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点击“保存”即存为草稿，后续可继续编辑或删除</a:t>
              </a:r>
            </a:p>
          </p:txBody>
        </p:sp>
      </p:grpSp>
      <p:sp>
        <p:nvSpPr>
          <p:cNvPr id="12" name="矩形 11">
            <a:extLst>
              <a:ext uri="{FF2B5EF4-FFF2-40B4-BE49-F238E27FC236}">
                <a16:creationId xmlns:a16="http://schemas.microsoft.com/office/drawing/2014/main" id="{230D1A97-8472-FC41-B314-7FA258B24E7A}"/>
              </a:ext>
            </a:extLst>
          </p:cNvPr>
          <p:cNvSpPr/>
          <p:nvPr/>
        </p:nvSpPr>
        <p:spPr>
          <a:xfrm>
            <a:off x="791790" y="4460309"/>
            <a:ext cx="6756194" cy="11339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sp>
        <p:nvSpPr>
          <p:cNvPr id="6" name="矩形 5">
            <a:extLst>
              <a:ext uri="{FF2B5EF4-FFF2-40B4-BE49-F238E27FC236}">
                <a16:creationId xmlns:a16="http://schemas.microsoft.com/office/drawing/2014/main" id="{1D83D6C8-0065-E791-3AF6-8A62D85EEB15}"/>
              </a:ext>
            </a:extLst>
          </p:cNvPr>
          <p:cNvSpPr/>
          <p:nvPr/>
        </p:nvSpPr>
        <p:spPr>
          <a:xfrm rot="10800000">
            <a:off x="1456670" y="4144509"/>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4990307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奖惩管理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惩处发起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18" name="组合 17">
            <a:extLst>
              <a:ext uri="{FF2B5EF4-FFF2-40B4-BE49-F238E27FC236}">
                <a16:creationId xmlns:a16="http://schemas.microsoft.com/office/drawing/2014/main" id="{63B12838-08D7-FE15-B892-7B66DC8C35F6}"/>
              </a:ext>
            </a:extLst>
          </p:cNvPr>
          <p:cNvGrpSpPr/>
          <p:nvPr/>
        </p:nvGrpSpPr>
        <p:grpSpPr>
          <a:xfrm>
            <a:off x="220717" y="1602443"/>
            <a:ext cx="11361682" cy="5244339"/>
            <a:chOff x="588331" y="185838"/>
            <a:chExt cx="11449789" cy="6436378"/>
          </a:xfrm>
        </p:grpSpPr>
        <p:pic>
          <p:nvPicPr>
            <p:cNvPr id="19" name="图片 18">
              <a:extLst>
                <a:ext uri="{FF2B5EF4-FFF2-40B4-BE49-F238E27FC236}">
                  <a16:creationId xmlns:a16="http://schemas.microsoft.com/office/drawing/2014/main" id="{A67AEBAB-2C4B-D6AB-BD4D-F8DC764AF1DC}"/>
                </a:ext>
              </a:extLst>
            </p:cNvPr>
            <p:cNvPicPr>
              <a:picLocks noChangeAspect="1"/>
            </p:cNvPicPr>
            <p:nvPr/>
          </p:nvPicPr>
          <p:blipFill>
            <a:blip r:embed="rId2"/>
            <a:stretch>
              <a:fillRect/>
            </a:stretch>
          </p:blipFill>
          <p:spPr>
            <a:xfrm>
              <a:off x="588331" y="618439"/>
              <a:ext cx="11141434" cy="5622710"/>
            </a:xfrm>
            <a:prstGeom prst="rect">
              <a:avLst/>
            </a:prstGeom>
          </p:spPr>
        </p:pic>
        <p:sp>
          <p:nvSpPr>
            <p:cNvPr id="20" name="圆角矩形标注 23">
              <a:extLst>
                <a:ext uri="{FF2B5EF4-FFF2-40B4-BE49-F238E27FC236}">
                  <a16:creationId xmlns:a16="http://schemas.microsoft.com/office/drawing/2014/main" id="{E5F4AF4F-A46A-1738-A160-A86F32A58B65}"/>
                </a:ext>
              </a:extLst>
            </p:cNvPr>
            <p:cNvSpPr>
              <a:spLocks noChangeArrowheads="1"/>
            </p:cNvSpPr>
            <p:nvPr/>
          </p:nvSpPr>
          <p:spPr bwMode="auto">
            <a:xfrm>
              <a:off x="6935279" y="185838"/>
              <a:ext cx="4794486" cy="1505973"/>
            </a:xfrm>
            <a:prstGeom prst="wedgeRoundRectCallout">
              <a:avLst>
                <a:gd name="adj1" fmla="val -57349"/>
                <a:gd name="adj2" fmla="val 29587"/>
                <a:gd name="adj3" fmla="val 16667"/>
              </a:avLst>
            </a:prstGeom>
            <a:solidFill>
              <a:srgbClr val="FFFFFF"/>
            </a:solidFill>
            <a:ln w="12700" algn="ctr">
              <a:solidFill>
                <a:schemeClr val="accent5"/>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marL="0" marR="0" lvl="0" indent="0" defTabSz="914400" eaLnBrk="1" fontAlgn="auto" latinLnBrk="0" hangingPunct="1">
                <a:lnSpc>
                  <a:spcPct val="150000"/>
                </a:lnSpc>
                <a:spcBef>
                  <a:spcPct val="0"/>
                </a:spcBef>
                <a:spcAft>
                  <a:spcPct val="0"/>
                </a:spcAft>
                <a:buClrTx/>
                <a:buSzTx/>
                <a:buFontTx/>
                <a:buNone/>
                <a:tabLst/>
                <a:defRPr/>
              </a:pP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在</a:t>
              </a:r>
              <a:r>
                <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a:t>
              </a: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惩处原因</a:t>
              </a:r>
              <a:r>
                <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a:t>
              </a: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中填写相应违纪事实，建议将时间、地点、事件、后果等关键信息填写完整；</a:t>
              </a:r>
              <a:endPar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50000"/>
                </a:lnSpc>
                <a:spcBef>
                  <a:spcPct val="0"/>
                </a:spcBef>
                <a:spcAft>
                  <a:spcPct val="0"/>
                </a:spcAft>
                <a:buClrTx/>
                <a:buSzTx/>
                <a:buFontTx/>
                <a:buNone/>
                <a:tabLst/>
                <a:defRPr/>
              </a:pP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字数上限</a:t>
              </a:r>
              <a:r>
                <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1000</a:t>
              </a: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字，如字数超过限制，建议通过上传附件的形式说明</a:t>
              </a:r>
              <a:endPar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endParaRPr>
            </a:p>
          </p:txBody>
        </p:sp>
        <p:sp>
          <p:nvSpPr>
            <p:cNvPr id="21" name="圆角矩形标注 23">
              <a:extLst>
                <a:ext uri="{FF2B5EF4-FFF2-40B4-BE49-F238E27FC236}">
                  <a16:creationId xmlns:a16="http://schemas.microsoft.com/office/drawing/2014/main" id="{5BA61134-6C27-E7EB-C102-CA7B6065008A}"/>
                </a:ext>
              </a:extLst>
            </p:cNvPr>
            <p:cNvSpPr>
              <a:spLocks noChangeArrowheads="1"/>
            </p:cNvSpPr>
            <p:nvPr/>
          </p:nvSpPr>
          <p:spPr bwMode="auto">
            <a:xfrm>
              <a:off x="7603616" y="1595605"/>
              <a:ext cx="3841072" cy="1175949"/>
            </a:xfrm>
            <a:prstGeom prst="wedgeRoundRectCallout">
              <a:avLst>
                <a:gd name="adj1" fmla="val -75416"/>
                <a:gd name="adj2" fmla="val 15528"/>
                <a:gd name="adj3" fmla="val 16667"/>
              </a:avLst>
            </a:prstGeom>
            <a:solidFill>
              <a:srgbClr val="FFFFFF"/>
            </a:solidFill>
            <a:ln w="12700" algn="ctr">
              <a:solidFill>
                <a:schemeClr val="accent5"/>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marL="0" marR="0" lvl="0" indent="0" defTabSz="914400" eaLnBrk="1" fontAlgn="auto" latinLnBrk="0" hangingPunct="1">
                <a:lnSpc>
                  <a:spcPct val="150000"/>
                </a:lnSpc>
                <a:spcBef>
                  <a:spcPct val="0"/>
                </a:spcBef>
                <a:spcAft>
                  <a:spcPct val="0"/>
                </a:spcAft>
                <a:buClrTx/>
                <a:buSzTx/>
                <a:buFont typeface="Arial" panose="020B0604020202020204" pitchFamily="34" charset="0"/>
                <a:buNone/>
                <a:tabLst/>
                <a:defRPr/>
              </a:pP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根据奖惩制度明确具体违纪条款；</a:t>
              </a:r>
              <a:endPar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50000"/>
                </a:lnSpc>
                <a:spcBef>
                  <a:spcPct val="0"/>
                </a:spcBef>
                <a:spcAft>
                  <a:spcPct val="0"/>
                </a:spcAft>
                <a:buClrTx/>
                <a:buSzTx/>
                <a:buFont typeface="Arial" panose="020B0604020202020204" pitchFamily="34" charset="0"/>
                <a:buNone/>
                <a:tabLst/>
                <a:defRPr/>
              </a:pP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点击</a:t>
              </a:r>
              <a:r>
                <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a:t>
              </a: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具体条款</a:t>
              </a:r>
              <a:r>
                <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a:t>
              </a: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可查</a:t>
              </a:r>
              <a:r>
                <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a:t>
              </a: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奖惩制度</a:t>
              </a:r>
              <a:r>
                <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a:t>
              </a: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条款，并可通过复制粘贴的形式将条款（可多条）填写在文本框中</a:t>
              </a:r>
            </a:p>
            <a:p>
              <a:pPr marL="0" marR="0" lvl="0" indent="0" defTabSz="914400" eaLnBrk="1" fontAlgn="auto" latinLnBrk="0" hangingPunct="1">
                <a:lnSpc>
                  <a:spcPct val="150000"/>
                </a:lnSpc>
                <a:spcBef>
                  <a:spcPct val="0"/>
                </a:spcBef>
                <a:spcAft>
                  <a:spcPct val="0"/>
                </a:spcAft>
                <a:buClrTx/>
                <a:buSzTx/>
                <a:buFontTx/>
                <a:buNone/>
                <a:tabLst/>
                <a:defRPr/>
              </a:pPr>
              <a:endPar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endParaRPr>
            </a:p>
          </p:txBody>
        </p:sp>
        <p:sp>
          <p:nvSpPr>
            <p:cNvPr id="22" name="矩形 21">
              <a:extLst>
                <a:ext uri="{FF2B5EF4-FFF2-40B4-BE49-F238E27FC236}">
                  <a16:creationId xmlns:a16="http://schemas.microsoft.com/office/drawing/2014/main" id="{E0FE2B87-E1BA-63AF-5B71-53581670C79A}"/>
                </a:ext>
              </a:extLst>
            </p:cNvPr>
            <p:cNvSpPr/>
            <p:nvPr/>
          </p:nvSpPr>
          <p:spPr>
            <a:xfrm>
              <a:off x="6477355" y="2072877"/>
              <a:ext cx="627909" cy="214422"/>
            </a:xfrm>
            <a:prstGeom prst="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23" name="圆角矩形标注 23">
              <a:extLst>
                <a:ext uri="{FF2B5EF4-FFF2-40B4-BE49-F238E27FC236}">
                  <a16:creationId xmlns:a16="http://schemas.microsoft.com/office/drawing/2014/main" id="{3C270577-2230-ADD7-43A8-225D8BC50E05}"/>
                </a:ext>
              </a:extLst>
            </p:cNvPr>
            <p:cNvSpPr>
              <a:spLocks noChangeArrowheads="1"/>
            </p:cNvSpPr>
            <p:nvPr/>
          </p:nvSpPr>
          <p:spPr bwMode="auto">
            <a:xfrm>
              <a:off x="2394013" y="4281291"/>
              <a:ext cx="1893902" cy="804265"/>
            </a:xfrm>
            <a:prstGeom prst="wedgeRoundRectCallout">
              <a:avLst>
                <a:gd name="adj1" fmla="val -65495"/>
                <a:gd name="adj2" fmla="val 10923"/>
                <a:gd name="adj3" fmla="val 16667"/>
              </a:avLst>
            </a:prstGeom>
            <a:solidFill>
              <a:srgbClr val="FFFFFF"/>
            </a:solidFill>
            <a:ln w="12700" algn="ctr">
              <a:solidFill>
                <a:schemeClr val="accent5"/>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marL="0" marR="0" lvl="0" indent="0" defTabSz="914400" eaLnBrk="1" fontAlgn="auto" latinLnBrk="0" hangingPunct="1">
                <a:lnSpc>
                  <a:spcPct val="150000"/>
                </a:lnSpc>
                <a:spcBef>
                  <a:spcPct val="0"/>
                </a:spcBef>
                <a:spcAft>
                  <a:spcPct val="0"/>
                </a:spcAft>
                <a:buClrTx/>
                <a:buSzTx/>
                <a:buFontTx/>
                <a:buNone/>
                <a:tabLst/>
                <a:defRPr/>
              </a:pP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此处将显示该员工单月最高可扣除金额</a:t>
              </a:r>
              <a:endPar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endParaRPr>
            </a:p>
          </p:txBody>
        </p:sp>
        <p:pic>
          <p:nvPicPr>
            <p:cNvPr id="24" name="图片 23">
              <a:extLst>
                <a:ext uri="{FF2B5EF4-FFF2-40B4-BE49-F238E27FC236}">
                  <a16:creationId xmlns:a16="http://schemas.microsoft.com/office/drawing/2014/main" id="{554DD3B6-EC7F-123F-BC26-98F7C4AB78A0}"/>
                </a:ext>
              </a:extLst>
            </p:cNvPr>
            <p:cNvPicPr>
              <a:picLocks noChangeAspect="1"/>
            </p:cNvPicPr>
            <p:nvPr/>
          </p:nvPicPr>
          <p:blipFill>
            <a:blip r:embed="rId4"/>
            <a:stretch>
              <a:fillRect/>
            </a:stretch>
          </p:blipFill>
          <p:spPr>
            <a:xfrm>
              <a:off x="4471774" y="3381012"/>
              <a:ext cx="2047875" cy="2028825"/>
            </a:xfrm>
            <a:prstGeom prst="rect">
              <a:avLst/>
            </a:prstGeom>
          </p:spPr>
        </p:pic>
        <p:sp>
          <p:nvSpPr>
            <p:cNvPr id="25" name="圆角矩形标注 23">
              <a:extLst>
                <a:ext uri="{FF2B5EF4-FFF2-40B4-BE49-F238E27FC236}">
                  <a16:creationId xmlns:a16="http://schemas.microsoft.com/office/drawing/2014/main" id="{64D58B5D-EA8C-20B3-3C95-33ABB6794C0B}"/>
                </a:ext>
              </a:extLst>
            </p:cNvPr>
            <p:cNvSpPr>
              <a:spLocks noChangeArrowheads="1"/>
            </p:cNvSpPr>
            <p:nvPr/>
          </p:nvSpPr>
          <p:spPr bwMode="auto">
            <a:xfrm>
              <a:off x="3971918" y="5466622"/>
              <a:ext cx="5161313" cy="1155594"/>
            </a:xfrm>
            <a:prstGeom prst="wedgeRoundRectCallout">
              <a:avLst>
                <a:gd name="adj1" fmla="val -55846"/>
                <a:gd name="adj2" fmla="val -13095"/>
                <a:gd name="adj3" fmla="val 16667"/>
              </a:avLst>
            </a:prstGeom>
            <a:solidFill>
              <a:srgbClr val="FFFFFF"/>
            </a:solidFill>
            <a:ln w="12700" algn="ctr">
              <a:solidFill>
                <a:schemeClr val="accent5"/>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marL="0" marR="0" lvl="0" indent="0" defTabSz="914400" eaLnBrk="1" fontAlgn="auto" latinLnBrk="0" hangingPunct="1">
                <a:lnSpc>
                  <a:spcPct val="150000"/>
                </a:lnSpc>
                <a:spcBef>
                  <a:spcPct val="0"/>
                </a:spcBef>
                <a:spcAft>
                  <a:spcPct val="0"/>
                </a:spcAft>
                <a:buClrTx/>
                <a:buSzTx/>
                <a:buFontTx/>
                <a:buNone/>
                <a:tabLst/>
                <a:defRPr/>
              </a:pP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当选择含有经济处罚的选项时，将跳出“扣款金额”页面，</a:t>
              </a:r>
              <a:endPar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50000"/>
                </a:lnSpc>
                <a:spcBef>
                  <a:spcPct val="0"/>
                </a:spcBef>
                <a:spcAft>
                  <a:spcPct val="0"/>
                </a:spcAft>
                <a:buClrTx/>
                <a:buSzTx/>
                <a:buFontTx/>
                <a:buNone/>
                <a:tabLst/>
                <a:defRPr/>
              </a:pP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点击“</a:t>
              </a:r>
              <a:r>
                <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a:t>
              </a: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”输入扣除月份和金额；</a:t>
              </a:r>
              <a:endPar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50000"/>
                </a:lnSpc>
                <a:spcBef>
                  <a:spcPct val="0"/>
                </a:spcBef>
                <a:spcAft>
                  <a:spcPct val="0"/>
                </a:spcAft>
                <a:buClrTx/>
                <a:buSzTx/>
                <a:buFontTx/>
                <a:buNone/>
                <a:tabLst/>
                <a:defRPr/>
              </a:pP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当单月可扣除额不足时，可以添加月份，分月扣除</a:t>
              </a:r>
              <a:endPar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endParaRPr>
            </a:p>
          </p:txBody>
        </p:sp>
        <p:sp>
          <p:nvSpPr>
            <p:cNvPr id="26" name="圆角矩形标注 23">
              <a:extLst>
                <a:ext uri="{FF2B5EF4-FFF2-40B4-BE49-F238E27FC236}">
                  <a16:creationId xmlns:a16="http://schemas.microsoft.com/office/drawing/2014/main" id="{81F8AD86-BF64-ADE5-A590-09395C51A9F1}"/>
                </a:ext>
              </a:extLst>
            </p:cNvPr>
            <p:cNvSpPr>
              <a:spLocks noChangeArrowheads="1"/>
            </p:cNvSpPr>
            <p:nvPr/>
          </p:nvSpPr>
          <p:spPr bwMode="auto">
            <a:xfrm>
              <a:off x="6854808" y="3598338"/>
              <a:ext cx="4198338" cy="1216010"/>
            </a:xfrm>
            <a:prstGeom prst="wedgeRoundRectCallout">
              <a:avLst>
                <a:gd name="adj1" fmla="val -58035"/>
                <a:gd name="adj2" fmla="val -39895"/>
                <a:gd name="adj3" fmla="val 16667"/>
              </a:avLst>
            </a:prstGeom>
            <a:solidFill>
              <a:srgbClr val="FFFFFF"/>
            </a:solidFill>
            <a:ln w="12700" algn="ctr">
              <a:solidFill>
                <a:schemeClr val="accent5"/>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marL="0" marR="0" lvl="0" indent="0" defTabSz="914400" eaLnBrk="1" fontAlgn="auto" latinLnBrk="0" hangingPunct="1">
                <a:lnSpc>
                  <a:spcPct val="150000"/>
                </a:lnSpc>
                <a:spcBef>
                  <a:spcPct val="0"/>
                </a:spcBef>
                <a:spcAft>
                  <a:spcPct val="0"/>
                </a:spcAft>
                <a:buClrTx/>
                <a:buSzTx/>
                <a:buFontTx/>
                <a:buNone/>
                <a:tabLst/>
                <a:defRPr/>
              </a:pP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选择过失等级和处理意见。</a:t>
              </a:r>
              <a:endPar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50000"/>
                </a:lnSpc>
                <a:spcBef>
                  <a:spcPct val="0"/>
                </a:spcBef>
                <a:spcAft>
                  <a:spcPct val="0"/>
                </a:spcAft>
                <a:buClrTx/>
                <a:buSzTx/>
                <a:buFontTx/>
                <a:buNone/>
                <a:tabLst/>
                <a:defRPr/>
              </a:pP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若</a:t>
              </a:r>
              <a:r>
                <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a:t>
              </a: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奖惩制度</a:t>
              </a:r>
              <a:r>
                <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a:t>
              </a: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中明确规定了违纪行为所对应的处罚类别，请依据规章制度作处理决定</a:t>
              </a:r>
              <a:endPar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endParaRPr>
            </a:p>
          </p:txBody>
        </p:sp>
        <p:sp>
          <p:nvSpPr>
            <p:cNvPr id="27" name="矩形 26">
              <a:extLst>
                <a:ext uri="{FF2B5EF4-FFF2-40B4-BE49-F238E27FC236}">
                  <a16:creationId xmlns:a16="http://schemas.microsoft.com/office/drawing/2014/main" id="{C19EE928-B3BD-2F95-ADC9-F66BCCC69C65}"/>
                </a:ext>
              </a:extLst>
            </p:cNvPr>
            <p:cNvSpPr/>
            <p:nvPr/>
          </p:nvSpPr>
          <p:spPr>
            <a:xfrm>
              <a:off x="6544260" y="3272683"/>
              <a:ext cx="1578808" cy="214422"/>
            </a:xfrm>
            <a:prstGeom prst="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28" name="圆角矩形标注 23">
              <a:extLst>
                <a:ext uri="{FF2B5EF4-FFF2-40B4-BE49-F238E27FC236}">
                  <a16:creationId xmlns:a16="http://schemas.microsoft.com/office/drawing/2014/main" id="{48C84FF5-E83A-25B3-3CEE-31588A9372C7}"/>
                </a:ext>
              </a:extLst>
            </p:cNvPr>
            <p:cNvSpPr>
              <a:spLocks noChangeArrowheads="1"/>
            </p:cNvSpPr>
            <p:nvPr/>
          </p:nvSpPr>
          <p:spPr bwMode="auto">
            <a:xfrm>
              <a:off x="8349341" y="3022406"/>
              <a:ext cx="3688779" cy="464699"/>
            </a:xfrm>
            <a:prstGeom prst="wedgeRoundRectCallout">
              <a:avLst>
                <a:gd name="adj1" fmla="val -53690"/>
                <a:gd name="adj2" fmla="val 25611"/>
                <a:gd name="adj3" fmla="val 16667"/>
              </a:avLst>
            </a:prstGeom>
            <a:solidFill>
              <a:srgbClr val="FFFFFF"/>
            </a:solidFill>
            <a:ln w="12700" algn="ctr">
              <a:solidFill>
                <a:schemeClr val="accent5"/>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marL="0" marR="0" lvl="0" indent="0" defTabSz="914400" eaLnBrk="1" fontAlgn="auto" latinLnBrk="0" hangingPunct="1">
                <a:lnSpc>
                  <a:spcPct val="150000"/>
                </a:lnSpc>
                <a:spcBef>
                  <a:spcPct val="0"/>
                </a:spcBef>
                <a:spcAft>
                  <a:spcPct val="0"/>
                </a:spcAft>
                <a:buClrTx/>
                <a:buSzTx/>
                <a:buFontTx/>
                <a:buNone/>
                <a:tabLst/>
                <a:defRPr/>
              </a:pP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若选择降职</a:t>
              </a:r>
              <a:r>
                <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a:t>
              </a: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降薪，必须上传附件</a:t>
              </a:r>
              <a:r>
                <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a:t>
              </a: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人事信息变动表</a:t>
              </a:r>
              <a:r>
                <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a:t>
              </a:r>
            </a:p>
          </p:txBody>
        </p:sp>
        <p:pic>
          <p:nvPicPr>
            <p:cNvPr id="29" name="图片 28">
              <a:extLst>
                <a:ext uri="{FF2B5EF4-FFF2-40B4-BE49-F238E27FC236}">
                  <a16:creationId xmlns:a16="http://schemas.microsoft.com/office/drawing/2014/main" id="{05B567DE-DAC4-C3FD-782F-D22972BF7511}"/>
                </a:ext>
              </a:extLst>
            </p:cNvPr>
            <p:cNvPicPr>
              <a:picLocks noChangeAspect="1"/>
            </p:cNvPicPr>
            <p:nvPr/>
          </p:nvPicPr>
          <p:blipFill>
            <a:blip r:embed="rId5"/>
            <a:stretch>
              <a:fillRect/>
            </a:stretch>
          </p:blipFill>
          <p:spPr>
            <a:xfrm>
              <a:off x="3020960" y="2957286"/>
              <a:ext cx="1057275" cy="1057275"/>
            </a:xfrm>
            <a:prstGeom prst="rect">
              <a:avLst/>
            </a:prstGeom>
          </p:spPr>
        </p:pic>
      </p:grpSp>
      <p:sp>
        <p:nvSpPr>
          <p:cNvPr id="30" name="添加标题">
            <a:extLst>
              <a:ext uri="{FF2B5EF4-FFF2-40B4-BE49-F238E27FC236}">
                <a16:creationId xmlns:a16="http://schemas.microsoft.com/office/drawing/2014/main" id="{55C55528-98E4-2D22-09D1-3A924C8EF680}"/>
              </a:ext>
            </a:extLst>
          </p:cNvPr>
          <p:cNvSpPr txBox="1"/>
          <p:nvPr/>
        </p:nvSpPr>
        <p:spPr>
          <a:xfrm>
            <a:off x="286783" y="1494543"/>
            <a:ext cx="4012665" cy="460382"/>
          </a:xfrm>
          <a:prstGeom prst="rect">
            <a:avLst/>
          </a:prstGeom>
          <a:noFill/>
        </p:spPr>
        <p:txBody>
          <a:bodyPr wrap="square" rtlCol="0">
            <a:spAutoFit/>
          </a:bodyPr>
          <a:lstStyle/>
          <a:p>
            <a:pPr marL="0" marR="0" lvl="0" indent="0" defTabSz="914400" eaLnBrk="1" fontAlgn="auto" latinLnBrk="0" hangingPunct="1">
              <a:lnSpc>
                <a:spcPct val="150000"/>
              </a:lnSpc>
              <a:spcBef>
                <a:spcPts val="600"/>
              </a:spcBef>
              <a:spcAft>
                <a:spcPts val="0"/>
              </a:spcAft>
              <a:buClrTx/>
              <a:buSzTx/>
              <a:buFontTx/>
              <a:buNone/>
              <a:tabLst/>
              <a:defRPr/>
            </a:pPr>
            <a:r>
              <a:rPr kumimoji="0" lang="en-US" altLang="zh-CN" sz="1800" b="1" i="0" u="none" strike="noStrike" kern="0" cap="none" spc="0" normalizeH="0" baseline="0" noProof="0" dirty="0">
                <a:ln>
                  <a:noFill/>
                </a:ln>
                <a:solidFill>
                  <a:srgbClr val="000000"/>
                </a:solidFill>
                <a:effectLst/>
                <a:uLnTx/>
                <a:uFillTx/>
              </a:rPr>
              <a:t>3. </a:t>
            </a:r>
            <a:r>
              <a:rPr kumimoji="0" lang="zh-CN" altLang="en-US" sz="1800" b="1" i="0" u="none" strike="noStrike" kern="0" cap="none" spc="0" normalizeH="0" baseline="0" noProof="0" dirty="0">
                <a:ln>
                  <a:noFill/>
                </a:ln>
                <a:solidFill>
                  <a:srgbClr val="000000"/>
                </a:solidFill>
                <a:effectLst/>
                <a:uLnTx/>
                <a:uFillTx/>
              </a:rPr>
              <a:t>输入表单信息</a:t>
            </a:r>
            <a:r>
              <a:rPr kumimoji="0" lang="en-US" altLang="zh-CN" sz="1800" b="1" i="0" u="none" strike="noStrike" kern="0" cap="none" spc="0" normalizeH="0" baseline="0" noProof="0" dirty="0">
                <a:ln>
                  <a:noFill/>
                </a:ln>
                <a:solidFill>
                  <a:srgbClr val="000000"/>
                </a:solidFill>
                <a:effectLst/>
                <a:uLnTx/>
                <a:uFillTx/>
              </a:rPr>
              <a:t>-</a:t>
            </a:r>
            <a:r>
              <a:rPr kumimoji="0" lang="zh-CN" altLang="en-US" sz="1800" b="1" i="0" u="none" strike="noStrike" kern="0" cap="none" spc="0" normalizeH="0" baseline="0" noProof="0" dirty="0">
                <a:ln>
                  <a:noFill/>
                </a:ln>
                <a:solidFill>
                  <a:srgbClr val="000000"/>
                </a:solidFill>
                <a:effectLst/>
                <a:uLnTx/>
                <a:uFillTx/>
              </a:rPr>
              <a:t>惩处信息</a:t>
            </a:r>
            <a:endParaRPr kumimoji="0" lang="en-US" altLang="zh-CN" sz="1800" b="1"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251739117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奖惩管理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惩处发起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6" name="添加标题">
            <a:extLst>
              <a:ext uri="{FF2B5EF4-FFF2-40B4-BE49-F238E27FC236}">
                <a16:creationId xmlns:a16="http://schemas.microsoft.com/office/drawing/2014/main" id="{DCC87BA5-6D6E-2621-64E3-1D3EC81F0566}"/>
              </a:ext>
            </a:extLst>
          </p:cNvPr>
          <p:cNvSpPr txBox="1"/>
          <p:nvPr/>
        </p:nvSpPr>
        <p:spPr>
          <a:xfrm>
            <a:off x="842911" y="1602927"/>
            <a:ext cx="4012665" cy="460382"/>
          </a:xfrm>
          <a:prstGeom prst="rect">
            <a:avLst/>
          </a:prstGeom>
          <a:noFill/>
        </p:spPr>
        <p:txBody>
          <a:bodyPr wrap="square" rtlCol="0">
            <a:spAutoFit/>
          </a:bodyPr>
          <a:lstStyle/>
          <a:p>
            <a:pPr>
              <a:lnSpc>
                <a:spcPct val="150000"/>
              </a:lnSpc>
              <a:spcBef>
                <a:spcPts val="600"/>
              </a:spcBef>
            </a:pPr>
            <a:r>
              <a:rPr lang="en-US" altLang="zh-CN" b="1" dirty="0"/>
              <a:t>3. </a:t>
            </a:r>
            <a:r>
              <a:rPr lang="zh-CN" altLang="en-US" b="1" dirty="0"/>
              <a:t>输入表单信息</a:t>
            </a:r>
            <a:r>
              <a:rPr lang="en-US" altLang="zh-CN" b="1" dirty="0"/>
              <a:t>-</a:t>
            </a:r>
            <a:r>
              <a:rPr lang="zh-CN" altLang="en-US" b="1" dirty="0"/>
              <a:t>其他证明确认</a:t>
            </a:r>
            <a:endParaRPr lang="en-US" altLang="zh-CN" b="1" dirty="0"/>
          </a:p>
        </p:txBody>
      </p:sp>
      <p:pic>
        <p:nvPicPr>
          <p:cNvPr id="7" name="图片 6">
            <a:extLst>
              <a:ext uri="{FF2B5EF4-FFF2-40B4-BE49-F238E27FC236}">
                <a16:creationId xmlns:a16="http://schemas.microsoft.com/office/drawing/2014/main" id="{E9C081C8-A46F-1A3F-5284-89538EB1B6FD}"/>
              </a:ext>
            </a:extLst>
          </p:cNvPr>
          <p:cNvPicPr>
            <a:picLocks noChangeAspect="1"/>
          </p:cNvPicPr>
          <p:nvPr/>
        </p:nvPicPr>
        <p:blipFill>
          <a:blip r:embed="rId2"/>
          <a:stretch>
            <a:fillRect/>
          </a:stretch>
        </p:blipFill>
        <p:spPr>
          <a:xfrm>
            <a:off x="842911" y="2063309"/>
            <a:ext cx="10308628" cy="4744829"/>
          </a:xfrm>
          <a:prstGeom prst="rect">
            <a:avLst/>
          </a:prstGeom>
        </p:spPr>
      </p:pic>
      <p:sp>
        <p:nvSpPr>
          <p:cNvPr id="8" name="圆角矩形标注 23">
            <a:extLst>
              <a:ext uri="{FF2B5EF4-FFF2-40B4-BE49-F238E27FC236}">
                <a16:creationId xmlns:a16="http://schemas.microsoft.com/office/drawing/2014/main" id="{D23B4360-CC1F-F4A7-388F-C38D6FFECE3F}"/>
              </a:ext>
            </a:extLst>
          </p:cNvPr>
          <p:cNvSpPr>
            <a:spLocks noChangeArrowheads="1"/>
          </p:cNvSpPr>
          <p:nvPr/>
        </p:nvSpPr>
        <p:spPr bwMode="auto">
          <a:xfrm>
            <a:off x="5486280" y="3052885"/>
            <a:ext cx="5599990" cy="1937248"/>
          </a:xfrm>
          <a:prstGeom prst="wedgeRoundRectCallout">
            <a:avLst>
              <a:gd name="adj1" fmla="val -53703"/>
              <a:gd name="adj2" fmla="val 22425"/>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50000"/>
              </a:lnSpc>
              <a:spcBef>
                <a:spcPct val="0"/>
              </a:spcBef>
              <a:spcAft>
                <a:spcPct val="0"/>
              </a:spcAft>
              <a:buClrTx/>
              <a:buSzTx/>
              <a:buFontTx/>
              <a:buNone/>
            </a:pPr>
            <a:r>
              <a:rPr lang="en-US" altLang="zh-CN" sz="1200" dirty="0">
                <a:solidFill>
                  <a:srgbClr val="7030A0"/>
                </a:solidFill>
                <a:latin typeface="微软雅黑" panose="020B0503020204020204" pitchFamily="34" charset="-122"/>
                <a:ea typeface="微软雅黑" panose="020B0503020204020204" pitchFamily="34" charset="-122"/>
              </a:rPr>
              <a:t>1</a:t>
            </a:r>
            <a:r>
              <a:rPr lang="zh-CN" altLang="en-US" sz="1200" dirty="0">
                <a:solidFill>
                  <a:srgbClr val="7030A0"/>
                </a:solidFill>
                <a:latin typeface="微软雅黑" panose="020B0503020204020204" pitchFamily="34" charset="-122"/>
                <a:ea typeface="微软雅黑" panose="020B0503020204020204" pitchFamily="34" charset="-122"/>
              </a:rPr>
              <a:t>、若有违纪事实的证明人，可在此处添加；</a:t>
            </a:r>
            <a:endParaRPr lang="en-US" altLang="zh-CN" sz="1200" dirty="0">
              <a:solidFill>
                <a:srgbClr val="7030A0"/>
              </a:solidFill>
              <a:latin typeface="微软雅黑" panose="020B0503020204020204" pitchFamily="34" charset="-122"/>
              <a:ea typeface="微软雅黑" panose="020B0503020204020204" pitchFamily="34" charset="-122"/>
            </a:endParaRPr>
          </a:p>
          <a:p>
            <a:pPr eaLnBrk="1" hangingPunct="1">
              <a:lnSpc>
                <a:spcPct val="150000"/>
              </a:lnSpc>
              <a:spcBef>
                <a:spcPct val="0"/>
              </a:spcBef>
              <a:spcAft>
                <a:spcPct val="0"/>
              </a:spcAft>
              <a:buClrTx/>
              <a:buSzTx/>
              <a:buFontTx/>
              <a:buNone/>
            </a:pPr>
            <a:r>
              <a:rPr lang="en-US" altLang="zh-CN" sz="1200" dirty="0">
                <a:solidFill>
                  <a:srgbClr val="7030A0"/>
                </a:solidFill>
                <a:latin typeface="微软雅黑" panose="020B0503020204020204" pitchFamily="34" charset="-122"/>
                <a:ea typeface="微软雅黑" panose="020B0503020204020204" pitchFamily="34" charset="-122"/>
              </a:rPr>
              <a:t>2</a:t>
            </a:r>
            <a:r>
              <a:rPr lang="zh-CN" altLang="en-US" sz="1200" dirty="0">
                <a:solidFill>
                  <a:srgbClr val="7030A0"/>
                </a:solidFill>
                <a:latin typeface="微软雅黑" panose="020B0503020204020204" pitchFamily="34" charset="-122"/>
                <a:ea typeface="微软雅黑" panose="020B0503020204020204" pitchFamily="34" charset="-122"/>
              </a:rPr>
              <a:t>、若选择有证明人，必须填写两位员工，且上限也是两位，暂时不支持变更人数；</a:t>
            </a:r>
            <a:endParaRPr lang="en-US" altLang="zh-CN" sz="1200" dirty="0">
              <a:solidFill>
                <a:srgbClr val="7030A0"/>
              </a:solidFill>
              <a:latin typeface="微软雅黑" panose="020B0503020204020204" pitchFamily="34" charset="-122"/>
              <a:ea typeface="微软雅黑" panose="020B0503020204020204" pitchFamily="34" charset="-122"/>
            </a:endParaRPr>
          </a:p>
          <a:p>
            <a:pPr eaLnBrk="1" hangingPunct="1">
              <a:lnSpc>
                <a:spcPct val="150000"/>
              </a:lnSpc>
              <a:spcBef>
                <a:spcPct val="0"/>
              </a:spcBef>
              <a:spcAft>
                <a:spcPct val="0"/>
              </a:spcAft>
              <a:buClrTx/>
              <a:buSzTx/>
              <a:buFontTx/>
              <a:buNone/>
            </a:pPr>
            <a:r>
              <a:rPr lang="en-US" altLang="zh-CN" sz="1200" dirty="0">
                <a:solidFill>
                  <a:srgbClr val="7030A0"/>
                </a:solidFill>
                <a:latin typeface="微软雅黑" panose="020B0503020204020204" pitchFamily="34" charset="-122"/>
                <a:ea typeface="微软雅黑" panose="020B0503020204020204" pitchFamily="34" charset="-122"/>
              </a:rPr>
              <a:t>3</a:t>
            </a:r>
            <a:r>
              <a:rPr lang="zh-CN" altLang="en-US" sz="1200" dirty="0">
                <a:solidFill>
                  <a:srgbClr val="7030A0"/>
                </a:solidFill>
                <a:latin typeface="微软雅黑" panose="020B0503020204020204" pitchFamily="34" charset="-122"/>
                <a:ea typeface="微软雅黑" panose="020B0503020204020204" pitchFamily="34" charset="-122"/>
              </a:rPr>
              <a:t>、表单发起后，证明人将加入审批确认流程（第一道审批确认）</a:t>
            </a:r>
            <a:endParaRPr lang="en-US" altLang="zh-CN" sz="1200" dirty="0">
              <a:solidFill>
                <a:srgbClr val="7030A0"/>
              </a:solidFill>
              <a:latin typeface="微软雅黑" panose="020B0503020204020204" pitchFamily="34" charset="-122"/>
              <a:ea typeface="微软雅黑" panose="020B0503020204020204" pitchFamily="34" charset="-122"/>
            </a:endParaRPr>
          </a:p>
          <a:p>
            <a:pPr eaLnBrk="1" hangingPunct="1">
              <a:lnSpc>
                <a:spcPct val="150000"/>
              </a:lnSpc>
              <a:spcBef>
                <a:spcPct val="0"/>
              </a:spcBef>
              <a:spcAft>
                <a:spcPct val="0"/>
              </a:spcAft>
              <a:buClrTx/>
              <a:buSzTx/>
              <a:buFontTx/>
              <a:buNone/>
            </a:pPr>
            <a:r>
              <a:rPr lang="en-US" altLang="zh-CN" sz="1200" dirty="0">
                <a:solidFill>
                  <a:srgbClr val="7030A0"/>
                </a:solidFill>
                <a:latin typeface="微软雅黑" panose="020B0503020204020204" pitchFamily="34" charset="-122"/>
                <a:ea typeface="微软雅黑" panose="020B0503020204020204" pitchFamily="34" charset="-122"/>
              </a:rPr>
              <a:t>4</a:t>
            </a:r>
            <a:r>
              <a:rPr lang="zh-CN" altLang="en-US" sz="1200" dirty="0">
                <a:solidFill>
                  <a:srgbClr val="7030A0"/>
                </a:solidFill>
                <a:latin typeface="微软雅黑" panose="020B0503020204020204" pitchFamily="34" charset="-122"/>
                <a:ea typeface="微软雅黑" panose="020B0503020204020204" pitchFamily="34" charset="-122"/>
              </a:rPr>
              <a:t>、证明人只能选择索迪斯员工，所有员工均可选择，但表单发起人和被惩处员工本人无法选择</a:t>
            </a:r>
            <a:endParaRPr lang="en-US" altLang="zh-CN" sz="1200" dirty="0">
              <a:solidFill>
                <a:srgbClr val="7030A0"/>
              </a:solidFill>
              <a:latin typeface="微软雅黑" panose="020B0503020204020204" pitchFamily="34" charset="-122"/>
              <a:ea typeface="微软雅黑" panose="020B0503020204020204" pitchFamily="34" charset="-122"/>
            </a:endParaRPr>
          </a:p>
        </p:txBody>
      </p:sp>
      <p:sp>
        <p:nvSpPr>
          <p:cNvPr id="9" name="圆角矩形标注 23">
            <a:extLst>
              <a:ext uri="{FF2B5EF4-FFF2-40B4-BE49-F238E27FC236}">
                <a16:creationId xmlns:a16="http://schemas.microsoft.com/office/drawing/2014/main" id="{164DC90C-209E-A03F-1D27-1100C33E1A63}"/>
              </a:ext>
            </a:extLst>
          </p:cNvPr>
          <p:cNvSpPr>
            <a:spLocks noChangeArrowheads="1"/>
          </p:cNvSpPr>
          <p:nvPr/>
        </p:nvSpPr>
        <p:spPr bwMode="auto">
          <a:xfrm>
            <a:off x="4005189" y="6061094"/>
            <a:ext cx="4050240" cy="676023"/>
          </a:xfrm>
          <a:prstGeom prst="wedgeRoundRectCallout">
            <a:avLst>
              <a:gd name="adj1" fmla="val -53703"/>
              <a:gd name="adj2" fmla="val 2727"/>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5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惩处单需要员工提交纸质签字版存档，</a:t>
            </a:r>
            <a:endParaRPr lang="en-US" altLang="zh-CN" sz="1200" dirty="0">
              <a:solidFill>
                <a:srgbClr val="7030A0"/>
              </a:solidFill>
              <a:latin typeface="微软雅黑" panose="020B0503020204020204" pitchFamily="34" charset="-122"/>
              <a:ea typeface="微软雅黑" panose="020B0503020204020204" pitchFamily="34" charset="-122"/>
            </a:endParaRPr>
          </a:p>
          <a:p>
            <a:pPr eaLnBrk="1" hangingPunct="1">
              <a:lnSpc>
                <a:spcPct val="15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请将惩处单打印并完成员工签字后递交至薪酬福利部</a:t>
            </a:r>
            <a:endParaRPr lang="en-US" altLang="zh-CN" sz="1200" dirty="0">
              <a:solidFill>
                <a:srgbClr val="7030A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28879803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奖惩管理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惩处发起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7" name="图片 6">
            <a:extLst>
              <a:ext uri="{FF2B5EF4-FFF2-40B4-BE49-F238E27FC236}">
                <a16:creationId xmlns:a16="http://schemas.microsoft.com/office/drawing/2014/main" id="{D68BC709-0A97-9858-4B09-D0369BED1942}"/>
              </a:ext>
            </a:extLst>
          </p:cNvPr>
          <p:cNvPicPr>
            <a:picLocks noChangeAspect="1"/>
          </p:cNvPicPr>
          <p:nvPr/>
        </p:nvPicPr>
        <p:blipFill>
          <a:blip r:embed="rId2"/>
          <a:stretch>
            <a:fillRect/>
          </a:stretch>
        </p:blipFill>
        <p:spPr>
          <a:xfrm>
            <a:off x="764325" y="1873751"/>
            <a:ext cx="9872144" cy="4842637"/>
          </a:xfrm>
          <a:prstGeom prst="rect">
            <a:avLst/>
          </a:prstGeom>
        </p:spPr>
      </p:pic>
      <p:sp>
        <p:nvSpPr>
          <p:cNvPr id="8" name="添加标题">
            <a:extLst>
              <a:ext uri="{FF2B5EF4-FFF2-40B4-BE49-F238E27FC236}">
                <a16:creationId xmlns:a16="http://schemas.microsoft.com/office/drawing/2014/main" id="{F8D721C3-860A-2F79-548C-CA89A2644153}"/>
              </a:ext>
            </a:extLst>
          </p:cNvPr>
          <p:cNvSpPr txBox="1"/>
          <p:nvPr/>
        </p:nvSpPr>
        <p:spPr>
          <a:xfrm>
            <a:off x="676517" y="1409585"/>
            <a:ext cx="9532337" cy="460382"/>
          </a:xfrm>
          <a:prstGeom prst="rect">
            <a:avLst/>
          </a:prstGeom>
          <a:noFill/>
        </p:spPr>
        <p:txBody>
          <a:bodyPr wrap="square" rtlCol="0">
            <a:spAutoFit/>
          </a:bodyPr>
          <a:lstStyle/>
          <a:p>
            <a:pPr>
              <a:lnSpc>
                <a:spcPct val="150000"/>
              </a:lnSpc>
              <a:spcBef>
                <a:spcPts val="600"/>
              </a:spcBef>
            </a:pPr>
            <a:r>
              <a:rPr lang="en-US" altLang="zh-CN" b="1" dirty="0"/>
              <a:t>4. </a:t>
            </a:r>
            <a:r>
              <a:rPr lang="zh-CN" altLang="en-US" b="1" dirty="0"/>
              <a:t>表单右侧可以看到审批历史，第一道审批人未完成审批前，发起人可进行“撤回”操作。</a:t>
            </a:r>
            <a:endParaRPr lang="en-US" altLang="zh-CN" b="1" dirty="0"/>
          </a:p>
        </p:txBody>
      </p:sp>
      <p:sp>
        <p:nvSpPr>
          <p:cNvPr id="5" name="矩形 4">
            <a:extLst>
              <a:ext uri="{FF2B5EF4-FFF2-40B4-BE49-F238E27FC236}">
                <a16:creationId xmlns:a16="http://schemas.microsoft.com/office/drawing/2014/main" id="{CED7F98E-BE28-C254-A013-783682C372B6}"/>
              </a:ext>
            </a:extLst>
          </p:cNvPr>
          <p:cNvSpPr/>
          <p:nvPr/>
        </p:nvSpPr>
        <p:spPr>
          <a:xfrm rot="10800000">
            <a:off x="1746728" y="3667320"/>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CC7B3FAE-8733-300E-9407-E9DD501171C4}"/>
              </a:ext>
            </a:extLst>
          </p:cNvPr>
          <p:cNvSpPr/>
          <p:nvPr/>
        </p:nvSpPr>
        <p:spPr>
          <a:xfrm rot="10800000">
            <a:off x="9584442" y="2083231"/>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4399231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奖惩管理</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7" name="图片 6">
            <a:extLst>
              <a:ext uri="{FF2B5EF4-FFF2-40B4-BE49-F238E27FC236}">
                <a16:creationId xmlns:a16="http://schemas.microsoft.com/office/drawing/2014/main" id="{BD251B84-C1F4-F5BA-3CE7-511C89D6872B}"/>
              </a:ext>
            </a:extLst>
          </p:cNvPr>
          <p:cNvPicPr>
            <a:picLocks noChangeAspect="1"/>
          </p:cNvPicPr>
          <p:nvPr/>
        </p:nvPicPr>
        <p:blipFill>
          <a:blip r:embed="rId2"/>
          <a:stretch>
            <a:fillRect/>
          </a:stretch>
        </p:blipFill>
        <p:spPr>
          <a:xfrm>
            <a:off x="6440343" y="509845"/>
            <a:ext cx="5617903" cy="5796486"/>
          </a:xfrm>
          <a:prstGeom prst="rect">
            <a:avLst/>
          </a:prstGeom>
          <a:effectLst/>
        </p:spPr>
      </p:pic>
      <p:pic>
        <p:nvPicPr>
          <p:cNvPr id="8" name="图片 7">
            <a:extLst>
              <a:ext uri="{FF2B5EF4-FFF2-40B4-BE49-F238E27FC236}">
                <a16:creationId xmlns:a16="http://schemas.microsoft.com/office/drawing/2014/main" id="{0DD588E3-1F2F-ABB3-C029-464B4D6F9779}"/>
              </a:ext>
            </a:extLst>
          </p:cNvPr>
          <p:cNvPicPr>
            <a:picLocks noChangeAspect="1"/>
          </p:cNvPicPr>
          <p:nvPr/>
        </p:nvPicPr>
        <p:blipFill>
          <a:blip r:embed="rId3"/>
          <a:stretch>
            <a:fillRect/>
          </a:stretch>
        </p:blipFill>
        <p:spPr>
          <a:xfrm>
            <a:off x="764325" y="3362228"/>
            <a:ext cx="5086350" cy="2952750"/>
          </a:xfrm>
          <a:prstGeom prst="rect">
            <a:avLst/>
          </a:prstGeom>
          <a:effectLst/>
        </p:spPr>
      </p:pic>
      <p:sp>
        <p:nvSpPr>
          <p:cNvPr id="9" name="添加标题">
            <a:extLst>
              <a:ext uri="{FF2B5EF4-FFF2-40B4-BE49-F238E27FC236}">
                <a16:creationId xmlns:a16="http://schemas.microsoft.com/office/drawing/2014/main" id="{77AE5B3B-ED88-0821-87FA-A50C44BF9156}"/>
              </a:ext>
            </a:extLst>
          </p:cNvPr>
          <p:cNvSpPr txBox="1"/>
          <p:nvPr/>
        </p:nvSpPr>
        <p:spPr>
          <a:xfrm>
            <a:off x="764325" y="1578406"/>
            <a:ext cx="5617903" cy="1235082"/>
          </a:xfrm>
          <a:prstGeom prst="rect">
            <a:avLst/>
          </a:prstGeom>
          <a:noFill/>
        </p:spPr>
        <p:txBody>
          <a:bodyPr wrap="square" rtlCol="0">
            <a:spAutoFit/>
          </a:bodyPr>
          <a:lstStyle/>
          <a:p>
            <a:pPr>
              <a:lnSpc>
                <a:spcPct val="150000"/>
              </a:lnSpc>
              <a:spcBef>
                <a:spcPts val="600"/>
              </a:spcBef>
            </a:pPr>
            <a:r>
              <a:rPr lang="en-US" altLang="zh-CN" sz="1600" b="1" dirty="0"/>
              <a:t>5. </a:t>
            </a:r>
            <a:r>
              <a:rPr lang="zh-CN" altLang="en-US" sz="1600" b="1" dirty="0"/>
              <a:t>当表单审批完成后，点击“下载”可下载打印“惩处申请单”供员工签名。</a:t>
            </a:r>
            <a:endParaRPr lang="en-US" altLang="zh-CN" sz="1600" b="1" dirty="0"/>
          </a:p>
          <a:p>
            <a:pPr>
              <a:lnSpc>
                <a:spcPct val="150000"/>
              </a:lnSpc>
              <a:spcBef>
                <a:spcPts val="600"/>
              </a:spcBef>
            </a:pPr>
            <a:r>
              <a:rPr lang="zh-CN" altLang="en-US" sz="1600" b="1" dirty="0"/>
              <a:t>签字原件请线下递交至薪酬福利部</a:t>
            </a:r>
            <a:endParaRPr lang="en-US" altLang="zh-CN" sz="1600" b="1" dirty="0"/>
          </a:p>
        </p:txBody>
      </p:sp>
      <p:sp>
        <p:nvSpPr>
          <p:cNvPr id="5" name="矩形 4">
            <a:extLst>
              <a:ext uri="{FF2B5EF4-FFF2-40B4-BE49-F238E27FC236}">
                <a16:creationId xmlns:a16="http://schemas.microsoft.com/office/drawing/2014/main" id="{3BD6358D-DDD5-4AF8-3B72-5C0EE6390F17}"/>
              </a:ext>
            </a:extLst>
          </p:cNvPr>
          <p:cNvSpPr/>
          <p:nvPr/>
        </p:nvSpPr>
        <p:spPr>
          <a:xfrm rot="10800000">
            <a:off x="8604728" y="2289834"/>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1119254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奖惩管理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表单查看</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添加标题">
            <a:extLst>
              <a:ext uri="{FF2B5EF4-FFF2-40B4-BE49-F238E27FC236}">
                <a16:creationId xmlns:a16="http://schemas.microsoft.com/office/drawing/2014/main" id="{37B52DC7-8607-6D35-E757-1BB09B515B00}"/>
              </a:ext>
            </a:extLst>
          </p:cNvPr>
          <p:cNvSpPr txBox="1"/>
          <p:nvPr/>
        </p:nvSpPr>
        <p:spPr>
          <a:xfrm>
            <a:off x="999888" y="1956306"/>
            <a:ext cx="4039298" cy="369332"/>
          </a:xfrm>
          <a:prstGeom prst="rect">
            <a:avLst/>
          </a:prstGeom>
          <a:noFill/>
        </p:spPr>
        <p:txBody>
          <a:bodyPr wrap="square" rtlCol="0">
            <a:spAutoFit/>
          </a:bodyPr>
          <a:lstStyle/>
          <a:p>
            <a:pPr marL="0" marR="0" lvl="0" indent="0" defTabSz="914400" eaLnBrk="1" fontAlgn="auto" latinLnBrk="0" hangingPunct="1">
              <a:lnSpc>
                <a:spcPct val="100000"/>
              </a:lnSpc>
              <a:spcBef>
                <a:spcPts val="600"/>
              </a:spcBef>
              <a:spcAft>
                <a:spcPts val="0"/>
              </a:spcAft>
              <a:buClrTx/>
              <a:buSzTx/>
              <a:buFontTx/>
              <a:buNone/>
              <a:tabLst/>
              <a:defRPr/>
            </a:pPr>
            <a:r>
              <a:rPr kumimoji="0" lang="zh-CN" altLang="en-US" sz="1800" b="1" i="0" u="none" strike="noStrike" kern="0" cap="none" spc="0" normalizeH="0" baseline="0" noProof="0" dirty="0">
                <a:ln>
                  <a:noFill/>
                </a:ln>
                <a:solidFill>
                  <a:srgbClr val="000000"/>
                </a:solidFill>
                <a:effectLst/>
                <a:uLnTx/>
                <a:uFillTx/>
              </a:rPr>
              <a:t>可以在奖励</a:t>
            </a:r>
            <a:r>
              <a:rPr kumimoji="0" lang="en-US" altLang="zh-CN" sz="1800" b="1" i="0" u="none" strike="noStrike" kern="0" cap="none" spc="0" normalizeH="0" baseline="0" noProof="0" dirty="0">
                <a:ln>
                  <a:noFill/>
                </a:ln>
                <a:solidFill>
                  <a:srgbClr val="000000"/>
                </a:solidFill>
                <a:effectLst/>
                <a:uLnTx/>
                <a:uFillTx/>
              </a:rPr>
              <a:t>/</a:t>
            </a:r>
            <a:r>
              <a:rPr kumimoji="0" lang="zh-CN" altLang="en-US" sz="1800" b="1" i="0" u="none" strike="noStrike" kern="0" cap="none" spc="0" normalizeH="0" baseline="0" noProof="0" dirty="0">
                <a:ln>
                  <a:noFill/>
                </a:ln>
                <a:solidFill>
                  <a:srgbClr val="000000"/>
                </a:solidFill>
                <a:effectLst/>
                <a:uLnTx/>
                <a:uFillTx/>
              </a:rPr>
              <a:t>惩处页面查询表单状态</a:t>
            </a:r>
            <a:endParaRPr kumimoji="0" lang="en-US" altLang="zh-CN" sz="1800" b="1" i="0" u="none" strike="noStrike" kern="0" cap="none" spc="0" normalizeH="0" baseline="0" noProof="0" dirty="0">
              <a:ln>
                <a:noFill/>
              </a:ln>
              <a:solidFill>
                <a:srgbClr val="000000"/>
              </a:solidFill>
              <a:effectLst/>
              <a:uLnTx/>
              <a:uFillTx/>
            </a:endParaRPr>
          </a:p>
        </p:txBody>
      </p:sp>
      <p:sp>
        <p:nvSpPr>
          <p:cNvPr id="6" name="文本框 5">
            <a:extLst>
              <a:ext uri="{FF2B5EF4-FFF2-40B4-BE49-F238E27FC236}">
                <a16:creationId xmlns:a16="http://schemas.microsoft.com/office/drawing/2014/main" id="{435A3B47-03F1-2498-CC0A-3607E55A7D39}"/>
              </a:ext>
            </a:extLst>
          </p:cNvPr>
          <p:cNvSpPr txBox="1"/>
          <p:nvPr/>
        </p:nvSpPr>
        <p:spPr>
          <a:xfrm>
            <a:off x="5186856" y="1766440"/>
            <a:ext cx="5770486" cy="1431161"/>
          </a:xfrm>
          <a:prstGeom prst="rect">
            <a:avLst/>
          </a:prstGeom>
          <a:noFill/>
        </p:spPr>
        <p:txBody>
          <a:bodyPr wrap="square" rtlCol="0">
            <a:spAutoFit/>
          </a:bodyPr>
          <a:lstStyle/>
          <a:p>
            <a:pPr marL="0" marR="0" lvl="0" indent="0" defTabSz="914400" eaLnBrk="1" fontAlgn="auto" latinLnBrk="0" hangingPunct="1">
              <a:lnSpc>
                <a:spcPct val="100000"/>
              </a:lnSpc>
              <a:spcBef>
                <a:spcPts val="600"/>
              </a:spcBef>
              <a:spcAft>
                <a:spcPts val="0"/>
              </a:spcAft>
              <a:buClrTx/>
              <a:buSzTx/>
              <a:buFontTx/>
              <a:buNone/>
              <a:tabLst/>
              <a:defRPr/>
            </a:pPr>
            <a:r>
              <a:rPr kumimoji="0" lang="zh-CN" altLang="en-US" sz="1800" b="1" i="0" u="none" strike="noStrike" kern="0" cap="none" spc="0" normalizeH="0" baseline="0" noProof="0" dirty="0">
                <a:ln>
                  <a:noFill/>
                </a:ln>
                <a:solidFill>
                  <a:srgbClr val="000000"/>
                </a:solidFill>
                <a:effectLst/>
                <a:uLnTx/>
                <a:uFillTx/>
              </a:rPr>
              <a:t>详情：</a:t>
            </a:r>
            <a:r>
              <a:rPr kumimoji="0" lang="zh-CN" altLang="en-US" sz="1800" b="0" i="0" u="none" strike="noStrike" kern="0" cap="none" spc="0" normalizeH="0" baseline="0" noProof="0" dirty="0">
                <a:ln>
                  <a:noFill/>
                </a:ln>
                <a:solidFill>
                  <a:srgbClr val="000000"/>
                </a:solidFill>
                <a:effectLst/>
                <a:uLnTx/>
                <a:uFillTx/>
              </a:rPr>
              <a:t>点击后可进入表单查看详细内容及审批流</a:t>
            </a:r>
            <a:endParaRPr kumimoji="0" lang="en-US" altLang="zh-CN" sz="18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00000"/>
              </a:lnSpc>
              <a:spcBef>
                <a:spcPts val="600"/>
              </a:spcBef>
              <a:spcAft>
                <a:spcPts val="0"/>
              </a:spcAft>
              <a:buClrTx/>
              <a:buSzTx/>
              <a:buFontTx/>
              <a:buNone/>
              <a:tabLst/>
              <a:defRPr/>
            </a:pPr>
            <a:r>
              <a:rPr kumimoji="0" lang="zh-CN" altLang="en-US" sz="1800" b="1" i="0" u="none" strike="noStrike" kern="0" cap="none" spc="0" normalizeH="0" baseline="0" noProof="0" dirty="0">
                <a:ln>
                  <a:noFill/>
                </a:ln>
                <a:solidFill>
                  <a:srgbClr val="000000"/>
                </a:solidFill>
                <a:effectLst/>
                <a:uLnTx/>
                <a:uFillTx/>
              </a:rPr>
              <a:t>催办：</a:t>
            </a:r>
            <a:r>
              <a:rPr kumimoji="0" lang="zh-CN" altLang="en-US" sz="1800" b="0" i="0" u="none" strike="noStrike" kern="0" cap="none" spc="0" normalizeH="0" baseline="0" noProof="0" dirty="0">
                <a:ln>
                  <a:noFill/>
                </a:ln>
                <a:solidFill>
                  <a:srgbClr val="000000"/>
                </a:solidFill>
                <a:effectLst/>
                <a:uLnTx/>
                <a:uFillTx/>
              </a:rPr>
              <a:t>可提醒老板审批处于“审批中”状态的表单</a:t>
            </a:r>
            <a:endParaRPr kumimoji="0" lang="en-US" altLang="zh-CN" sz="18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00000"/>
              </a:lnSpc>
              <a:spcBef>
                <a:spcPts val="600"/>
              </a:spcBef>
              <a:spcAft>
                <a:spcPts val="0"/>
              </a:spcAft>
              <a:buClrTx/>
              <a:buSzTx/>
              <a:buFontTx/>
              <a:buNone/>
              <a:tabLst/>
              <a:defRPr/>
            </a:pPr>
            <a:r>
              <a:rPr kumimoji="0" lang="zh-CN" altLang="en-US" sz="1800" b="1" i="0" u="none" strike="noStrike" kern="0" cap="none" spc="0" normalizeH="0" baseline="0" noProof="0" dirty="0">
                <a:ln>
                  <a:noFill/>
                </a:ln>
                <a:solidFill>
                  <a:srgbClr val="000000"/>
                </a:solidFill>
                <a:effectLst/>
                <a:uLnTx/>
                <a:uFillTx/>
              </a:rPr>
              <a:t>删除：</a:t>
            </a:r>
            <a:r>
              <a:rPr kumimoji="0" lang="zh-CN" altLang="en-US" sz="1800" b="0" i="0" u="none" strike="noStrike" kern="0" cap="none" spc="0" normalizeH="0" baseline="0" noProof="0" dirty="0">
                <a:ln>
                  <a:noFill/>
                </a:ln>
                <a:solidFill>
                  <a:srgbClr val="000000"/>
                </a:solidFill>
                <a:effectLst/>
                <a:uLnTx/>
                <a:uFillTx/>
              </a:rPr>
              <a:t>处于“草稿”状态的表单可删除</a:t>
            </a:r>
            <a:endParaRPr kumimoji="0" lang="en-US" altLang="zh-CN" sz="18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00000"/>
              </a:lnSpc>
              <a:spcBef>
                <a:spcPts val="600"/>
              </a:spcBef>
              <a:spcAft>
                <a:spcPts val="0"/>
              </a:spcAft>
              <a:buClrTx/>
              <a:buSzTx/>
              <a:buFontTx/>
              <a:buNone/>
              <a:tabLst/>
              <a:defRPr/>
            </a:pPr>
            <a:r>
              <a:rPr kumimoji="0" lang="zh-CN" altLang="en-US" sz="1800" b="1" i="0" u="none" strike="noStrike" kern="0" cap="none" spc="0" normalizeH="0" baseline="0" noProof="0" dirty="0">
                <a:ln>
                  <a:noFill/>
                </a:ln>
                <a:solidFill>
                  <a:srgbClr val="000000"/>
                </a:solidFill>
                <a:effectLst/>
                <a:uLnTx/>
                <a:uFillTx/>
              </a:rPr>
              <a:t>下载：</a:t>
            </a:r>
            <a:r>
              <a:rPr lang="zh-CN" altLang="en-US" dirty="0"/>
              <a:t>审批完成的单子可下载打印（仅惩处表单）</a:t>
            </a:r>
            <a:endParaRPr kumimoji="0" lang="en-US" altLang="zh-CN" sz="1800" b="0" i="0" u="none" strike="noStrike" kern="0" cap="none" spc="0" normalizeH="0" baseline="0" noProof="0" dirty="0">
              <a:ln>
                <a:noFill/>
              </a:ln>
              <a:solidFill>
                <a:srgbClr val="000000"/>
              </a:solidFill>
              <a:effectLst/>
              <a:uLnTx/>
              <a:uFillTx/>
            </a:endParaRPr>
          </a:p>
        </p:txBody>
      </p:sp>
      <p:pic>
        <p:nvPicPr>
          <p:cNvPr id="7" name="图片 6">
            <a:extLst>
              <a:ext uri="{FF2B5EF4-FFF2-40B4-BE49-F238E27FC236}">
                <a16:creationId xmlns:a16="http://schemas.microsoft.com/office/drawing/2014/main" id="{0BCA9713-9C8B-5A3D-D639-23F72792F2C6}"/>
              </a:ext>
            </a:extLst>
          </p:cNvPr>
          <p:cNvPicPr>
            <a:picLocks noChangeAspect="1"/>
          </p:cNvPicPr>
          <p:nvPr/>
        </p:nvPicPr>
        <p:blipFill>
          <a:blip r:embed="rId2"/>
          <a:stretch>
            <a:fillRect/>
          </a:stretch>
        </p:blipFill>
        <p:spPr>
          <a:xfrm>
            <a:off x="764325" y="3267797"/>
            <a:ext cx="10193017" cy="3590203"/>
          </a:xfrm>
          <a:prstGeom prst="rect">
            <a:avLst/>
          </a:prstGeom>
        </p:spPr>
      </p:pic>
    </p:spTree>
    <p:extLst>
      <p:ext uri="{BB962C8B-B14F-4D97-AF65-F5344CB8AC3E}">
        <p14:creationId xmlns:p14="http://schemas.microsoft.com/office/powerpoint/2010/main" val="405385865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奖惩管理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表单审批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268D0762-0B99-E610-BEDC-6316D14595DF}"/>
              </a:ext>
            </a:extLst>
          </p:cNvPr>
          <p:cNvSpPr txBox="1"/>
          <p:nvPr/>
        </p:nvSpPr>
        <p:spPr>
          <a:xfrm>
            <a:off x="207300" y="2209084"/>
            <a:ext cx="6801862" cy="1477328"/>
          </a:xfrm>
          <a:prstGeom prst="rect">
            <a:avLst/>
          </a:prstGeom>
          <a:noFill/>
        </p:spPr>
        <p:txBody>
          <a:bodyPr wrap="none" rtlCol="0">
            <a:spAutoFit/>
          </a:bodyPr>
          <a:lstStyle/>
          <a:p>
            <a:pPr marL="285750" marR="0" lvl="0" indent="-285750" defTabSz="91440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US" altLang="zh-CN" sz="1800" b="1" i="0" u="none" strike="noStrike" kern="0" cap="none" spc="0" normalizeH="0" baseline="0" noProof="0" dirty="0">
                <a:ln>
                  <a:noFill/>
                </a:ln>
                <a:solidFill>
                  <a:srgbClr val="000000"/>
                </a:solidFill>
                <a:effectLst/>
                <a:uLnTx/>
                <a:uFillTx/>
              </a:rPr>
              <a:t>Web</a:t>
            </a:r>
            <a:r>
              <a:rPr kumimoji="0" lang="zh-CN" altLang="en-US" sz="1800" b="1" i="0" u="none" strike="noStrike" kern="0" cap="none" spc="0" normalizeH="0" baseline="0" noProof="0" dirty="0">
                <a:ln>
                  <a:noFill/>
                </a:ln>
                <a:solidFill>
                  <a:srgbClr val="000000"/>
                </a:solidFill>
                <a:effectLst/>
                <a:uLnTx/>
                <a:uFillTx/>
              </a:rPr>
              <a:t>端：</a:t>
            </a:r>
            <a:r>
              <a:rPr kumimoji="0" lang="zh-CN" altLang="en-US" sz="1800" b="0" i="0" u="none" strike="noStrike" kern="0" cap="none" spc="0" normalizeH="0" baseline="0" noProof="0" dirty="0">
                <a:ln>
                  <a:noFill/>
                </a:ln>
                <a:solidFill>
                  <a:srgbClr val="000000"/>
                </a:solidFill>
                <a:effectLst/>
                <a:uLnTx/>
                <a:uFillTx/>
              </a:rPr>
              <a:t>点击“待我审批” </a:t>
            </a:r>
            <a:r>
              <a:rPr kumimoji="0" lang="en-US" altLang="zh-CN" sz="1800" b="0" i="0" u="none" strike="noStrike" kern="0" cap="none" spc="0" normalizeH="0" baseline="0" noProof="0" dirty="0">
                <a:ln>
                  <a:noFill/>
                </a:ln>
                <a:solidFill>
                  <a:srgbClr val="000000"/>
                </a:solidFill>
                <a:effectLst/>
                <a:uLnTx/>
                <a:uFillTx/>
              </a:rPr>
              <a:t>-&gt;</a:t>
            </a:r>
            <a:r>
              <a:rPr kumimoji="0" lang="zh-CN" altLang="en-US" sz="1800" b="0" i="0" u="none" strike="noStrike" kern="0" cap="none" spc="0" normalizeH="0" baseline="0" noProof="0" dirty="0">
                <a:ln>
                  <a:noFill/>
                </a:ln>
                <a:solidFill>
                  <a:srgbClr val="000000"/>
                </a:solidFill>
                <a:effectLst/>
                <a:uLnTx/>
                <a:uFillTx/>
              </a:rPr>
              <a:t>其他表单 </a:t>
            </a:r>
            <a:r>
              <a:rPr kumimoji="0" lang="en-US" altLang="zh-CN" sz="1800" b="0" i="0" u="none" strike="noStrike" kern="0" cap="none" spc="0" normalizeH="0" baseline="0" noProof="0" dirty="0">
                <a:ln>
                  <a:noFill/>
                </a:ln>
                <a:solidFill>
                  <a:srgbClr val="000000"/>
                </a:solidFill>
                <a:effectLst/>
                <a:uLnTx/>
                <a:uFillTx/>
              </a:rPr>
              <a:t>-&gt;</a:t>
            </a:r>
            <a:r>
              <a:rPr kumimoji="0" lang="zh-CN" altLang="en-US" sz="1800" b="0" i="0" u="none" strike="noStrike" kern="0" cap="none" spc="0" normalizeH="0" baseline="0" noProof="0" dirty="0">
                <a:ln>
                  <a:noFill/>
                </a:ln>
                <a:solidFill>
                  <a:srgbClr val="000000"/>
                </a:solidFill>
                <a:effectLst/>
                <a:uLnTx/>
                <a:uFillTx/>
              </a:rPr>
              <a:t>奖励管理</a:t>
            </a:r>
            <a:r>
              <a:rPr kumimoji="0" lang="en-US" altLang="zh-CN" sz="1800" b="0" i="0" u="none" strike="noStrike" kern="0" cap="none" spc="0" normalizeH="0" baseline="0" noProof="0" dirty="0">
                <a:ln>
                  <a:noFill/>
                </a:ln>
                <a:solidFill>
                  <a:srgbClr val="000000"/>
                </a:solidFill>
                <a:effectLst/>
                <a:uLnTx/>
                <a:uFillTx/>
              </a:rPr>
              <a:t>/</a:t>
            </a:r>
            <a:r>
              <a:rPr kumimoji="0" lang="zh-CN" altLang="en-US" sz="1800" b="0" i="0" u="none" strike="noStrike" kern="0" cap="none" spc="0" normalizeH="0" baseline="0" noProof="0" dirty="0">
                <a:ln>
                  <a:noFill/>
                </a:ln>
                <a:solidFill>
                  <a:srgbClr val="000000"/>
                </a:solidFill>
                <a:effectLst/>
                <a:uLnTx/>
                <a:uFillTx/>
              </a:rPr>
              <a:t>惩处表单；</a:t>
            </a:r>
            <a:endParaRPr kumimoji="0" lang="en-US" altLang="zh-CN" sz="18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dirty="0">
              <a:ln>
                <a:noFill/>
              </a:ln>
              <a:solidFill>
                <a:srgbClr val="000000"/>
              </a:solidFill>
              <a:effectLst/>
              <a:uLnTx/>
              <a:uFillTx/>
            </a:endParaRPr>
          </a:p>
          <a:p>
            <a:pPr marL="285750" marR="0" lvl="0" indent="-285750" defTabSz="91440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US" altLang="zh-CN" sz="1800" b="1" i="0" u="none" strike="noStrike" kern="0" cap="none" spc="0" normalizeH="0" baseline="0" noProof="0" dirty="0">
                <a:ln>
                  <a:noFill/>
                </a:ln>
                <a:solidFill>
                  <a:srgbClr val="000000"/>
                </a:solidFill>
                <a:effectLst/>
                <a:uLnTx/>
                <a:uFillTx/>
              </a:rPr>
              <a:t>APP</a:t>
            </a:r>
            <a:r>
              <a:rPr kumimoji="0" lang="zh-CN" altLang="en-US" sz="1800" b="1" i="0" u="none" strike="noStrike" kern="0" cap="none" spc="0" normalizeH="0" baseline="0" noProof="0" dirty="0">
                <a:ln>
                  <a:noFill/>
                </a:ln>
                <a:solidFill>
                  <a:srgbClr val="000000"/>
                </a:solidFill>
                <a:effectLst/>
                <a:uLnTx/>
                <a:uFillTx/>
              </a:rPr>
              <a:t>端：</a:t>
            </a:r>
            <a:r>
              <a:rPr kumimoji="0" lang="zh-CN" altLang="en-US" sz="1800" b="0" i="0" u="none" strike="noStrike" kern="0" cap="none" spc="0" normalizeH="0" baseline="0" noProof="0" dirty="0">
                <a:ln>
                  <a:noFill/>
                </a:ln>
                <a:solidFill>
                  <a:srgbClr val="000000"/>
                </a:solidFill>
                <a:effectLst/>
                <a:uLnTx/>
                <a:uFillTx/>
              </a:rPr>
              <a:t>登录</a:t>
            </a:r>
            <a:r>
              <a:rPr kumimoji="0" lang="en-US" altLang="zh-CN" sz="1800" b="0" i="0" u="none" strike="noStrike" kern="0" cap="none" spc="0" normalizeH="0" baseline="0" noProof="0" dirty="0">
                <a:ln>
                  <a:noFill/>
                </a:ln>
                <a:solidFill>
                  <a:srgbClr val="000000"/>
                </a:solidFill>
                <a:effectLst/>
                <a:uLnTx/>
                <a:uFillTx/>
              </a:rPr>
              <a:t>[</a:t>
            </a:r>
            <a:r>
              <a:rPr kumimoji="0" lang="zh-CN" altLang="en-US" sz="1800" b="0" i="0" u="none" strike="noStrike" kern="0" cap="none" spc="0" normalizeH="0" baseline="0" noProof="0" dirty="0">
                <a:ln>
                  <a:noFill/>
                </a:ln>
                <a:solidFill>
                  <a:srgbClr val="000000"/>
                </a:solidFill>
                <a:effectLst/>
                <a:uLnTx/>
                <a:uFillTx/>
              </a:rPr>
              <a:t>劳动力管理云</a:t>
            </a:r>
            <a:r>
              <a:rPr kumimoji="0" lang="en-US" altLang="zh-CN" sz="1800" b="0" i="0" u="none" strike="noStrike" kern="0" cap="none" spc="0" normalizeH="0" baseline="0" noProof="0" dirty="0">
                <a:ln>
                  <a:noFill/>
                </a:ln>
                <a:solidFill>
                  <a:srgbClr val="000000"/>
                </a:solidFill>
                <a:effectLst/>
                <a:uLnTx/>
                <a:uFillTx/>
              </a:rPr>
              <a:t>]</a:t>
            </a:r>
            <a:r>
              <a:rPr kumimoji="0" lang="zh-CN" altLang="en-US" sz="1800" b="0" i="0" u="none" strike="noStrike" kern="0" cap="none" spc="0" normalizeH="0" baseline="0" noProof="0" dirty="0">
                <a:ln>
                  <a:noFill/>
                </a:ln>
                <a:solidFill>
                  <a:srgbClr val="000000"/>
                </a:solidFill>
                <a:effectLst/>
                <a:uLnTx/>
                <a:uFillTx/>
              </a:rPr>
              <a:t>，点击“待我审批”；</a:t>
            </a:r>
            <a:endParaRPr kumimoji="0" lang="en-US" altLang="zh-CN" sz="18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dirty="0">
              <a:ln>
                <a:noFill/>
              </a:ln>
              <a:solidFill>
                <a:srgbClr val="000000"/>
              </a:solidFill>
              <a:effectLst/>
              <a:uLnTx/>
              <a:uFillTx/>
            </a:endParaRPr>
          </a:p>
          <a:p>
            <a:pPr marL="285750" marR="0" lvl="0" indent="-285750" defTabSz="91440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zh-CN" altLang="en-US" sz="1800" b="1" i="0" u="none" strike="noStrike" kern="0" cap="none" spc="0" normalizeH="0" baseline="0" noProof="0" dirty="0">
                <a:ln>
                  <a:noFill/>
                </a:ln>
                <a:solidFill>
                  <a:srgbClr val="000000"/>
                </a:solidFill>
                <a:effectLst/>
                <a:uLnTx/>
                <a:uFillTx/>
              </a:rPr>
              <a:t>邮件：</a:t>
            </a:r>
            <a:r>
              <a:rPr kumimoji="0" lang="zh-CN" altLang="en-US" sz="1800" b="0" i="0" u="none" strike="noStrike" kern="0" cap="none" spc="0" normalizeH="0" baseline="0" noProof="0" dirty="0">
                <a:ln>
                  <a:noFill/>
                </a:ln>
                <a:solidFill>
                  <a:srgbClr val="000000"/>
                </a:solidFill>
                <a:effectLst/>
                <a:uLnTx/>
                <a:uFillTx/>
              </a:rPr>
              <a:t>直接邮件正文点击“同意”、“退回”或“拒绝”；</a:t>
            </a:r>
          </a:p>
        </p:txBody>
      </p:sp>
      <p:sp>
        <p:nvSpPr>
          <p:cNvPr id="6" name="文本框 5">
            <a:extLst>
              <a:ext uri="{FF2B5EF4-FFF2-40B4-BE49-F238E27FC236}">
                <a16:creationId xmlns:a16="http://schemas.microsoft.com/office/drawing/2014/main" id="{4C936B66-1797-BEAC-7F6A-42D78F642B37}"/>
              </a:ext>
            </a:extLst>
          </p:cNvPr>
          <p:cNvSpPr txBox="1"/>
          <p:nvPr/>
        </p:nvSpPr>
        <p:spPr>
          <a:xfrm>
            <a:off x="364849" y="1627353"/>
            <a:ext cx="1723549"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dirty="0">
                <a:ln w="0"/>
                <a:solidFill>
                  <a:srgbClr val="000000"/>
                </a:solidFill>
                <a:effectLst>
                  <a:outerShdw blurRad="38100" dist="25400" dir="5400000" algn="ctr" rotWithShape="0">
                    <a:srgbClr val="6E747A">
                      <a:alpha val="43000"/>
                    </a:srgbClr>
                  </a:outerShdw>
                </a:effectLst>
                <a:uLnTx/>
                <a:uFillTx/>
              </a:rPr>
              <a:t>审批方式：</a:t>
            </a:r>
          </a:p>
        </p:txBody>
      </p:sp>
      <p:sp>
        <p:nvSpPr>
          <p:cNvPr id="7" name="文本框 6">
            <a:extLst>
              <a:ext uri="{FF2B5EF4-FFF2-40B4-BE49-F238E27FC236}">
                <a16:creationId xmlns:a16="http://schemas.microsoft.com/office/drawing/2014/main" id="{A172791E-5FE0-955A-5A17-46A0AB5BEC87}"/>
              </a:ext>
            </a:extLst>
          </p:cNvPr>
          <p:cNvSpPr txBox="1"/>
          <p:nvPr/>
        </p:nvSpPr>
        <p:spPr>
          <a:xfrm>
            <a:off x="7517142" y="1507289"/>
            <a:ext cx="4479404" cy="701795"/>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000000"/>
                </a:solidFill>
                <a:effectLst/>
                <a:uLnTx/>
                <a:uFillTx/>
              </a:rPr>
              <a:t>退回：发起人可以在原始表单上直接修改信息后提交；</a:t>
            </a:r>
            <a:endParaRPr kumimoji="0" lang="en-US" altLang="zh-CN" sz="14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000000"/>
                </a:solidFill>
                <a:effectLst/>
                <a:uLnTx/>
                <a:uFillTx/>
              </a:rPr>
              <a:t>拒绝：发起人需重新发起一张表单；</a:t>
            </a:r>
            <a:endParaRPr kumimoji="0" lang="en-US" altLang="zh-CN" sz="1400" b="0" i="0" u="none" strike="noStrike" kern="0" cap="none" spc="0" normalizeH="0" baseline="0" noProof="0" dirty="0">
              <a:ln>
                <a:noFill/>
              </a:ln>
              <a:solidFill>
                <a:srgbClr val="000000"/>
              </a:solidFill>
              <a:effectLst/>
              <a:uLnTx/>
              <a:uFillTx/>
            </a:endParaRPr>
          </a:p>
        </p:txBody>
      </p:sp>
      <p:pic>
        <p:nvPicPr>
          <p:cNvPr id="8" name="图片 7" descr="图形用户界面, 文本, 应用程序&#10;&#10;描述已自动生成">
            <a:extLst>
              <a:ext uri="{FF2B5EF4-FFF2-40B4-BE49-F238E27FC236}">
                <a16:creationId xmlns:a16="http://schemas.microsoft.com/office/drawing/2014/main" id="{0E6AC974-536D-A399-2DEE-B22BEE42E8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33597" y="2804179"/>
            <a:ext cx="1986287" cy="3863839"/>
          </a:xfrm>
          <a:prstGeom prst="rect">
            <a:avLst/>
          </a:prstGeom>
        </p:spPr>
      </p:pic>
      <p:pic>
        <p:nvPicPr>
          <p:cNvPr id="10" name="图片 9">
            <a:extLst>
              <a:ext uri="{FF2B5EF4-FFF2-40B4-BE49-F238E27FC236}">
                <a16:creationId xmlns:a16="http://schemas.microsoft.com/office/drawing/2014/main" id="{3E654A1A-356B-98F9-4605-8571D824DFEA}"/>
              </a:ext>
            </a:extLst>
          </p:cNvPr>
          <p:cNvPicPr>
            <a:picLocks noChangeAspect="1"/>
          </p:cNvPicPr>
          <p:nvPr/>
        </p:nvPicPr>
        <p:blipFill>
          <a:blip r:embed="rId3"/>
          <a:stretch>
            <a:fillRect/>
          </a:stretch>
        </p:blipFill>
        <p:spPr>
          <a:xfrm>
            <a:off x="207300" y="3926226"/>
            <a:ext cx="6982222" cy="2676646"/>
          </a:xfrm>
          <a:prstGeom prst="rect">
            <a:avLst/>
          </a:prstGeom>
        </p:spPr>
      </p:pic>
      <p:pic>
        <p:nvPicPr>
          <p:cNvPr id="11" name="图片 10">
            <a:extLst>
              <a:ext uri="{FF2B5EF4-FFF2-40B4-BE49-F238E27FC236}">
                <a16:creationId xmlns:a16="http://schemas.microsoft.com/office/drawing/2014/main" id="{58E01E4D-2B5E-061C-455C-527A93E9A889}"/>
              </a:ext>
            </a:extLst>
          </p:cNvPr>
          <p:cNvPicPr>
            <a:picLocks noChangeAspect="1"/>
          </p:cNvPicPr>
          <p:nvPr/>
        </p:nvPicPr>
        <p:blipFill>
          <a:blip r:embed="rId4"/>
          <a:stretch>
            <a:fillRect/>
          </a:stretch>
        </p:blipFill>
        <p:spPr>
          <a:xfrm>
            <a:off x="7517142" y="2804179"/>
            <a:ext cx="1924293" cy="3798693"/>
          </a:xfrm>
          <a:prstGeom prst="rect">
            <a:avLst/>
          </a:prstGeom>
        </p:spPr>
      </p:pic>
    </p:spTree>
    <p:extLst>
      <p:ext uri="{BB962C8B-B14F-4D97-AF65-F5344CB8AC3E}">
        <p14:creationId xmlns:p14="http://schemas.microsoft.com/office/powerpoint/2010/main" val="223699901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奖惩管理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奖金表单注意事项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11DFD369-17B3-2E8D-7363-5D862E8B5F80}"/>
              </a:ext>
            </a:extLst>
          </p:cNvPr>
          <p:cNvSpPr txBox="1"/>
          <p:nvPr/>
        </p:nvSpPr>
        <p:spPr>
          <a:xfrm>
            <a:off x="129055" y="1625738"/>
            <a:ext cx="11929241" cy="3888244"/>
          </a:xfrm>
          <a:prstGeom prst="rect">
            <a:avLst/>
          </a:prstGeom>
          <a:noFill/>
        </p:spPr>
        <p:txBody>
          <a:bodyPr wrap="square" rtlCol="0">
            <a:spAutoFit/>
          </a:bodyPr>
          <a:lstStyle/>
          <a:p>
            <a:pPr marL="342900" indent="-342900">
              <a:lnSpc>
                <a:spcPct val="200000"/>
              </a:lnSpc>
              <a:buFont typeface="+mj-lt"/>
              <a:buAutoNum type="arabicPeriod"/>
            </a:pPr>
            <a:r>
              <a:rPr lang="zh-CN" altLang="en-US" dirty="0"/>
              <a:t>一张表单只能选择一个奖励类型（婚育红包</a:t>
            </a:r>
            <a:r>
              <a:rPr lang="en-US" altLang="zh-CN" dirty="0"/>
              <a:t>/</a:t>
            </a:r>
            <a:r>
              <a:rPr lang="zh-CN" altLang="en-US" dirty="0"/>
              <a:t>特别奖励</a:t>
            </a:r>
            <a:r>
              <a:rPr lang="en-US" altLang="zh-CN" dirty="0"/>
              <a:t>/</a:t>
            </a:r>
            <a:r>
              <a:rPr lang="zh-CN" altLang="en-US" dirty="0"/>
              <a:t>节日津贴</a:t>
            </a:r>
            <a:r>
              <a:rPr lang="en-US" altLang="zh-CN" dirty="0"/>
              <a:t>/</a:t>
            </a:r>
            <a:r>
              <a:rPr lang="zh-CN" altLang="en-US" dirty="0"/>
              <a:t>月度绩效奖 ）</a:t>
            </a:r>
            <a:endParaRPr lang="en-US" altLang="zh-CN" dirty="0"/>
          </a:p>
          <a:p>
            <a:pPr marL="342900" indent="-342900">
              <a:lnSpc>
                <a:spcPct val="200000"/>
              </a:lnSpc>
              <a:buFont typeface="+mj-lt"/>
              <a:buAutoNum type="arabicPeriod"/>
            </a:pPr>
            <a:r>
              <a:rPr lang="zh-CN" altLang="en-US" dirty="0"/>
              <a:t>一张表单上一位员工只能生成一条奖励记录</a:t>
            </a:r>
            <a:endParaRPr lang="en-US" altLang="zh-CN" dirty="0"/>
          </a:p>
          <a:p>
            <a:pPr marL="342900" indent="-342900">
              <a:lnSpc>
                <a:spcPct val="200000"/>
              </a:lnSpc>
              <a:buFont typeface="+mj-lt"/>
              <a:buAutoNum type="arabicPeriod"/>
            </a:pPr>
            <a:r>
              <a:rPr lang="zh-CN" altLang="en-US" sz="1800" dirty="0"/>
              <a:t>仅</a:t>
            </a:r>
            <a:r>
              <a:rPr lang="en-US" altLang="zh-CN" sz="1800" dirty="0"/>
              <a:t>OSPP</a:t>
            </a:r>
            <a:r>
              <a:rPr lang="zh-CN" altLang="en-US" sz="1800" dirty="0"/>
              <a:t>职位组员工可选择“一线员工返乡和健康证补贴”，金额上限</a:t>
            </a:r>
            <a:r>
              <a:rPr lang="en-US" altLang="zh-CN" sz="1800" dirty="0"/>
              <a:t>500</a:t>
            </a:r>
            <a:r>
              <a:rPr lang="zh-CN" altLang="en-US" sz="1800" dirty="0"/>
              <a:t>元（返乡补贴应上传车票</a:t>
            </a:r>
            <a:r>
              <a:rPr lang="en-US" altLang="zh-CN" sz="1800" dirty="0"/>
              <a:t>&amp;</a:t>
            </a:r>
            <a:r>
              <a:rPr lang="zh-CN" altLang="en-US" dirty="0"/>
              <a:t>户口本复印件；健康证补贴应上传发票；上传资料营运点自行留存以备检查，无需提交至公司</a:t>
            </a:r>
            <a:r>
              <a:rPr lang="zh-CN" altLang="en-US" sz="1800" dirty="0"/>
              <a:t>）</a:t>
            </a:r>
            <a:endParaRPr lang="en-US" altLang="zh-CN" dirty="0"/>
          </a:p>
          <a:p>
            <a:pPr marL="342900" indent="-342900">
              <a:lnSpc>
                <a:spcPct val="200000"/>
              </a:lnSpc>
              <a:buFont typeface="+mj-lt"/>
              <a:buAutoNum type="arabicPeriod"/>
            </a:pPr>
            <a:r>
              <a:rPr lang="en-US" altLang="zh-CN" sz="1800" dirty="0"/>
              <a:t>OSPP</a:t>
            </a:r>
            <a:r>
              <a:rPr lang="zh-CN" altLang="en-US" sz="1800" dirty="0"/>
              <a:t>和</a:t>
            </a:r>
            <a:r>
              <a:rPr lang="en-US" altLang="zh-CN" sz="1800" dirty="0"/>
              <a:t>OSM</a:t>
            </a:r>
            <a:r>
              <a:rPr lang="zh-CN" altLang="en-US" sz="1800" dirty="0"/>
              <a:t>职位组员工不能与</a:t>
            </a:r>
            <a:r>
              <a:rPr lang="en-US" altLang="zh-CN" sz="1800" dirty="0"/>
              <a:t>OFSM</a:t>
            </a:r>
            <a:r>
              <a:rPr lang="zh-CN" altLang="en-US" sz="1800" dirty="0"/>
              <a:t>和</a:t>
            </a:r>
            <a:r>
              <a:rPr lang="en-US" altLang="zh-CN" sz="1800" dirty="0"/>
              <a:t>SF</a:t>
            </a:r>
            <a:r>
              <a:rPr lang="zh-CN" altLang="en-US" sz="1800" dirty="0"/>
              <a:t>职位组员工放在一张表单</a:t>
            </a:r>
            <a:endParaRPr lang="en-US" altLang="zh-CN" sz="1800" dirty="0"/>
          </a:p>
          <a:p>
            <a:pPr marL="342900" indent="-342900">
              <a:lnSpc>
                <a:spcPct val="200000"/>
              </a:lnSpc>
              <a:buFont typeface="+mj-lt"/>
              <a:buAutoNum type="arabicPeriod"/>
            </a:pPr>
            <a:r>
              <a:rPr lang="en-US" altLang="zh-CN" sz="1800" dirty="0"/>
              <a:t>OSPP</a:t>
            </a:r>
            <a:r>
              <a:rPr lang="zh-CN" altLang="en-US" sz="1800" dirty="0"/>
              <a:t>和</a:t>
            </a:r>
            <a:r>
              <a:rPr lang="en-US" altLang="zh-CN" sz="1800" dirty="0"/>
              <a:t>OSM</a:t>
            </a:r>
            <a:r>
              <a:rPr lang="zh-CN" altLang="en-US" sz="1800" dirty="0"/>
              <a:t>职位组员工出现在一张表单中，将按</a:t>
            </a:r>
            <a:r>
              <a:rPr lang="en-US" altLang="zh-CN" sz="1800" dirty="0"/>
              <a:t>OSM</a:t>
            </a:r>
            <a:r>
              <a:rPr lang="zh-CN" altLang="en-US" sz="1800" dirty="0"/>
              <a:t>职位组审批流执行</a:t>
            </a:r>
            <a:endParaRPr lang="en-US" altLang="zh-CN" sz="1800" dirty="0"/>
          </a:p>
          <a:p>
            <a:pPr marL="342900" indent="-342900">
              <a:lnSpc>
                <a:spcPct val="200000"/>
              </a:lnSpc>
              <a:buFont typeface="+mj-lt"/>
              <a:buAutoNum type="arabicPeriod"/>
            </a:pPr>
            <a:r>
              <a:rPr lang="en-US" altLang="zh-CN" sz="1800" dirty="0"/>
              <a:t>OFSM</a:t>
            </a:r>
            <a:r>
              <a:rPr lang="zh-CN" altLang="en-US" sz="1800" dirty="0"/>
              <a:t>和</a:t>
            </a:r>
            <a:r>
              <a:rPr lang="en-US" altLang="zh-CN" sz="1800" dirty="0"/>
              <a:t>SF</a:t>
            </a:r>
            <a:r>
              <a:rPr lang="zh-CN" altLang="en-US" sz="1800" dirty="0"/>
              <a:t>职位组员工出现在一张表单中，且其上两级直线主管不一致时，将由两位主管同时审批</a:t>
            </a:r>
            <a:endParaRPr lang="en-US" altLang="zh-CN" sz="1800" dirty="0"/>
          </a:p>
        </p:txBody>
      </p:sp>
    </p:spTree>
    <p:extLst>
      <p:ext uri="{BB962C8B-B14F-4D97-AF65-F5344CB8AC3E}">
        <p14:creationId xmlns:p14="http://schemas.microsoft.com/office/powerpoint/2010/main" val="3152237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a:extLst>
              <a:ext uri="{FF2B5EF4-FFF2-40B4-BE49-F238E27FC236}">
                <a16:creationId xmlns:a16="http://schemas.microsoft.com/office/drawing/2014/main" id="{6AC81BC6-5F57-4F09-84E9-DBAFA647C83E}"/>
              </a:ext>
            </a:extLst>
          </p:cNvPr>
          <p:cNvGrpSpPr/>
          <p:nvPr/>
        </p:nvGrpSpPr>
        <p:grpSpPr>
          <a:xfrm>
            <a:off x="1321260" y="2402345"/>
            <a:ext cx="9549480" cy="766165"/>
            <a:chOff x="1293234" y="1814610"/>
            <a:chExt cx="9549480" cy="766165"/>
          </a:xfrm>
        </p:grpSpPr>
        <p:sp>
          <p:nvSpPr>
            <p:cNvPr id="22" name="文本框 21">
              <a:extLst>
                <a:ext uri="{FF2B5EF4-FFF2-40B4-BE49-F238E27FC236}">
                  <a16:creationId xmlns:a16="http://schemas.microsoft.com/office/drawing/2014/main" id="{D15EAC20-C18A-4172-99B7-29D3088D16ED}"/>
                </a:ext>
              </a:extLst>
            </p:cNvPr>
            <p:cNvSpPr txBox="1"/>
            <p:nvPr/>
          </p:nvSpPr>
          <p:spPr>
            <a:xfrm>
              <a:off x="1293234" y="1814610"/>
              <a:ext cx="8847294" cy="400110"/>
            </a:xfrm>
            <a:prstGeom prst="rect">
              <a:avLst/>
            </a:prstGeom>
            <a:noFill/>
          </p:spPr>
          <p:txBody>
            <a:bodyPr wrap="none" rtlCol="0">
              <a:spAutoFit/>
            </a:bodyPr>
            <a:lstStyle/>
            <a:p>
              <a:r>
                <a:rPr lang="zh-CN" altLang="en-US" sz="2000" b="1" dirty="0">
                  <a:latin typeface="Century Gothic" panose="020B0502020202020204" pitchFamily="34" charset="0"/>
                  <a:ea typeface="微软雅黑" panose="020B0503020204020204" pitchFamily="34" charset="-122"/>
                  <a:cs typeface="Cavolini" panose="03000502040302020204" pitchFamily="66" charset="0"/>
                </a:rPr>
                <a:t>证书名称</a:t>
              </a:r>
              <a:r>
                <a:rPr lang="en-US" altLang="zh-CN" sz="2000" b="1" dirty="0">
                  <a:latin typeface="Century Gothic" panose="020B0502020202020204" pitchFamily="34" charset="0"/>
                  <a:ea typeface="微软雅黑" panose="020B0503020204020204" pitchFamily="34" charset="-122"/>
                  <a:cs typeface="Cavolini" panose="03000502040302020204" pitchFamily="66" charset="0"/>
                </a:rPr>
                <a:t>/</a:t>
              </a:r>
              <a:r>
                <a:rPr lang="zh-CN" altLang="en-US" sz="2000" b="1" dirty="0">
                  <a:latin typeface="Century Gothic" panose="020B0502020202020204" pitchFamily="34" charset="0"/>
                  <a:ea typeface="微软雅黑" panose="020B0503020204020204" pitchFamily="34" charset="-122"/>
                  <a:cs typeface="Cavolini" panose="03000502040302020204" pitchFamily="66" charset="0"/>
                </a:rPr>
                <a:t>证书编号</a:t>
              </a:r>
              <a:r>
                <a:rPr lang="en-US" altLang="zh-CN" sz="2000" b="1" dirty="0">
                  <a:latin typeface="Century Gothic" panose="020B0502020202020204" pitchFamily="34" charset="0"/>
                  <a:ea typeface="微软雅黑" panose="020B0503020204020204" pitchFamily="34" charset="-122"/>
                  <a:cs typeface="Cavolini" panose="03000502040302020204" pitchFamily="66" charset="0"/>
                </a:rPr>
                <a:t>/</a:t>
              </a:r>
              <a:r>
                <a:rPr lang="zh-CN" altLang="en-US" sz="2000" b="1" dirty="0">
                  <a:latin typeface="Century Gothic" panose="020B0502020202020204" pitchFamily="34" charset="0"/>
                  <a:ea typeface="微软雅黑" panose="020B0503020204020204" pitchFamily="34" charset="-122"/>
                  <a:cs typeface="Cavolini" panose="03000502040302020204" pitchFamily="66" charset="0"/>
                </a:rPr>
                <a:t>协议编号</a:t>
              </a:r>
              <a:r>
                <a:rPr lang="en-US" altLang="zh-CN" sz="2000" b="1" dirty="0">
                  <a:latin typeface="Century Gothic" panose="020B0502020202020204" pitchFamily="34" charset="0"/>
                  <a:ea typeface="微软雅黑" panose="020B0503020204020204" pitchFamily="34" charset="-122"/>
                  <a:cs typeface="Cavolini" panose="03000502040302020204" pitchFamily="66" charset="0"/>
                </a:rPr>
                <a:t>/</a:t>
              </a:r>
              <a:r>
                <a:rPr lang="zh-CN" altLang="en-US" sz="2000" b="1" dirty="0">
                  <a:latin typeface="Century Gothic" panose="020B0502020202020204" pitchFamily="34" charset="0"/>
                  <a:ea typeface="微软雅黑" panose="020B0503020204020204" pitchFamily="34" charset="-122"/>
                  <a:cs typeface="Cavolini" panose="03000502040302020204" pitchFamily="66" charset="0"/>
                </a:rPr>
                <a:t>协议期</a:t>
              </a:r>
              <a:r>
                <a:rPr lang="en-US" altLang="zh-CN" sz="2000" b="1" dirty="0">
                  <a:latin typeface="Century Gothic" panose="020B0502020202020204" pitchFamily="34" charset="0"/>
                  <a:ea typeface="微软雅黑" panose="020B0503020204020204" pitchFamily="34" charset="-122"/>
                  <a:cs typeface="Cavolini" panose="03000502040302020204" pitchFamily="66" charset="0"/>
                </a:rPr>
                <a:t>/</a:t>
              </a:r>
              <a:r>
                <a:rPr lang="zh-CN" altLang="en-US" sz="2000" b="1" dirty="0">
                  <a:latin typeface="Century Gothic" panose="020B0502020202020204" pitchFamily="34" charset="0"/>
                  <a:ea typeface="微软雅黑" panose="020B0503020204020204" pitchFamily="34" charset="-122"/>
                  <a:cs typeface="Cavolini" panose="03000502040302020204" pitchFamily="66" charset="0"/>
                </a:rPr>
                <a:t>协议开始日期</a:t>
              </a:r>
              <a:r>
                <a:rPr lang="en-US" altLang="zh-CN" sz="2000" b="1" dirty="0">
                  <a:latin typeface="Century Gothic" panose="020B0502020202020204" pitchFamily="34" charset="0"/>
                  <a:ea typeface="微软雅黑" panose="020B0503020204020204" pitchFamily="34" charset="-122"/>
                  <a:cs typeface="Cavolini" panose="03000502040302020204" pitchFamily="66" charset="0"/>
                </a:rPr>
                <a:t>/</a:t>
              </a:r>
              <a:r>
                <a:rPr lang="zh-CN" altLang="en-US" sz="2000" b="1" dirty="0">
                  <a:latin typeface="Century Gothic" panose="020B0502020202020204" pitchFamily="34" charset="0"/>
                  <a:ea typeface="微软雅黑" panose="020B0503020204020204" pitchFamily="34" charset="-122"/>
                  <a:cs typeface="Cavolini" panose="03000502040302020204" pitchFamily="66" charset="0"/>
                </a:rPr>
                <a:t>协议结束日期</a:t>
              </a:r>
              <a:r>
                <a:rPr lang="en-US" altLang="zh-CN" sz="2000" b="1" dirty="0">
                  <a:latin typeface="Century Gothic" panose="020B0502020202020204" pitchFamily="34" charset="0"/>
                  <a:ea typeface="微软雅黑" panose="020B0503020204020204" pitchFamily="34" charset="-122"/>
                  <a:cs typeface="Cavolini" panose="03000502040302020204" pitchFamily="66" charset="0"/>
                </a:rPr>
                <a:t>/</a:t>
              </a:r>
              <a:r>
                <a:rPr lang="zh-CN" altLang="en-US" sz="2000" b="1" dirty="0">
                  <a:latin typeface="Century Gothic" panose="020B0502020202020204" pitchFamily="34" charset="0"/>
                  <a:ea typeface="微软雅黑" panose="020B0503020204020204" pitchFamily="34" charset="-122"/>
                  <a:cs typeface="Cavolini" panose="03000502040302020204" pitchFamily="66" charset="0"/>
                </a:rPr>
                <a:t>培训费用</a:t>
              </a:r>
            </a:p>
          </p:txBody>
        </p:sp>
        <p:sp>
          <p:nvSpPr>
            <p:cNvPr id="23" name="文本框 22">
              <a:extLst>
                <a:ext uri="{FF2B5EF4-FFF2-40B4-BE49-F238E27FC236}">
                  <a16:creationId xmlns:a16="http://schemas.microsoft.com/office/drawing/2014/main" id="{4CB7469C-A628-4EE3-9927-0339D75DC1DF}"/>
                </a:ext>
              </a:extLst>
            </p:cNvPr>
            <p:cNvSpPr txBox="1"/>
            <p:nvPr/>
          </p:nvSpPr>
          <p:spPr>
            <a:xfrm>
              <a:off x="1293234" y="2211443"/>
              <a:ext cx="9549480" cy="369332"/>
            </a:xfrm>
            <a:prstGeom prst="rect">
              <a:avLst/>
            </a:prstGeom>
            <a:noFill/>
          </p:spPr>
          <p:txBody>
            <a:bodyPr wrap="square" rtlCol="0">
              <a:spAutoFit/>
            </a:bodyPr>
            <a:lstStyle/>
            <a:p>
              <a:r>
                <a:rPr lang="zh-CN" altLang="en-US" dirty="0">
                  <a:latin typeface="Century Gothic" panose="020B0502020202020204" pitchFamily="34" charset="0"/>
                  <a:ea typeface="微软雅黑" panose="020B0503020204020204" pitchFamily="34" charset="-122"/>
                  <a:cs typeface="Cavolini" panose="03000502040302020204" pitchFamily="66" charset="0"/>
                </a:rPr>
                <a:t>外训相关，营运同事</a:t>
              </a:r>
              <a:r>
                <a:rPr lang="zh-CN" altLang="en-US" b="1" dirty="0">
                  <a:solidFill>
                    <a:srgbClr val="00B050"/>
                  </a:solidFill>
                  <a:latin typeface="Century Gothic" panose="020B0502020202020204" pitchFamily="34" charset="0"/>
                  <a:ea typeface="微软雅黑" panose="020B0503020204020204" pitchFamily="34" charset="-122"/>
                  <a:cs typeface="Cavolini" panose="03000502040302020204" pitchFamily="66" charset="0"/>
                </a:rPr>
                <a:t>无需填写</a:t>
              </a:r>
              <a:r>
                <a:rPr lang="zh-CN" altLang="en-US" dirty="0">
                  <a:latin typeface="Century Gothic" panose="020B0502020202020204" pitchFamily="34" charset="0"/>
                  <a:ea typeface="微软雅黑" panose="020B0503020204020204" pitchFamily="34" charset="-122"/>
                  <a:cs typeface="Cavolini" panose="03000502040302020204" pitchFamily="66" charset="0"/>
                </a:rPr>
                <a:t>。</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p:txBody>
        </p:sp>
      </p:grpSp>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prstClr val="black">
                      <a:lumMod val="85000"/>
                      <a:lumOff val="15000"/>
                    </a:prstClr>
                  </a:solidFill>
                  <a:latin typeface="思源黑体" panose="020B0500000000000000" pitchFamily="34" charset="-122"/>
                  <a:ea typeface="思源黑体" panose="020B0500000000000000" pitchFamily="34" charset="-122"/>
                </a:rPr>
                <a:t>培训记录上传模板的填写</a:t>
              </a:r>
              <a:endPar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03</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26" name="组合 25">
            <a:extLst>
              <a:ext uri="{FF2B5EF4-FFF2-40B4-BE49-F238E27FC236}">
                <a16:creationId xmlns:a16="http://schemas.microsoft.com/office/drawing/2014/main" id="{DE23C0FE-A3E1-4821-B8DC-AD0243A2E7EF}"/>
              </a:ext>
            </a:extLst>
          </p:cNvPr>
          <p:cNvGrpSpPr/>
          <p:nvPr/>
        </p:nvGrpSpPr>
        <p:grpSpPr>
          <a:xfrm>
            <a:off x="1321260" y="4338324"/>
            <a:ext cx="4500000" cy="1320163"/>
            <a:chOff x="1293234" y="1814610"/>
            <a:chExt cx="4406136" cy="1320163"/>
          </a:xfrm>
        </p:grpSpPr>
        <p:sp>
          <p:nvSpPr>
            <p:cNvPr id="27" name="文本框 26">
              <a:extLst>
                <a:ext uri="{FF2B5EF4-FFF2-40B4-BE49-F238E27FC236}">
                  <a16:creationId xmlns:a16="http://schemas.microsoft.com/office/drawing/2014/main" id="{06AD28A4-1928-49FB-AC1B-C1FFA45613B2}"/>
                </a:ext>
              </a:extLst>
            </p:cNvPr>
            <p:cNvSpPr txBox="1"/>
            <p:nvPr/>
          </p:nvSpPr>
          <p:spPr>
            <a:xfrm>
              <a:off x="1293234" y="1814610"/>
              <a:ext cx="683075" cy="400110"/>
            </a:xfrm>
            <a:prstGeom prst="rect">
              <a:avLst/>
            </a:prstGeom>
            <a:noFill/>
          </p:spPr>
          <p:txBody>
            <a:bodyPr wrap="none" rtlCol="0">
              <a:spAutoFit/>
            </a:bodyPr>
            <a:lstStyle/>
            <a:p>
              <a:r>
                <a:rPr lang="zh-CN" altLang="en-US" sz="2000" b="1" dirty="0">
                  <a:latin typeface="Century Gothic" panose="020B0502020202020204" pitchFamily="34" charset="0"/>
                  <a:ea typeface="微软雅黑" panose="020B0503020204020204" pitchFamily="34" charset="-122"/>
                  <a:cs typeface="Cavolini" panose="03000502040302020204" pitchFamily="66" charset="0"/>
                </a:rPr>
                <a:t>备注</a:t>
              </a:r>
              <a:endParaRPr lang="zh-CN" altLang="en-US" sz="2000" b="1" dirty="0">
                <a:latin typeface="Century Gothic" panose="020B0502020202020204" pitchFamily="34" charset="0"/>
                <a:ea typeface="微软雅黑" panose="020B0503020204020204" pitchFamily="34" charset="-122"/>
              </a:endParaRPr>
            </a:p>
          </p:txBody>
        </p:sp>
        <p:sp>
          <p:nvSpPr>
            <p:cNvPr id="28" name="文本框 27">
              <a:extLst>
                <a:ext uri="{FF2B5EF4-FFF2-40B4-BE49-F238E27FC236}">
                  <a16:creationId xmlns:a16="http://schemas.microsoft.com/office/drawing/2014/main" id="{30089CBA-5565-40DF-B90F-F3D35BAA3DEB}"/>
                </a:ext>
              </a:extLst>
            </p:cNvPr>
            <p:cNvSpPr txBox="1"/>
            <p:nvPr/>
          </p:nvSpPr>
          <p:spPr>
            <a:xfrm>
              <a:off x="1293234" y="2211443"/>
              <a:ext cx="4406136" cy="923330"/>
            </a:xfrm>
            <a:prstGeom prst="rect">
              <a:avLst/>
            </a:prstGeom>
            <a:noFill/>
          </p:spPr>
          <p:txBody>
            <a:bodyPr wrap="square" rtlCol="0">
              <a:spAutoFit/>
            </a:bodyPr>
            <a:lstStyle/>
            <a:p>
              <a:pPr algn="just"/>
              <a:r>
                <a:rPr lang="zh-CN" altLang="en-US" b="1" dirty="0">
                  <a:solidFill>
                    <a:srgbClr val="00B050"/>
                  </a:solidFill>
                  <a:latin typeface="Century Gothic" panose="020B0502020202020204" pitchFamily="34" charset="0"/>
                  <a:ea typeface="微软雅黑" panose="020B0503020204020204" pitchFamily="34" charset="-122"/>
                </a:rPr>
                <a:t>通常情况下，营运同事无需填写此列</a:t>
              </a:r>
              <a:r>
                <a:rPr lang="zh-CN" altLang="en-US" dirty="0">
                  <a:latin typeface="Century Gothic" panose="020B0502020202020204" pitchFamily="34" charset="0"/>
                  <a:ea typeface="微软雅黑" panose="020B0503020204020204" pitchFamily="34" charset="-122"/>
                </a:rPr>
                <a:t>。若部分项目有此列填写需求，请根据届时</a:t>
              </a:r>
              <a:r>
                <a:rPr lang="en-US" altLang="zh-CN" dirty="0">
                  <a:latin typeface="Century Gothic" panose="020B0502020202020204" pitchFamily="34" charset="0"/>
                  <a:ea typeface="微软雅黑" panose="020B0503020204020204" pitchFamily="34" charset="-122"/>
                </a:rPr>
                <a:t>L&amp;D</a:t>
              </a:r>
              <a:r>
                <a:rPr lang="zh-CN" altLang="en-US" dirty="0">
                  <a:latin typeface="Century Gothic" panose="020B0502020202020204" pitchFamily="34" charset="0"/>
                  <a:ea typeface="微软雅黑" panose="020B0503020204020204" pitchFamily="34" charset="-122"/>
                </a:rPr>
                <a:t>发出的相关邮件中的提示进行填写。</a:t>
              </a:r>
              <a:endParaRPr lang="en-US" altLang="zh-CN" dirty="0">
                <a:latin typeface="Century Gothic" panose="020B0502020202020204" pitchFamily="34" charset="0"/>
                <a:ea typeface="微软雅黑" panose="020B0503020204020204" pitchFamily="34" charset="-122"/>
              </a:endParaRPr>
            </a:p>
          </p:txBody>
        </p:sp>
      </p:grpSp>
      <p:grpSp>
        <p:nvGrpSpPr>
          <p:cNvPr id="43" name="组合 42">
            <a:extLst>
              <a:ext uri="{FF2B5EF4-FFF2-40B4-BE49-F238E27FC236}">
                <a16:creationId xmlns:a16="http://schemas.microsoft.com/office/drawing/2014/main" id="{54AC60E4-A153-459B-917B-BFAD58D99830}"/>
              </a:ext>
            </a:extLst>
          </p:cNvPr>
          <p:cNvGrpSpPr/>
          <p:nvPr/>
        </p:nvGrpSpPr>
        <p:grpSpPr>
          <a:xfrm>
            <a:off x="6370742" y="4338324"/>
            <a:ext cx="4500000" cy="766165"/>
            <a:chOff x="1293234" y="1814610"/>
            <a:chExt cx="4500000" cy="766165"/>
          </a:xfrm>
        </p:grpSpPr>
        <p:sp>
          <p:nvSpPr>
            <p:cNvPr id="44" name="文本框 43">
              <a:extLst>
                <a:ext uri="{FF2B5EF4-FFF2-40B4-BE49-F238E27FC236}">
                  <a16:creationId xmlns:a16="http://schemas.microsoft.com/office/drawing/2014/main" id="{7608AE10-4018-4B82-A287-294902475322}"/>
                </a:ext>
              </a:extLst>
            </p:cNvPr>
            <p:cNvSpPr txBox="1"/>
            <p:nvPr/>
          </p:nvSpPr>
          <p:spPr>
            <a:xfrm>
              <a:off x="1293234" y="1814610"/>
              <a:ext cx="1394934" cy="400110"/>
            </a:xfrm>
            <a:prstGeom prst="rect">
              <a:avLst/>
            </a:prstGeom>
            <a:noFill/>
          </p:spPr>
          <p:txBody>
            <a:bodyPr wrap="none" rtlCol="0">
              <a:spAutoFit/>
            </a:bodyPr>
            <a:lstStyle/>
            <a:p>
              <a:r>
                <a:rPr lang="zh-CN" altLang="en-US"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rPr>
                <a:t>操作类型 </a:t>
              </a:r>
              <a:r>
                <a:rPr lang="en-US" altLang="zh-CN"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rPr>
                <a:t>*</a:t>
              </a:r>
              <a:endParaRPr lang="zh-CN" altLang="en-US"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endParaRPr>
            </a:p>
          </p:txBody>
        </p:sp>
        <p:sp>
          <p:nvSpPr>
            <p:cNvPr id="45" name="文本框 44">
              <a:extLst>
                <a:ext uri="{FF2B5EF4-FFF2-40B4-BE49-F238E27FC236}">
                  <a16:creationId xmlns:a16="http://schemas.microsoft.com/office/drawing/2014/main" id="{A3745C6F-AD11-470E-A59F-8EE16469554F}"/>
                </a:ext>
              </a:extLst>
            </p:cNvPr>
            <p:cNvSpPr txBox="1"/>
            <p:nvPr/>
          </p:nvSpPr>
          <p:spPr>
            <a:xfrm>
              <a:off x="1293234" y="2211443"/>
              <a:ext cx="4500000" cy="369332"/>
            </a:xfrm>
            <a:prstGeom prst="rect">
              <a:avLst/>
            </a:prstGeom>
            <a:noFill/>
          </p:spPr>
          <p:txBody>
            <a:bodyPr wrap="square" rtlCol="0">
              <a:spAutoFit/>
            </a:bodyPr>
            <a:lstStyle/>
            <a:p>
              <a:pPr algn="just"/>
              <a:r>
                <a:rPr lang="zh-CN" altLang="en-US" dirty="0">
                  <a:latin typeface="Century Gothic" panose="020B0502020202020204" pitchFamily="34" charset="0"/>
                  <a:ea typeface="微软雅黑" panose="020B0503020204020204" pitchFamily="34" charset="-122"/>
                </a:rPr>
                <a:t>在下拉框中选择</a:t>
              </a:r>
              <a:r>
                <a:rPr lang="en-US" altLang="zh-CN" dirty="0">
                  <a:latin typeface="Century Gothic" panose="020B0502020202020204" pitchFamily="34" charset="0"/>
                  <a:ea typeface="微软雅黑" panose="020B0503020204020204" pitchFamily="34" charset="-122"/>
                </a:rPr>
                <a:t>”</a:t>
              </a:r>
              <a:r>
                <a:rPr lang="zh-CN" altLang="en-US" b="1" dirty="0">
                  <a:solidFill>
                    <a:srgbClr val="00B050"/>
                  </a:solidFill>
                  <a:latin typeface="Century Gothic" panose="020B0502020202020204" pitchFamily="34" charset="0"/>
                  <a:ea typeface="微软雅黑" panose="020B0503020204020204" pitchFamily="34" charset="-122"/>
                </a:rPr>
                <a:t>合并</a:t>
              </a:r>
              <a:r>
                <a:rPr lang="en-US" altLang="zh-CN" dirty="0">
                  <a:latin typeface="Century Gothic" panose="020B0502020202020204" pitchFamily="34" charset="0"/>
                  <a:ea typeface="微软雅黑" panose="020B0503020204020204" pitchFamily="34" charset="-122"/>
                </a:rPr>
                <a:t>”</a:t>
              </a:r>
              <a:r>
                <a:rPr lang="zh-CN" altLang="en-US" dirty="0">
                  <a:latin typeface="Century Gothic" panose="020B0502020202020204" pitchFamily="34" charset="0"/>
                  <a:ea typeface="微软雅黑" panose="020B0503020204020204" pitchFamily="34" charset="-122"/>
                </a:rPr>
                <a:t>。</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p:txBody>
        </p:sp>
      </p:grpSp>
      <p:pic>
        <p:nvPicPr>
          <p:cNvPr id="8" name="图片 7">
            <a:extLst>
              <a:ext uri="{FF2B5EF4-FFF2-40B4-BE49-F238E27FC236}">
                <a16:creationId xmlns:a16="http://schemas.microsoft.com/office/drawing/2014/main" id="{F4EC22F4-8DBA-4AE6-8471-5D6256B25CF0}"/>
              </a:ext>
            </a:extLst>
          </p:cNvPr>
          <p:cNvPicPr>
            <a:picLocks noChangeAspect="1"/>
          </p:cNvPicPr>
          <p:nvPr/>
        </p:nvPicPr>
        <p:blipFill>
          <a:blip r:embed="rId2"/>
          <a:stretch>
            <a:fillRect/>
          </a:stretch>
        </p:blipFill>
        <p:spPr>
          <a:xfrm>
            <a:off x="1327508" y="1762596"/>
            <a:ext cx="9964285" cy="270000"/>
          </a:xfrm>
          <a:prstGeom prst="rect">
            <a:avLst/>
          </a:prstGeom>
        </p:spPr>
      </p:pic>
      <p:pic>
        <p:nvPicPr>
          <p:cNvPr id="12" name="图片 11">
            <a:extLst>
              <a:ext uri="{FF2B5EF4-FFF2-40B4-BE49-F238E27FC236}">
                <a16:creationId xmlns:a16="http://schemas.microsoft.com/office/drawing/2014/main" id="{9C41FD9E-66C4-4009-A632-EFDDCBCB52D9}"/>
              </a:ext>
            </a:extLst>
          </p:cNvPr>
          <p:cNvPicPr>
            <a:picLocks noChangeAspect="1"/>
          </p:cNvPicPr>
          <p:nvPr/>
        </p:nvPicPr>
        <p:blipFill>
          <a:blip r:embed="rId3"/>
          <a:stretch>
            <a:fillRect/>
          </a:stretch>
        </p:blipFill>
        <p:spPr>
          <a:xfrm>
            <a:off x="1321260" y="3689491"/>
            <a:ext cx="2394782" cy="360000"/>
          </a:xfrm>
          <a:prstGeom prst="rect">
            <a:avLst/>
          </a:prstGeom>
        </p:spPr>
      </p:pic>
    </p:spTree>
    <p:extLst>
      <p:ext uri="{BB962C8B-B14F-4D97-AF65-F5344CB8AC3E}">
        <p14:creationId xmlns:p14="http://schemas.microsoft.com/office/powerpoint/2010/main" val="361489439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奖惩管理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惩处表单注意事项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F96DD3DC-33FE-D342-27DD-111D583BC210}"/>
              </a:ext>
            </a:extLst>
          </p:cNvPr>
          <p:cNvSpPr txBox="1"/>
          <p:nvPr/>
        </p:nvSpPr>
        <p:spPr>
          <a:xfrm>
            <a:off x="915116" y="1859339"/>
            <a:ext cx="9472474" cy="3139321"/>
          </a:xfrm>
          <a:prstGeom prst="rect">
            <a:avLst/>
          </a:prstGeom>
          <a:noFill/>
        </p:spPr>
        <p:txBody>
          <a:bodyPr wrap="square" rtlCol="0">
            <a:spAutoFit/>
          </a:bodyPr>
          <a:lstStyle/>
          <a:p>
            <a:pPr marL="342900" indent="-342900">
              <a:lnSpc>
                <a:spcPct val="200000"/>
              </a:lnSpc>
              <a:buFont typeface="+mj-lt"/>
              <a:buAutoNum type="arabicPeriod"/>
            </a:pPr>
            <a:r>
              <a:rPr lang="zh-CN" altLang="en-US" dirty="0"/>
              <a:t>惩处扣款的金额不超过员工工资标准的</a:t>
            </a:r>
            <a:r>
              <a:rPr lang="en-US" altLang="zh-CN" dirty="0"/>
              <a:t>20%</a:t>
            </a:r>
            <a:r>
              <a:rPr lang="zh-CN" altLang="en-US" dirty="0"/>
              <a:t>（若员工工资标准的</a:t>
            </a:r>
            <a:r>
              <a:rPr lang="en-US" altLang="zh-CN" dirty="0"/>
              <a:t>80%</a:t>
            </a:r>
            <a:r>
              <a:rPr lang="zh-CN" altLang="en-US" dirty="0"/>
              <a:t>低于当地最低工资标准，则只能扣除工资标准和最低工资标准间的差额），当扣款额较高时，可以分月扣除</a:t>
            </a:r>
            <a:endParaRPr lang="en-US" altLang="zh-CN" dirty="0"/>
          </a:p>
          <a:p>
            <a:pPr marL="342900" indent="-342900">
              <a:lnSpc>
                <a:spcPct val="200000"/>
              </a:lnSpc>
              <a:buFont typeface="+mj-lt"/>
              <a:buAutoNum type="arabicPeriod"/>
            </a:pPr>
            <a:r>
              <a:rPr lang="zh-CN" altLang="en-US" dirty="0"/>
              <a:t>惩处表单不支持批量操作，若有多位员工需要惩处，请发起多张惩处单</a:t>
            </a:r>
            <a:endParaRPr lang="en-US" altLang="zh-CN" dirty="0"/>
          </a:p>
          <a:p>
            <a:pPr marL="342900" indent="-342900">
              <a:lnSpc>
                <a:spcPct val="200000"/>
              </a:lnSpc>
              <a:buFont typeface="+mj-lt"/>
              <a:buAutoNum type="arabicPeriod"/>
            </a:pPr>
            <a:r>
              <a:rPr lang="zh-CN" altLang="en-US" sz="1800" dirty="0"/>
              <a:t>惩处申请批准后，营运点经理应当及时将员工签字确认的惩处单交到薪酬福利部</a:t>
            </a:r>
            <a:endParaRPr lang="en-US" altLang="zh-CN" sz="1800" dirty="0"/>
          </a:p>
          <a:p>
            <a:pPr marL="342900" indent="-342900">
              <a:lnSpc>
                <a:spcPct val="200000"/>
              </a:lnSpc>
              <a:buFont typeface="+mj-lt"/>
              <a:buAutoNum type="arabicPeriod"/>
            </a:pPr>
            <a:r>
              <a:rPr lang="zh-CN" altLang="en-US" sz="1800" dirty="0"/>
              <a:t>惩处条款及惩处金额应以</a:t>
            </a:r>
            <a:r>
              <a:rPr lang="en-US" altLang="zh-CN" sz="1800" dirty="0"/>
              <a:t>《</a:t>
            </a:r>
            <a:r>
              <a:rPr lang="zh-CN" altLang="en-US" sz="1800" dirty="0"/>
              <a:t>奖惩制度</a:t>
            </a:r>
            <a:r>
              <a:rPr lang="en-US" altLang="zh-CN" sz="1800" dirty="0"/>
              <a:t>》</a:t>
            </a:r>
            <a:r>
              <a:rPr lang="zh-CN" altLang="en-US" sz="1800" dirty="0"/>
              <a:t>为依据</a:t>
            </a:r>
            <a:endParaRPr lang="en-US" altLang="zh-CN" sz="1800" dirty="0"/>
          </a:p>
          <a:p>
            <a:pPr marL="342900" indent="-342900">
              <a:buFont typeface="+mj-lt"/>
              <a:buAutoNum type="arabicPeriod"/>
            </a:pPr>
            <a:endParaRPr lang="zh-CN" altLang="en-US" dirty="0"/>
          </a:p>
        </p:txBody>
      </p:sp>
    </p:spTree>
    <p:extLst>
      <p:ext uri="{BB962C8B-B14F-4D97-AF65-F5344CB8AC3E}">
        <p14:creationId xmlns:p14="http://schemas.microsoft.com/office/powerpoint/2010/main" val="103290822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34267" y="3192124"/>
            <a:ext cx="3647152"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试用期管理</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rPr>
                <a:t>12</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1289338214"/>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试用期管理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发起试用期评估表单</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12</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9" name="Circle">
            <a:extLst>
              <a:ext uri="{FF2B5EF4-FFF2-40B4-BE49-F238E27FC236}">
                <a16:creationId xmlns:a16="http://schemas.microsoft.com/office/drawing/2014/main" id="{1292269A-D2E9-E48D-C816-7A3151D0165F}"/>
              </a:ext>
            </a:extLst>
          </p:cNvPr>
          <p:cNvSpPr/>
          <p:nvPr/>
        </p:nvSpPr>
        <p:spPr>
          <a:xfrm>
            <a:off x="4393990" y="2092309"/>
            <a:ext cx="125082" cy="125082"/>
          </a:xfrm>
          <a:prstGeom prst="ellipse">
            <a:avLst/>
          </a:prstGeom>
          <a:solidFill>
            <a:srgbClr val="E5E8EB"/>
          </a:solidFill>
          <a:ln w="12700" cap="flat">
            <a:noFill/>
            <a:miter lim="400000"/>
          </a:ln>
          <a:effectLst/>
        </p:spPr>
        <p:txBody>
          <a:bodyPr wrap="square" lIns="25400" tIns="25400" rIns="25400" bIns="25400" numCol="1" anchor="ctr">
            <a:noAutofit/>
          </a:bodyPr>
          <a:lstStyle/>
          <a:p>
            <a:pPr algn="ctr">
              <a:defRPr sz="3200" baseline="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0" name="Circle">
            <a:extLst>
              <a:ext uri="{FF2B5EF4-FFF2-40B4-BE49-F238E27FC236}">
                <a16:creationId xmlns:a16="http://schemas.microsoft.com/office/drawing/2014/main" id="{12C69C69-8FEB-715B-DBDF-5D16E2561DD8}"/>
              </a:ext>
            </a:extLst>
          </p:cNvPr>
          <p:cNvSpPr/>
          <p:nvPr/>
        </p:nvSpPr>
        <p:spPr>
          <a:xfrm>
            <a:off x="4677584" y="5776691"/>
            <a:ext cx="223880" cy="223880"/>
          </a:xfrm>
          <a:prstGeom prst="ellipse">
            <a:avLst/>
          </a:prstGeom>
          <a:solidFill>
            <a:srgbClr val="E8ECEF"/>
          </a:solidFill>
          <a:ln w="12700" cap="flat">
            <a:noFill/>
            <a:miter lim="400000"/>
          </a:ln>
          <a:effectLst/>
        </p:spPr>
        <p:txBody>
          <a:bodyPr wrap="square" lIns="25400" tIns="25400" rIns="25400" bIns="25400" numCol="1" anchor="ctr">
            <a:noAutofit/>
          </a:bodyPr>
          <a:lstStyle/>
          <a:p>
            <a:pPr algn="ctr">
              <a:defRPr sz="3200" baseline="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pic>
        <p:nvPicPr>
          <p:cNvPr id="12" name="图片 11">
            <a:extLst>
              <a:ext uri="{FF2B5EF4-FFF2-40B4-BE49-F238E27FC236}">
                <a16:creationId xmlns:a16="http://schemas.microsoft.com/office/drawing/2014/main" id="{CB1B1057-610C-4187-7860-7100005A7B6A}"/>
              </a:ext>
            </a:extLst>
          </p:cNvPr>
          <p:cNvPicPr>
            <a:picLocks noChangeAspect="1"/>
          </p:cNvPicPr>
          <p:nvPr/>
        </p:nvPicPr>
        <p:blipFill>
          <a:blip r:embed="rId2"/>
          <a:stretch>
            <a:fillRect/>
          </a:stretch>
        </p:blipFill>
        <p:spPr>
          <a:xfrm>
            <a:off x="528763" y="1908129"/>
            <a:ext cx="10054812" cy="4723667"/>
          </a:xfrm>
          <a:prstGeom prst="rect">
            <a:avLst/>
          </a:prstGeom>
        </p:spPr>
      </p:pic>
      <p:sp>
        <p:nvSpPr>
          <p:cNvPr id="13" name="添加标题">
            <a:extLst>
              <a:ext uri="{FF2B5EF4-FFF2-40B4-BE49-F238E27FC236}">
                <a16:creationId xmlns:a16="http://schemas.microsoft.com/office/drawing/2014/main" id="{B28337DD-7009-FE86-E852-4819D052E66B}"/>
              </a:ext>
            </a:extLst>
          </p:cNvPr>
          <p:cNvSpPr txBox="1"/>
          <p:nvPr/>
        </p:nvSpPr>
        <p:spPr>
          <a:xfrm>
            <a:off x="7489064" y="701977"/>
            <a:ext cx="3370781" cy="973472"/>
          </a:xfrm>
          <a:prstGeom prst="rect">
            <a:avLst/>
          </a:prstGeom>
          <a:noFill/>
        </p:spPr>
        <p:txBody>
          <a:bodyPr wrap="square" rtlCol="0">
            <a:spAutoFit/>
          </a:bodyPr>
          <a:lstStyle/>
          <a:p>
            <a:pPr>
              <a:lnSpc>
                <a:spcPct val="150000"/>
              </a:lnSpc>
            </a:pPr>
            <a:r>
              <a:rPr lang="zh-CN" altLang="en-US" sz="2400" b="1" dirty="0">
                <a:solidFill>
                  <a:srgbClr val="0E8BB4"/>
                </a:solidFill>
                <a:latin typeface="思源黑体 CN Bold"/>
                <a:ea typeface="+mj-ea"/>
              </a:rPr>
              <a:t>步骤一：</a:t>
            </a:r>
            <a:endParaRPr lang="en-US" altLang="zh-CN" sz="2400" b="1" dirty="0">
              <a:solidFill>
                <a:srgbClr val="0E8BB4"/>
              </a:solidFill>
              <a:latin typeface="思源黑体 CN Bold"/>
              <a:ea typeface="+mj-ea"/>
            </a:endParaRPr>
          </a:p>
          <a:p>
            <a:pPr>
              <a:lnSpc>
                <a:spcPct val="150000"/>
              </a:lnSpc>
            </a:pPr>
            <a:r>
              <a:rPr kumimoji="0" lang="zh-CN" altLang="zh-CN" sz="1600" b="0" i="0" u="none" strike="noStrike" kern="0" cap="none" spc="0" normalizeH="0" baseline="0" noProof="0" dirty="0">
                <a:ln>
                  <a:noFill/>
                </a:ln>
                <a:solidFill>
                  <a:srgbClr val="002A23"/>
                </a:solidFill>
                <a:effectLst/>
                <a:uLnTx/>
                <a:uFillTx/>
                <a:latin typeface="阿里巴巴普惠体 L"/>
                <a:cs typeface="+mn-cs"/>
              </a:rPr>
              <a:t>【主页】—</a:t>
            </a:r>
            <a:r>
              <a:rPr kumimoji="0" lang="zh-CN" altLang="en-US" sz="1600" b="0" i="0" u="none" strike="noStrike" kern="0" cap="none" spc="0" normalizeH="0" baseline="0" noProof="0" dirty="0">
                <a:ln>
                  <a:noFill/>
                </a:ln>
                <a:solidFill>
                  <a:srgbClr val="002A23"/>
                </a:solidFill>
                <a:effectLst/>
                <a:uLnTx/>
                <a:uFillTx/>
                <a:latin typeface="阿里巴巴普惠体 L"/>
                <a:cs typeface="+mn-cs"/>
              </a:rPr>
              <a:t>点击</a:t>
            </a:r>
            <a:r>
              <a:rPr kumimoji="0" lang="zh-CN" altLang="zh-CN" sz="1600" b="0" i="0" u="none" strike="noStrike" kern="0" cap="none" spc="0" normalizeH="0" baseline="0" noProof="0" dirty="0">
                <a:ln>
                  <a:noFill/>
                </a:ln>
                <a:solidFill>
                  <a:srgbClr val="002A23"/>
                </a:solidFill>
                <a:effectLst/>
                <a:uLnTx/>
                <a:uFillTx/>
                <a:latin typeface="阿里巴巴普惠体 L"/>
                <a:cs typeface="+mn-cs"/>
              </a:rPr>
              <a:t>【</a:t>
            </a:r>
            <a:r>
              <a:rPr kumimoji="0" lang="zh-CN" altLang="en-US" sz="1600" b="0" i="0" u="none" strike="noStrike" kern="0" cap="none" spc="0" normalizeH="0" baseline="0" noProof="0" dirty="0">
                <a:ln>
                  <a:noFill/>
                </a:ln>
                <a:solidFill>
                  <a:srgbClr val="002A23"/>
                </a:solidFill>
                <a:effectLst/>
                <a:uLnTx/>
                <a:uFillTx/>
                <a:latin typeface="阿里巴巴普惠体 L"/>
                <a:cs typeface="+mn-cs"/>
              </a:rPr>
              <a:t>人员</a:t>
            </a:r>
            <a:r>
              <a:rPr kumimoji="0" lang="zh-CN" altLang="zh-CN" sz="1600" b="0" i="0" u="none" strike="noStrike" kern="0" cap="none" spc="0" normalizeH="0" baseline="0" noProof="0" dirty="0">
                <a:ln>
                  <a:noFill/>
                </a:ln>
                <a:solidFill>
                  <a:srgbClr val="002A23"/>
                </a:solidFill>
                <a:effectLst/>
                <a:uLnTx/>
                <a:uFillTx/>
                <a:latin typeface="阿里巴巴普惠体 L"/>
                <a:cs typeface="+mn-cs"/>
              </a:rPr>
              <a:t>】</a:t>
            </a:r>
            <a:endParaRPr lang="zh-CN" altLang="en-US" sz="1600" b="1" dirty="0">
              <a:solidFill>
                <a:srgbClr val="4F4F4F"/>
              </a:solidFill>
              <a:latin typeface="思源黑体 CN ExtraLight"/>
            </a:endParaRPr>
          </a:p>
        </p:txBody>
      </p:sp>
    </p:spTree>
    <p:extLst>
      <p:ext uri="{BB962C8B-B14F-4D97-AF65-F5344CB8AC3E}">
        <p14:creationId xmlns:p14="http://schemas.microsoft.com/office/powerpoint/2010/main" val="192564194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试用期管理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发起试用期评估表单</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12</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9" name="Circle">
            <a:extLst>
              <a:ext uri="{FF2B5EF4-FFF2-40B4-BE49-F238E27FC236}">
                <a16:creationId xmlns:a16="http://schemas.microsoft.com/office/drawing/2014/main" id="{1292269A-D2E9-E48D-C816-7A3151D0165F}"/>
              </a:ext>
            </a:extLst>
          </p:cNvPr>
          <p:cNvSpPr/>
          <p:nvPr/>
        </p:nvSpPr>
        <p:spPr>
          <a:xfrm>
            <a:off x="4393990" y="2092309"/>
            <a:ext cx="125082" cy="125082"/>
          </a:xfrm>
          <a:prstGeom prst="ellipse">
            <a:avLst/>
          </a:prstGeom>
          <a:solidFill>
            <a:srgbClr val="E5E8EB"/>
          </a:solidFill>
          <a:ln w="12700" cap="flat">
            <a:noFill/>
            <a:miter lim="400000"/>
          </a:ln>
          <a:effectLst/>
        </p:spPr>
        <p:txBody>
          <a:bodyPr wrap="square" lIns="25400" tIns="25400" rIns="25400" bIns="25400" numCol="1" anchor="ctr">
            <a:noAutofit/>
          </a:bodyPr>
          <a:lstStyle/>
          <a:p>
            <a:pPr algn="ctr">
              <a:defRPr sz="3200" baseline="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0" name="Circle">
            <a:extLst>
              <a:ext uri="{FF2B5EF4-FFF2-40B4-BE49-F238E27FC236}">
                <a16:creationId xmlns:a16="http://schemas.microsoft.com/office/drawing/2014/main" id="{12C69C69-8FEB-715B-DBDF-5D16E2561DD8}"/>
              </a:ext>
            </a:extLst>
          </p:cNvPr>
          <p:cNvSpPr/>
          <p:nvPr/>
        </p:nvSpPr>
        <p:spPr>
          <a:xfrm>
            <a:off x="4677584" y="5776691"/>
            <a:ext cx="223880" cy="223880"/>
          </a:xfrm>
          <a:prstGeom prst="ellipse">
            <a:avLst/>
          </a:prstGeom>
          <a:solidFill>
            <a:srgbClr val="E8ECEF"/>
          </a:solidFill>
          <a:ln w="12700" cap="flat">
            <a:noFill/>
            <a:miter lim="400000"/>
          </a:ln>
          <a:effectLst/>
        </p:spPr>
        <p:txBody>
          <a:bodyPr wrap="square" lIns="25400" tIns="25400" rIns="25400" bIns="25400" numCol="1" anchor="ctr">
            <a:noAutofit/>
          </a:bodyPr>
          <a:lstStyle/>
          <a:p>
            <a:pPr algn="ctr">
              <a:defRPr sz="3200" baseline="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pic>
        <p:nvPicPr>
          <p:cNvPr id="11" name="图片 10">
            <a:extLst>
              <a:ext uri="{FF2B5EF4-FFF2-40B4-BE49-F238E27FC236}">
                <a16:creationId xmlns:a16="http://schemas.microsoft.com/office/drawing/2014/main" id="{250B43DB-D15A-FC65-A65A-40D3EA14EFF0}"/>
              </a:ext>
            </a:extLst>
          </p:cNvPr>
          <p:cNvPicPr>
            <a:picLocks noChangeAspect="1"/>
          </p:cNvPicPr>
          <p:nvPr/>
        </p:nvPicPr>
        <p:blipFill>
          <a:blip r:embed="rId2"/>
          <a:stretch>
            <a:fillRect/>
          </a:stretch>
        </p:blipFill>
        <p:spPr>
          <a:xfrm>
            <a:off x="610787" y="1732475"/>
            <a:ext cx="10534627" cy="4949080"/>
          </a:xfrm>
          <a:prstGeom prst="rect">
            <a:avLst/>
          </a:prstGeom>
        </p:spPr>
      </p:pic>
      <p:sp>
        <p:nvSpPr>
          <p:cNvPr id="14" name="添加标题">
            <a:extLst>
              <a:ext uri="{FF2B5EF4-FFF2-40B4-BE49-F238E27FC236}">
                <a16:creationId xmlns:a16="http://schemas.microsoft.com/office/drawing/2014/main" id="{562DF2BE-8A74-C236-CC5D-6264C250CE85}"/>
              </a:ext>
            </a:extLst>
          </p:cNvPr>
          <p:cNvSpPr txBox="1"/>
          <p:nvPr/>
        </p:nvSpPr>
        <p:spPr>
          <a:xfrm>
            <a:off x="7293688" y="584236"/>
            <a:ext cx="4898312" cy="973472"/>
          </a:xfrm>
          <a:prstGeom prst="rect">
            <a:avLst/>
          </a:prstGeom>
          <a:noFill/>
        </p:spPr>
        <p:txBody>
          <a:bodyPr wrap="square" rtlCol="0">
            <a:spAutoFit/>
          </a:bodyPr>
          <a:lstStyle/>
          <a:p>
            <a:pPr>
              <a:lnSpc>
                <a:spcPct val="150000"/>
              </a:lnSpc>
            </a:pPr>
            <a:r>
              <a:rPr lang="zh-CN" altLang="en-US" sz="2400" b="1" dirty="0">
                <a:solidFill>
                  <a:srgbClr val="0E8BB4"/>
                </a:solidFill>
                <a:latin typeface="思源黑体 CN Bold"/>
                <a:ea typeface="+mj-ea"/>
              </a:rPr>
              <a:t>步骤二：</a:t>
            </a:r>
            <a:endParaRPr lang="en-US" altLang="zh-CN" sz="2400" b="1" dirty="0">
              <a:solidFill>
                <a:srgbClr val="0E8BB4"/>
              </a:solidFill>
              <a:latin typeface="思源黑体 CN Bold"/>
              <a:ea typeface="+mj-ea"/>
            </a:endParaRPr>
          </a:p>
          <a:p>
            <a:pPr>
              <a:lnSpc>
                <a:spcPct val="150000"/>
              </a:lnSpc>
            </a:pPr>
            <a:r>
              <a:rPr lang="zh-CN" altLang="en-US" sz="1600" dirty="0">
                <a:solidFill>
                  <a:srgbClr val="002A23"/>
                </a:solidFill>
              </a:rPr>
              <a:t>搜索需要转正的人员，点击需要转正人员的工号；</a:t>
            </a:r>
            <a:endParaRPr lang="zh-CN" altLang="en-US" sz="1600" b="1" dirty="0">
              <a:solidFill>
                <a:srgbClr val="4F4F4F"/>
              </a:solidFill>
              <a:latin typeface="思源黑体 CN ExtraLight"/>
            </a:endParaRPr>
          </a:p>
        </p:txBody>
      </p:sp>
    </p:spTree>
    <p:extLst>
      <p:ext uri="{BB962C8B-B14F-4D97-AF65-F5344CB8AC3E}">
        <p14:creationId xmlns:p14="http://schemas.microsoft.com/office/powerpoint/2010/main" val="82939393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试用期管理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发起试用期评估表单</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12</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12" name="图片 11">
            <a:extLst>
              <a:ext uri="{FF2B5EF4-FFF2-40B4-BE49-F238E27FC236}">
                <a16:creationId xmlns:a16="http://schemas.microsoft.com/office/drawing/2014/main" id="{8FD7AC1B-860C-B3F3-EFE0-AE4B8C2FECCC}"/>
              </a:ext>
            </a:extLst>
          </p:cNvPr>
          <p:cNvPicPr>
            <a:picLocks noChangeAspect="1"/>
          </p:cNvPicPr>
          <p:nvPr/>
        </p:nvPicPr>
        <p:blipFill>
          <a:blip r:embed="rId2"/>
          <a:stretch>
            <a:fillRect/>
          </a:stretch>
        </p:blipFill>
        <p:spPr>
          <a:xfrm>
            <a:off x="528763" y="1876425"/>
            <a:ext cx="10603796" cy="4981575"/>
          </a:xfrm>
          <a:prstGeom prst="rect">
            <a:avLst/>
          </a:prstGeom>
        </p:spPr>
      </p:pic>
      <p:sp>
        <p:nvSpPr>
          <p:cNvPr id="14" name="添加标题">
            <a:extLst>
              <a:ext uri="{FF2B5EF4-FFF2-40B4-BE49-F238E27FC236}">
                <a16:creationId xmlns:a16="http://schemas.microsoft.com/office/drawing/2014/main" id="{562DF2BE-8A74-C236-CC5D-6264C250CE85}"/>
              </a:ext>
            </a:extLst>
          </p:cNvPr>
          <p:cNvSpPr txBox="1"/>
          <p:nvPr/>
        </p:nvSpPr>
        <p:spPr>
          <a:xfrm>
            <a:off x="6914606" y="888628"/>
            <a:ext cx="5277394" cy="973472"/>
          </a:xfrm>
          <a:prstGeom prst="rect">
            <a:avLst/>
          </a:prstGeom>
          <a:noFill/>
        </p:spPr>
        <p:txBody>
          <a:bodyPr wrap="square" rtlCol="0">
            <a:spAutoFit/>
          </a:bodyPr>
          <a:lstStyle/>
          <a:p>
            <a:pPr>
              <a:lnSpc>
                <a:spcPct val="150000"/>
              </a:lnSpc>
            </a:pPr>
            <a:r>
              <a:rPr lang="zh-CN" altLang="en-US" sz="2400" b="1" dirty="0">
                <a:solidFill>
                  <a:srgbClr val="0E8BB4"/>
                </a:solidFill>
                <a:latin typeface="思源黑体 CN Bold"/>
                <a:ea typeface="+mj-ea"/>
              </a:rPr>
              <a:t>步骤三：</a:t>
            </a:r>
            <a:endParaRPr lang="en-US" altLang="zh-CN" sz="2400" b="1" dirty="0">
              <a:solidFill>
                <a:srgbClr val="0E8BB4"/>
              </a:solidFill>
              <a:latin typeface="思源黑体 CN Bold"/>
              <a:ea typeface="+mj-ea"/>
            </a:endParaRPr>
          </a:p>
          <a:p>
            <a:pPr>
              <a:lnSpc>
                <a:spcPct val="150000"/>
              </a:lnSpc>
            </a:pPr>
            <a:r>
              <a:rPr lang="zh-CN" altLang="en-US" sz="1600" dirty="0">
                <a:solidFill>
                  <a:srgbClr val="002A23"/>
                </a:solidFill>
              </a:rPr>
              <a:t>点击</a:t>
            </a:r>
            <a:r>
              <a:rPr lang="en-US" altLang="zh-CN" sz="1600" dirty="0">
                <a:solidFill>
                  <a:srgbClr val="002A23"/>
                </a:solidFill>
              </a:rPr>
              <a:t>【</a:t>
            </a:r>
            <a:r>
              <a:rPr lang="zh-CN" altLang="en-US" sz="1600" dirty="0">
                <a:solidFill>
                  <a:srgbClr val="002A23"/>
                </a:solidFill>
              </a:rPr>
              <a:t>任职记录</a:t>
            </a:r>
            <a:r>
              <a:rPr lang="en-US" altLang="zh-CN" sz="1600" dirty="0">
                <a:solidFill>
                  <a:srgbClr val="002A23"/>
                </a:solidFill>
              </a:rPr>
              <a:t>】—</a:t>
            </a:r>
            <a:r>
              <a:rPr lang="zh-CN" altLang="en-US" sz="1600" dirty="0">
                <a:solidFill>
                  <a:srgbClr val="002A23"/>
                </a:solidFill>
              </a:rPr>
              <a:t>点击</a:t>
            </a:r>
            <a:r>
              <a:rPr lang="en-US" altLang="zh-CN" sz="1600" dirty="0">
                <a:solidFill>
                  <a:srgbClr val="002A23"/>
                </a:solidFill>
              </a:rPr>
              <a:t>【</a:t>
            </a:r>
            <a:r>
              <a:rPr lang="zh-CN" altLang="en-US" sz="1600" dirty="0">
                <a:solidFill>
                  <a:srgbClr val="002A23"/>
                </a:solidFill>
              </a:rPr>
              <a:t>操作</a:t>
            </a:r>
            <a:r>
              <a:rPr lang="en-US" altLang="zh-CN" sz="1600" dirty="0">
                <a:solidFill>
                  <a:srgbClr val="002A23"/>
                </a:solidFill>
              </a:rPr>
              <a:t>】—</a:t>
            </a:r>
            <a:r>
              <a:rPr lang="zh-CN" altLang="en-US" sz="1600" dirty="0">
                <a:solidFill>
                  <a:srgbClr val="002A23"/>
                </a:solidFill>
              </a:rPr>
              <a:t>选择</a:t>
            </a:r>
            <a:r>
              <a:rPr lang="en-US" altLang="zh-CN" sz="1600" dirty="0">
                <a:solidFill>
                  <a:srgbClr val="002A23"/>
                </a:solidFill>
              </a:rPr>
              <a:t>【</a:t>
            </a:r>
            <a:r>
              <a:rPr lang="zh-CN" altLang="en-US" sz="1600" dirty="0">
                <a:solidFill>
                  <a:srgbClr val="002A23"/>
                </a:solidFill>
              </a:rPr>
              <a:t>试用期转正</a:t>
            </a:r>
            <a:r>
              <a:rPr lang="en-US" altLang="zh-CN" sz="1600" dirty="0">
                <a:solidFill>
                  <a:srgbClr val="002A23"/>
                </a:solidFill>
              </a:rPr>
              <a:t>】</a:t>
            </a:r>
            <a:r>
              <a:rPr lang="zh-CN" altLang="en-US" sz="1600" dirty="0">
                <a:solidFill>
                  <a:srgbClr val="002A23"/>
                </a:solidFill>
              </a:rPr>
              <a:t>；</a:t>
            </a:r>
            <a:endParaRPr lang="zh-CN" altLang="en-US" sz="1600" b="1" dirty="0">
              <a:solidFill>
                <a:srgbClr val="4F4F4F"/>
              </a:solidFill>
              <a:latin typeface="思源黑体 CN ExtraLight"/>
            </a:endParaRPr>
          </a:p>
        </p:txBody>
      </p:sp>
    </p:spTree>
    <p:extLst>
      <p:ext uri="{BB962C8B-B14F-4D97-AF65-F5344CB8AC3E}">
        <p14:creationId xmlns:p14="http://schemas.microsoft.com/office/powerpoint/2010/main" val="318211507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试用期管理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发起试用期评估表单</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12</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7" name="图片 6">
            <a:extLst>
              <a:ext uri="{FF2B5EF4-FFF2-40B4-BE49-F238E27FC236}">
                <a16:creationId xmlns:a16="http://schemas.microsoft.com/office/drawing/2014/main" id="{B29B218B-6307-FECB-9838-6394D9FADA77}"/>
              </a:ext>
            </a:extLst>
          </p:cNvPr>
          <p:cNvPicPr>
            <a:picLocks noChangeAspect="1"/>
          </p:cNvPicPr>
          <p:nvPr/>
        </p:nvPicPr>
        <p:blipFill>
          <a:blip r:embed="rId2"/>
          <a:stretch>
            <a:fillRect/>
          </a:stretch>
        </p:blipFill>
        <p:spPr>
          <a:xfrm>
            <a:off x="414779" y="1787453"/>
            <a:ext cx="10894376" cy="4891438"/>
          </a:xfrm>
          <a:prstGeom prst="rect">
            <a:avLst/>
          </a:prstGeom>
        </p:spPr>
      </p:pic>
      <p:sp>
        <p:nvSpPr>
          <p:cNvPr id="14" name="添加标题">
            <a:extLst>
              <a:ext uri="{FF2B5EF4-FFF2-40B4-BE49-F238E27FC236}">
                <a16:creationId xmlns:a16="http://schemas.microsoft.com/office/drawing/2014/main" id="{562DF2BE-8A74-C236-CC5D-6264C250CE85}"/>
              </a:ext>
            </a:extLst>
          </p:cNvPr>
          <p:cNvSpPr txBox="1"/>
          <p:nvPr/>
        </p:nvSpPr>
        <p:spPr>
          <a:xfrm>
            <a:off x="7610690" y="792534"/>
            <a:ext cx="4207629" cy="973472"/>
          </a:xfrm>
          <a:prstGeom prst="rect">
            <a:avLst/>
          </a:prstGeom>
          <a:noFill/>
        </p:spPr>
        <p:txBody>
          <a:bodyPr wrap="square" rtlCol="0">
            <a:spAutoFit/>
          </a:bodyPr>
          <a:lstStyle/>
          <a:p>
            <a:pPr>
              <a:lnSpc>
                <a:spcPct val="150000"/>
              </a:lnSpc>
            </a:pPr>
            <a:r>
              <a:rPr lang="zh-CN" altLang="en-US" sz="2400" b="1" dirty="0">
                <a:solidFill>
                  <a:srgbClr val="0E8BB4"/>
                </a:solidFill>
                <a:latin typeface="思源黑体 CN Bold"/>
                <a:ea typeface="+mj-ea"/>
              </a:rPr>
              <a:t>步骤四：</a:t>
            </a:r>
            <a:endParaRPr lang="en-US" altLang="zh-CN" sz="2400" b="1" dirty="0">
              <a:solidFill>
                <a:srgbClr val="0E8BB4"/>
              </a:solidFill>
              <a:latin typeface="思源黑体 CN Bold"/>
              <a:ea typeface="+mj-ea"/>
            </a:endParaRPr>
          </a:p>
          <a:p>
            <a:pPr>
              <a:lnSpc>
                <a:spcPct val="150000"/>
              </a:lnSpc>
            </a:pPr>
            <a:r>
              <a:rPr lang="zh-CN" altLang="zh-CN" sz="1600" dirty="0">
                <a:solidFill>
                  <a:schemeClr val="tx1"/>
                </a:solidFill>
              </a:rPr>
              <a:t>填写【试用期转正申请】—点击【提交】 </a:t>
            </a:r>
            <a:r>
              <a:rPr lang="zh-CN" altLang="en-US" sz="1600" dirty="0">
                <a:solidFill>
                  <a:srgbClr val="002A23"/>
                </a:solidFill>
              </a:rPr>
              <a:t>；</a:t>
            </a:r>
            <a:endParaRPr lang="zh-CN" altLang="en-US" sz="1600" b="1" dirty="0">
              <a:solidFill>
                <a:srgbClr val="4F4F4F"/>
              </a:solidFill>
              <a:latin typeface="思源黑体 CN ExtraLight"/>
            </a:endParaRPr>
          </a:p>
        </p:txBody>
      </p:sp>
      <p:sp>
        <p:nvSpPr>
          <p:cNvPr id="10" name="圆角矩形标注 26">
            <a:extLst>
              <a:ext uri="{FF2B5EF4-FFF2-40B4-BE49-F238E27FC236}">
                <a16:creationId xmlns:a16="http://schemas.microsoft.com/office/drawing/2014/main" id="{DE14B05B-2AA3-C04C-CAC2-BB88DDBD0105}"/>
              </a:ext>
            </a:extLst>
          </p:cNvPr>
          <p:cNvSpPr>
            <a:spLocks noChangeArrowheads="1"/>
          </p:cNvSpPr>
          <p:nvPr/>
        </p:nvSpPr>
        <p:spPr bwMode="auto">
          <a:xfrm>
            <a:off x="3318506" y="3187354"/>
            <a:ext cx="3783020" cy="504473"/>
          </a:xfrm>
          <a:prstGeom prst="wedgeRoundRectCallout">
            <a:avLst>
              <a:gd name="adj1" fmla="val -56509"/>
              <a:gd name="adj2" fmla="val -9494"/>
              <a:gd name="adj3" fmla="val 16667"/>
            </a:avLst>
          </a:prstGeom>
          <a:solidFill>
            <a:sysClr val="window" lastClr="FFFFFF"/>
          </a:solidFill>
          <a:ln w="12700" algn="ctr">
            <a:solidFill>
              <a:srgbClr val="FF0000"/>
            </a:solidFill>
            <a:round/>
            <a:headEnd type="none" w="sm" len="sm"/>
            <a:tailEnd type="none" w="sm" len="sm"/>
          </a:ln>
        </p:spPr>
        <p:txBody>
          <a:bodyPr/>
          <a:lstStyle>
            <a:lvl1pPr>
              <a:lnSpc>
                <a:spcPct val="90000"/>
              </a:lnSpc>
              <a:spcBef>
                <a:spcPts val="600"/>
              </a:spcBef>
              <a:spcAft>
                <a:spcPts val="600"/>
              </a:spcAft>
              <a:buClr>
                <a:schemeClr val="accent1"/>
              </a:buClr>
              <a:buSzPct val="120000"/>
              <a:buFont typeface="Arial" panose="020B0604020202020204" pitchFamily="34" charset="0"/>
              <a:defRPr sz="2200" b="1">
                <a:solidFill>
                  <a:schemeClr val="tx2"/>
                </a:solidFill>
                <a:latin typeface="Arial" panose="020B0604020202020204" pitchFamily="34" charset="0"/>
              </a:defRPr>
            </a:lvl1pPr>
            <a:lvl2pPr marL="742950" indent="-285750">
              <a:lnSpc>
                <a:spcPct val="90000"/>
              </a:lnSpc>
              <a:spcBef>
                <a:spcPts val="600"/>
              </a:spcBef>
              <a:spcAft>
                <a:spcPts val="600"/>
              </a:spcAft>
              <a:buClr>
                <a:schemeClr val="accent1"/>
              </a:buClr>
              <a:buSzPct val="120000"/>
              <a:buFont typeface="Arial" panose="020B0604020202020204" pitchFamily="34" charset="0"/>
              <a:buChar char="■"/>
              <a:defRPr>
                <a:solidFill>
                  <a:schemeClr val="tx2"/>
                </a:solidFill>
                <a:latin typeface="Arial" panose="020B0604020202020204" pitchFamily="34" charset="0"/>
              </a:defRPr>
            </a:lvl2pPr>
            <a:lvl3pPr marL="1143000" indent="-228600">
              <a:lnSpc>
                <a:spcPct val="90000"/>
              </a:lnSpc>
              <a:spcBef>
                <a:spcPts val="600"/>
              </a:spcBef>
              <a:spcAft>
                <a:spcPts val="600"/>
              </a:spcAft>
              <a:buClr>
                <a:schemeClr val="bg2"/>
              </a:buClr>
              <a:buSzPct val="120000"/>
              <a:buBlip>
                <a:blip r:embed="rId3"/>
              </a:buBlip>
              <a:defRPr sz="1400">
                <a:solidFill>
                  <a:schemeClr val="tx1"/>
                </a:solidFill>
                <a:latin typeface="Arial" panose="020B0604020202020204" pitchFamily="34" charset="0"/>
              </a:defRPr>
            </a:lvl3pPr>
            <a:lvl4pPr marL="1600200" indent="-228600">
              <a:lnSpc>
                <a:spcPct val="90000"/>
              </a:lnSpc>
              <a:spcBef>
                <a:spcPts val="600"/>
              </a:spcBef>
              <a:spcAft>
                <a:spcPts val="600"/>
              </a:spcAft>
              <a:buClr>
                <a:schemeClr val="bg2"/>
              </a:buClr>
              <a:buSzPct val="120000"/>
              <a:buBlip>
                <a:blip r:embed="rId3"/>
              </a:buBlip>
              <a:defRPr sz="1400">
                <a:solidFill>
                  <a:schemeClr val="tx1"/>
                </a:solidFill>
                <a:latin typeface="Arial" panose="020B0604020202020204" pitchFamily="34" charset="0"/>
              </a:defRPr>
            </a:lvl4pPr>
            <a:lvl5pPr marL="2057400" indent="-228600">
              <a:lnSpc>
                <a:spcPct val="90000"/>
              </a:lnSpc>
              <a:spcBef>
                <a:spcPct val="20000"/>
              </a:spcBef>
              <a:defRPr sz="16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9pPr>
          </a:lstStyle>
          <a:p>
            <a:pPr marL="342900" marR="0" lvl="0" indent="-342900" defTabSz="457200" eaLnBrk="1" fontAlgn="auto" latinLnBrk="0" hangingPunct="1">
              <a:lnSpc>
                <a:spcPct val="100000"/>
              </a:lnSpc>
              <a:spcBef>
                <a:spcPct val="0"/>
              </a:spcBef>
              <a:spcAft>
                <a:spcPct val="0"/>
              </a:spcAft>
              <a:buClrTx/>
              <a:buSzTx/>
              <a:buFont typeface="Arial" panose="020B0604020202020204" pitchFamily="34" charset="0"/>
              <a:buChar char="•"/>
              <a:tabLst/>
              <a:defRPr/>
            </a:pPr>
            <a:r>
              <a:rPr kumimoji="0" lang="zh-CN" altLang="en-US"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此处填写试用期表现及评语，该内容为必填项</a:t>
            </a:r>
            <a:endParaRPr kumimoji="0" lang="en-US" altLang="zh-CN"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endParaRPr>
          </a:p>
        </p:txBody>
      </p:sp>
      <p:sp>
        <p:nvSpPr>
          <p:cNvPr id="11" name="圆角矩形标注 26">
            <a:extLst>
              <a:ext uri="{FF2B5EF4-FFF2-40B4-BE49-F238E27FC236}">
                <a16:creationId xmlns:a16="http://schemas.microsoft.com/office/drawing/2014/main" id="{A78518C1-B6F6-10C3-852D-648A0A1855C8}"/>
              </a:ext>
            </a:extLst>
          </p:cNvPr>
          <p:cNvSpPr>
            <a:spLocks noChangeArrowheads="1"/>
          </p:cNvSpPr>
          <p:nvPr/>
        </p:nvSpPr>
        <p:spPr bwMode="auto">
          <a:xfrm>
            <a:off x="8342775" y="3562938"/>
            <a:ext cx="3849225" cy="1227723"/>
          </a:xfrm>
          <a:prstGeom prst="wedgeRoundRectCallout">
            <a:avLst>
              <a:gd name="adj1" fmla="val -55232"/>
              <a:gd name="adj2" fmla="val 30043"/>
              <a:gd name="adj3" fmla="val 16667"/>
            </a:avLst>
          </a:prstGeom>
          <a:solidFill>
            <a:sysClr val="window" lastClr="FFFFFF"/>
          </a:solidFill>
          <a:ln w="12700" algn="ctr">
            <a:solidFill>
              <a:srgbClr val="FF0000"/>
            </a:solidFill>
            <a:round/>
            <a:headEnd type="none" w="sm" len="sm"/>
            <a:tailEnd type="none" w="sm" len="sm"/>
          </a:ln>
        </p:spPr>
        <p:txBody>
          <a:bodyPr/>
          <a:lstStyle>
            <a:lvl1pPr>
              <a:lnSpc>
                <a:spcPct val="90000"/>
              </a:lnSpc>
              <a:spcBef>
                <a:spcPts val="600"/>
              </a:spcBef>
              <a:spcAft>
                <a:spcPts val="600"/>
              </a:spcAft>
              <a:buClr>
                <a:schemeClr val="accent1"/>
              </a:buClr>
              <a:buSzPct val="120000"/>
              <a:buFont typeface="Arial" panose="020B0604020202020204" pitchFamily="34" charset="0"/>
              <a:defRPr sz="2200" b="1">
                <a:solidFill>
                  <a:schemeClr val="tx2"/>
                </a:solidFill>
                <a:latin typeface="Arial" panose="020B0604020202020204" pitchFamily="34" charset="0"/>
              </a:defRPr>
            </a:lvl1pPr>
            <a:lvl2pPr marL="742950" indent="-285750">
              <a:lnSpc>
                <a:spcPct val="90000"/>
              </a:lnSpc>
              <a:spcBef>
                <a:spcPts val="600"/>
              </a:spcBef>
              <a:spcAft>
                <a:spcPts val="600"/>
              </a:spcAft>
              <a:buClr>
                <a:schemeClr val="accent1"/>
              </a:buClr>
              <a:buSzPct val="120000"/>
              <a:buFont typeface="Arial" panose="020B0604020202020204" pitchFamily="34" charset="0"/>
              <a:buChar char="■"/>
              <a:defRPr>
                <a:solidFill>
                  <a:schemeClr val="tx2"/>
                </a:solidFill>
                <a:latin typeface="Arial" panose="020B0604020202020204" pitchFamily="34" charset="0"/>
              </a:defRPr>
            </a:lvl2pPr>
            <a:lvl3pPr marL="1143000" indent="-228600">
              <a:lnSpc>
                <a:spcPct val="90000"/>
              </a:lnSpc>
              <a:spcBef>
                <a:spcPts val="600"/>
              </a:spcBef>
              <a:spcAft>
                <a:spcPts val="600"/>
              </a:spcAft>
              <a:buClr>
                <a:schemeClr val="bg2"/>
              </a:buClr>
              <a:buSzPct val="120000"/>
              <a:buBlip>
                <a:blip r:embed="rId3"/>
              </a:buBlip>
              <a:defRPr sz="1400">
                <a:solidFill>
                  <a:schemeClr val="tx1"/>
                </a:solidFill>
                <a:latin typeface="Arial" panose="020B0604020202020204" pitchFamily="34" charset="0"/>
              </a:defRPr>
            </a:lvl3pPr>
            <a:lvl4pPr marL="1600200" indent="-228600">
              <a:lnSpc>
                <a:spcPct val="90000"/>
              </a:lnSpc>
              <a:spcBef>
                <a:spcPts val="600"/>
              </a:spcBef>
              <a:spcAft>
                <a:spcPts val="600"/>
              </a:spcAft>
              <a:buClr>
                <a:schemeClr val="bg2"/>
              </a:buClr>
              <a:buSzPct val="120000"/>
              <a:buBlip>
                <a:blip r:embed="rId3"/>
              </a:buBlip>
              <a:defRPr sz="1400">
                <a:solidFill>
                  <a:schemeClr val="tx1"/>
                </a:solidFill>
                <a:latin typeface="Arial" panose="020B0604020202020204" pitchFamily="34" charset="0"/>
              </a:defRPr>
            </a:lvl4pPr>
            <a:lvl5pPr marL="2057400" indent="-228600">
              <a:lnSpc>
                <a:spcPct val="90000"/>
              </a:lnSpc>
              <a:spcBef>
                <a:spcPct val="20000"/>
              </a:spcBef>
              <a:defRPr sz="16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9pPr>
          </a:lstStyle>
          <a:p>
            <a:pPr marL="285750" marR="0" lvl="0" indent="-285750" defTabSz="457200" eaLnBrk="1" fontAlgn="auto" latinLnBrk="0" hangingPunct="1">
              <a:lnSpc>
                <a:spcPct val="100000"/>
              </a:lnSpc>
              <a:spcBef>
                <a:spcPct val="0"/>
              </a:spcBef>
              <a:spcAft>
                <a:spcPct val="0"/>
              </a:spcAft>
              <a:buClrTx/>
              <a:buSzTx/>
              <a:buFont typeface="Arial" panose="020B0604020202020204" pitchFamily="34" charset="0"/>
              <a:buChar char="•"/>
              <a:tabLst/>
              <a:defRPr/>
            </a:pPr>
            <a:r>
              <a:rPr kumimoji="0" lang="zh-CN" altLang="en-US"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逐项评分后（下拉框选择分数，无法手动输入），并计算出总分后填写至下方“总分数”一栏。该内容为必填项</a:t>
            </a:r>
            <a:endParaRPr kumimoji="0" lang="en-US" altLang="zh-CN"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endParaRPr>
          </a:p>
          <a:p>
            <a:pPr marL="285750" marR="0" lvl="0" indent="-285750" defTabSz="457200" eaLnBrk="1" fontAlgn="auto" latinLnBrk="0" hangingPunct="1">
              <a:lnSpc>
                <a:spcPct val="100000"/>
              </a:lnSpc>
              <a:spcBef>
                <a:spcPct val="0"/>
              </a:spcBef>
              <a:spcAft>
                <a:spcPct val="0"/>
              </a:spcAft>
              <a:buClrTx/>
              <a:buSzTx/>
              <a:buFont typeface="Arial" panose="020B0604020202020204" pitchFamily="34" charset="0"/>
              <a:buChar char="•"/>
              <a:tabLst/>
              <a:defRPr/>
            </a:pPr>
            <a:r>
              <a:rPr kumimoji="0" lang="zh-CN" altLang="en-US"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“上级经理意见和决定”下拉框选择是否通过试用期</a:t>
            </a:r>
            <a:endParaRPr kumimoji="0" lang="en-US" altLang="zh-CN"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endParaRPr>
          </a:p>
        </p:txBody>
      </p:sp>
      <p:sp>
        <p:nvSpPr>
          <p:cNvPr id="13" name="圆角矩形标注 26">
            <a:extLst>
              <a:ext uri="{FF2B5EF4-FFF2-40B4-BE49-F238E27FC236}">
                <a16:creationId xmlns:a16="http://schemas.microsoft.com/office/drawing/2014/main" id="{55DA8A22-5007-9392-0737-EF6E1EDE0D0C}"/>
              </a:ext>
            </a:extLst>
          </p:cNvPr>
          <p:cNvSpPr>
            <a:spLocks noChangeArrowheads="1"/>
          </p:cNvSpPr>
          <p:nvPr/>
        </p:nvSpPr>
        <p:spPr bwMode="auto">
          <a:xfrm>
            <a:off x="8342775" y="4896520"/>
            <a:ext cx="3587548" cy="838256"/>
          </a:xfrm>
          <a:prstGeom prst="wedgeRoundRectCallout">
            <a:avLst>
              <a:gd name="adj1" fmla="val -60620"/>
              <a:gd name="adj2" fmla="val 56241"/>
              <a:gd name="adj3" fmla="val 16667"/>
            </a:avLst>
          </a:prstGeom>
          <a:solidFill>
            <a:sysClr val="window" lastClr="FFFFFF"/>
          </a:solidFill>
          <a:ln w="12700" algn="ctr">
            <a:solidFill>
              <a:srgbClr val="FF0000"/>
            </a:solidFill>
            <a:round/>
            <a:headEnd type="none" w="sm" len="sm"/>
            <a:tailEnd type="none" w="sm" len="sm"/>
          </a:ln>
        </p:spPr>
        <p:txBody>
          <a:bodyPr/>
          <a:lstStyle>
            <a:lvl1pPr>
              <a:lnSpc>
                <a:spcPct val="90000"/>
              </a:lnSpc>
              <a:spcBef>
                <a:spcPts val="600"/>
              </a:spcBef>
              <a:spcAft>
                <a:spcPts val="600"/>
              </a:spcAft>
              <a:buClr>
                <a:schemeClr val="accent1"/>
              </a:buClr>
              <a:buSzPct val="120000"/>
              <a:buFont typeface="Arial" panose="020B0604020202020204" pitchFamily="34" charset="0"/>
              <a:defRPr sz="2200" b="1">
                <a:solidFill>
                  <a:schemeClr val="tx2"/>
                </a:solidFill>
                <a:latin typeface="Arial" panose="020B0604020202020204" pitchFamily="34" charset="0"/>
              </a:defRPr>
            </a:lvl1pPr>
            <a:lvl2pPr marL="742950" indent="-285750">
              <a:lnSpc>
                <a:spcPct val="90000"/>
              </a:lnSpc>
              <a:spcBef>
                <a:spcPts val="600"/>
              </a:spcBef>
              <a:spcAft>
                <a:spcPts val="600"/>
              </a:spcAft>
              <a:buClr>
                <a:schemeClr val="accent1"/>
              </a:buClr>
              <a:buSzPct val="120000"/>
              <a:buFont typeface="Arial" panose="020B0604020202020204" pitchFamily="34" charset="0"/>
              <a:buChar char="■"/>
              <a:defRPr>
                <a:solidFill>
                  <a:schemeClr val="tx2"/>
                </a:solidFill>
                <a:latin typeface="Arial" panose="020B0604020202020204" pitchFamily="34" charset="0"/>
              </a:defRPr>
            </a:lvl2pPr>
            <a:lvl3pPr marL="1143000" indent="-228600">
              <a:lnSpc>
                <a:spcPct val="90000"/>
              </a:lnSpc>
              <a:spcBef>
                <a:spcPts val="600"/>
              </a:spcBef>
              <a:spcAft>
                <a:spcPts val="600"/>
              </a:spcAft>
              <a:buClr>
                <a:schemeClr val="bg2"/>
              </a:buClr>
              <a:buSzPct val="120000"/>
              <a:buBlip>
                <a:blip r:embed="rId3"/>
              </a:buBlip>
              <a:defRPr sz="1400">
                <a:solidFill>
                  <a:schemeClr val="tx1"/>
                </a:solidFill>
                <a:latin typeface="Arial" panose="020B0604020202020204" pitchFamily="34" charset="0"/>
              </a:defRPr>
            </a:lvl3pPr>
            <a:lvl4pPr marL="1600200" indent="-228600">
              <a:lnSpc>
                <a:spcPct val="90000"/>
              </a:lnSpc>
              <a:spcBef>
                <a:spcPts val="600"/>
              </a:spcBef>
              <a:spcAft>
                <a:spcPts val="600"/>
              </a:spcAft>
              <a:buClr>
                <a:schemeClr val="bg2"/>
              </a:buClr>
              <a:buSzPct val="120000"/>
              <a:buBlip>
                <a:blip r:embed="rId3"/>
              </a:buBlip>
              <a:defRPr sz="1400">
                <a:solidFill>
                  <a:schemeClr val="tx1"/>
                </a:solidFill>
                <a:latin typeface="Arial" panose="020B0604020202020204" pitchFamily="34" charset="0"/>
              </a:defRPr>
            </a:lvl4pPr>
            <a:lvl5pPr marL="2057400" indent="-228600">
              <a:lnSpc>
                <a:spcPct val="90000"/>
              </a:lnSpc>
              <a:spcBef>
                <a:spcPct val="20000"/>
              </a:spcBef>
              <a:defRPr sz="16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9pPr>
          </a:lstStyle>
          <a:p>
            <a:pPr marL="342900" marR="0" lvl="0" indent="-342900" defTabSz="457200" eaLnBrk="1" fontAlgn="auto" latinLnBrk="0" hangingPunct="1">
              <a:lnSpc>
                <a:spcPct val="100000"/>
              </a:lnSpc>
              <a:spcBef>
                <a:spcPct val="0"/>
              </a:spcBef>
              <a:spcAft>
                <a:spcPct val="0"/>
              </a:spcAft>
              <a:buClrTx/>
              <a:buSzTx/>
              <a:buFont typeface="Arial" panose="020B0604020202020204" pitchFamily="34" charset="0"/>
              <a:buChar char="•"/>
              <a:tabLst/>
              <a:defRPr/>
            </a:pPr>
            <a:r>
              <a:rPr kumimoji="0" lang="en-US" altLang="zh-CN"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OSM1</a:t>
            </a:r>
            <a:r>
              <a:rPr kumimoji="0" lang="zh-CN" altLang="en-US"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和部分</a:t>
            </a:r>
            <a:r>
              <a:rPr kumimoji="0" lang="en-US" altLang="zh-CN"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SF</a:t>
            </a:r>
            <a:r>
              <a:rPr kumimoji="0" lang="zh-CN" altLang="en-US"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a:t>
            </a:r>
            <a:r>
              <a:rPr kumimoji="0" lang="en-US" altLang="zh-CN"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OFSM</a:t>
            </a:r>
            <a:r>
              <a:rPr kumimoji="0" lang="zh-CN" altLang="en-US"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职位组员工需填写营运必做考试成绩，及格分数线</a:t>
            </a:r>
            <a:r>
              <a:rPr kumimoji="0" lang="en-US" altLang="zh-CN"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90</a:t>
            </a:r>
            <a:r>
              <a:rPr kumimoji="0" lang="zh-CN" altLang="en-US"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分，考试不通过将不予转正</a:t>
            </a:r>
            <a:endParaRPr kumimoji="0" lang="en-US" altLang="zh-CN"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endParaRPr>
          </a:p>
        </p:txBody>
      </p:sp>
      <p:sp>
        <p:nvSpPr>
          <p:cNvPr id="15" name="圆角矩形标注 26">
            <a:extLst>
              <a:ext uri="{FF2B5EF4-FFF2-40B4-BE49-F238E27FC236}">
                <a16:creationId xmlns:a16="http://schemas.microsoft.com/office/drawing/2014/main" id="{0A0CA174-BEC3-C12B-40B8-094689E1C30E}"/>
              </a:ext>
            </a:extLst>
          </p:cNvPr>
          <p:cNvSpPr>
            <a:spLocks noChangeArrowheads="1"/>
          </p:cNvSpPr>
          <p:nvPr/>
        </p:nvSpPr>
        <p:spPr bwMode="auto">
          <a:xfrm>
            <a:off x="6500342" y="5943074"/>
            <a:ext cx="2220696" cy="749856"/>
          </a:xfrm>
          <a:prstGeom prst="wedgeRoundRectCallout">
            <a:avLst>
              <a:gd name="adj1" fmla="val -142356"/>
              <a:gd name="adj2" fmla="val 39287"/>
              <a:gd name="adj3" fmla="val 16667"/>
            </a:avLst>
          </a:prstGeom>
          <a:solidFill>
            <a:sysClr val="window" lastClr="FFFFFF"/>
          </a:solidFill>
          <a:ln w="12700" algn="ctr">
            <a:solidFill>
              <a:srgbClr val="FF0000"/>
            </a:solidFill>
            <a:round/>
            <a:headEnd type="none" w="sm" len="sm"/>
            <a:tailEnd type="none" w="sm" len="sm"/>
          </a:ln>
        </p:spPr>
        <p:txBody>
          <a:bodyPr/>
          <a:lstStyle>
            <a:lvl1pPr>
              <a:lnSpc>
                <a:spcPct val="90000"/>
              </a:lnSpc>
              <a:spcBef>
                <a:spcPts val="600"/>
              </a:spcBef>
              <a:spcAft>
                <a:spcPts val="600"/>
              </a:spcAft>
              <a:buClr>
                <a:schemeClr val="accent1"/>
              </a:buClr>
              <a:buSzPct val="120000"/>
              <a:buFont typeface="Arial" panose="020B0604020202020204" pitchFamily="34" charset="0"/>
              <a:defRPr sz="2200" b="1">
                <a:solidFill>
                  <a:schemeClr val="tx2"/>
                </a:solidFill>
                <a:latin typeface="Arial" panose="020B0604020202020204" pitchFamily="34" charset="0"/>
              </a:defRPr>
            </a:lvl1pPr>
            <a:lvl2pPr marL="742950" indent="-285750">
              <a:lnSpc>
                <a:spcPct val="90000"/>
              </a:lnSpc>
              <a:spcBef>
                <a:spcPts val="600"/>
              </a:spcBef>
              <a:spcAft>
                <a:spcPts val="600"/>
              </a:spcAft>
              <a:buClr>
                <a:schemeClr val="accent1"/>
              </a:buClr>
              <a:buSzPct val="120000"/>
              <a:buFont typeface="Arial" panose="020B0604020202020204" pitchFamily="34" charset="0"/>
              <a:buChar char="■"/>
              <a:defRPr>
                <a:solidFill>
                  <a:schemeClr val="tx2"/>
                </a:solidFill>
                <a:latin typeface="Arial" panose="020B0604020202020204" pitchFamily="34" charset="0"/>
              </a:defRPr>
            </a:lvl2pPr>
            <a:lvl3pPr marL="1143000" indent="-228600">
              <a:lnSpc>
                <a:spcPct val="90000"/>
              </a:lnSpc>
              <a:spcBef>
                <a:spcPts val="600"/>
              </a:spcBef>
              <a:spcAft>
                <a:spcPts val="600"/>
              </a:spcAft>
              <a:buClr>
                <a:schemeClr val="bg2"/>
              </a:buClr>
              <a:buSzPct val="120000"/>
              <a:buBlip>
                <a:blip r:embed="rId3"/>
              </a:buBlip>
              <a:defRPr sz="1400">
                <a:solidFill>
                  <a:schemeClr val="tx1"/>
                </a:solidFill>
                <a:latin typeface="Arial" panose="020B0604020202020204" pitchFamily="34" charset="0"/>
              </a:defRPr>
            </a:lvl3pPr>
            <a:lvl4pPr marL="1600200" indent="-228600">
              <a:lnSpc>
                <a:spcPct val="90000"/>
              </a:lnSpc>
              <a:spcBef>
                <a:spcPts val="600"/>
              </a:spcBef>
              <a:spcAft>
                <a:spcPts val="600"/>
              </a:spcAft>
              <a:buClr>
                <a:schemeClr val="bg2"/>
              </a:buClr>
              <a:buSzPct val="120000"/>
              <a:buBlip>
                <a:blip r:embed="rId3"/>
              </a:buBlip>
              <a:defRPr sz="1400">
                <a:solidFill>
                  <a:schemeClr val="tx1"/>
                </a:solidFill>
                <a:latin typeface="Arial" panose="020B0604020202020204" pitchFamily="34" charset="0"/>
              </a:defRPr>
            </a:lvl4pPr>
            <a:lvl5pPr marL="2057400" indent="-228600">
              <a:lnSpc>
                <a:spcPct val="90000"/>
              </a:lnSpc>
              <a:spcBef>
                <a:spcPct val="20000"/>
              </a:spcBef>
              <a:defRPr sz="16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9pPr>
          </a:lstStyle>
          <a:p>
            <a:pPr marL="342900" marR="0" lvl="0" indent="-342900" defTabSz="457200" eaLnBrk="1" fontAlgn="auto" latinLnBrk="0" hangingPunct="1">
              <a:lnSpc>
                <a:spcPct val="100000"/>
              </a:lnSpc>
              <a:spcBef>
                <a:spcPct val="0"/>
              </a:spcBef>
              <a:spcAft>
                <a:spcPct val="0"/>
              </a:spcAft>
              <a:buClrTx/>
              <a:buSzTx/>
              <a:buFont typeface="Arial" panose="020B0604020202020204" pitchFamily="34" charset="0"/>
              <a:buChar char="•"/>
              <a:tabLst/>
              <a:defRPr/>
            </a:pPr>
            <a:r>
              <a:rPr kumimoji="0" lang="zh-CN" altLang="en-US"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总分数低于</a:t>
            </a:r>
            <a:r>
              <a:rPr kumimoji="0" lang="en-US" altLang="zh-CN"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30</a:t>
            </a:r>
            <a:r>
              <a:rPr kumimoji="0" lang="zh-CN" altLang="en-US"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分将考虑不给予转正且无法提交表单</a:t>
            </a:r>
            <a:endParaRPr kumimoji="0" lang="en-US" altLang="zh-CN"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09589743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试用期管理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表单审批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12</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17" name="图片 16">
            <a:extLst>
              <a:ext uri="{FF2B5EF4-FFF2-40B4-BE49-F238E27FC236}">
                <a16:creationId xmlns:a16="http://schemas.microsoft.com/office/drawing/2014/main" id="{67787F10-77ED-D0AE-7013-E47DB8BED129}"/>
              </a:ext>
            </a:extLst>
          </p:cNvPr>
          <p:cNvPicPr>
            <a:picLocks noChangeAspect="1"/>
          </p:cNvPicPr>
          <p:nvPr/>
        </p:nvPicPr>
        <p:blipFill>
          <a:blip r:embed="rId2"/>
          <a:stretch>
            <a:fillRect/>
          </a:stretch>
        </p:blipFill>
        <p:spPr>
          <a:xfrm>
            <a:off x="764325" y="2459508"/>
            <a:ext cx="9179472" cy="2910722"/>
          </a:xfrm>
          <a:prstGeom prst="rect">
            <a:avLst/>
          </a:prstGeom>
        </p:spPr>
      </p:pic>
      <p:sp>
        <p:nvSpPr>
          <p:cNvPr id="19" name="文本框 18">
            <a:extLst>
              <a:ext uri="{FF2B5EF4-FFF2-40B4-BE49-F238E27FC236}">
                <a16:creationId xmlns:a16="http://schemas.microsoft.com/office/drawing/2014/main" id="{1C4D7592-00D9-3480-7FB8-1481BCF33212}"/>
              </a:ext>
            </a:extLst>
          </p:cNvPr>
          <p:cNvSpPr txBox="1"/>
          <p:nvPr/>
        </p:nvSpPr>
        <p:spPr>
          <a:xfrm>
            <a:off x="433633" y="1844994"/>
            <a:ext cx="9532336" cy="307777"/>
          </a:xfrm>
          <a:prstGeom prst="rect">
            <a:avLst/>
          </a:prstGeom>
          <a:noFill/>
        </p:spPr>
        <p:txBody>
          <a:bodyPr wrap="square">
            <a:spAutoFit/>
          </a:bodyPr>
          <a:lstStyle/>
          <a:p>
            <a:pPr defTabSz="457200">
              <a:spcBef>
                <a:spcPct val="0"/>
              </a:spcBef>
              <a:spcAft>
                <a:spcPct val="0"/>
              </a:spcAft>
              <a:defRPr/>
            </a:pPr>
            <a:r>
              <a:rPr lang="zh-CN" altLang="en-US" sz="1400" b="0" dirty="0">
                <a:latin typeface="微软雅黑" panose="020B0503020204020204" pitchFamily="34" charset="-122"/>
                <a:ea typeface="微软雅黑" panose="020B0503020204020204" pitchFamily="34" charset="-122"/>
              </a:rPr>
              <a:t>经理可以通过邮件点击“同意”、“退回”或“拒绝”；</a:t>
            </a:r>
            <a:r>
              <a:rPr kumimoji="0" lang="zh-CN" altLang="en-US" sz="14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经理也可以通过点击表单号进入系统中审批；</a:t>
            </a:r>
            <a:endParaRPr kumimoji="0" lang="en-US" altLang="zh-CN" sz="14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58093697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试用期管理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表单查看</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12</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9" name="图片 8">
            <a:extLst>
              <a:ext uri="{FF2B5EF4-FFF2-40B4-BE49-F238E27FC236}">
                <a16:creationId xmlns:a16="http://schemas.microsoft.com/office/drawing/2014/main" id="{3BC44147-1C3E-77D4-A123-DD6E71B30E14}"/>
              </a:ext>
            </a:extLst>
          </p:cNvPr>
          <p:cNvPicPr>
            <a:picLocks noChangeAspect="1"/>
          </p:cNvPicPr>
          <p:nvPr/>
        </p:nvPicPr>
        <p:blipFill>
          <a:blip r:embed="rId2"/>
          <a:stretch>
            <a:fillRect/>
          </a:stretch>
        </p:blipFill>
        <p:spPr>
          <a:xfrm>
            <a:off x="3187980" y="1807737"/>
            <a:ext cx="8648018" cy="3738977"/>
          </a:xfrm>
          <a:prstGeom prst="rect">
            <a:avLst/>
          </a:prstGeom>
        </p:spPr>
      </p:pic>
      <p:pic>
        <p:nvPicPr>
          <p:cNvPr id="8" name="图片 7">
            <a:extLst>
              <a:ext uri="{FF2B5EF4-FFF2-40B4-BE49-F238E27FC236}">
                <a16:creationId xmlns:a16="http://schemas.microsoft.com/office/drawing/2014/main" id="{59E45DEB-7B27-90BE-5161-139D6D52C401}"/>
              </a:ext>
            </a:extLst>
          </p:cNvPr>
          <p:cNvPicPr>
            <a:picLocks noChangeAspect="1"/>
          </p:cNvPicPr>
          <p:nvPr/>
        </p:nvPicPr>
        <p:blipFill>
          <a:blip r:embed="rId3"/>
          <a:stretch>
            <a:fillRect/>
          </a:stretch>
        </p:blipFill>
        <p:spPr>
          <a:xfrm>
            <a:off x="310588" y="2875992"/>
            <a:ext cx="4803059" cy="3202039"/>
          </a:xfrm>
          <a:prstGeom prst="rect">
            <a:avLst/>
          </a:prstGeom>
        </p:spPr>
      </p:pic>
      <p:sp>
        <p:nvSpPr>
          <p:cNvPr id="10" name="添加标题">
            <a:extLst>
              <a:ext uri="{FF2B5EF4-FFF2-40B4-BE49-F238E27FC236}">
                <a16:creationId xmlns:a16="http://schemas.microsoft.com/office/drawing/2014/main" id="{09D62F84-7D20-E1F4-B154-16BB26D0D621}"/>
              </a:ext>
            </a:extLst>
          </p:cNvPr>
          <p:cNvSpPr txBox="1"/>
          <p:nvPr/>
        </p:nvSpPr>
        <p:spPr>
          <a:xfrm>
            <a:off x="310588" y="2139227"/>
            <a:ext cx="3698401" cy="977447"/>
          </a:xfrm>
          <a:prstGeom prst="rect">
            <a:avLst/>
          </a:prstGeom>
          <a:noFill/>
        </p:spPr>
        <p:txBody>
          <a:bodyPr wrap="square" rtlCol="0">
            <a:spAutoFit/>
          </a:bodyPr>
          <a:lstStyle/>
          <a:p>
            <a:pPr>
              <a:lnSpc>
                <a:spcPct val="150000"/>
              </a:lnSpc>
            </a:pPr>
            <a:r>
              <a:rPr lang="zh-CN" altLang="en-US" sz="2400" b="1" dirty="0">
                <a:solidFill>
                  <a:srgbClr val="0E8BB4"/>
                </a:solidFill>
                <a:latin typeface="思源黑体 CN Bold"/>
                <a:ea typeface="+mj-ea"/>
              </a:rPr>
              <a:t>查看表单路径：</a:t>
            </a:r>
            <a:endParaRPr lang="en-US" altLang="zh-CN" sz="1600" b="1" dirty="0">
              <a:solidFill>
                <a:srgbClr val="1C1C1C"/>
              </a:solidFill>
              <a:latin typeface="等线"/>
            </a:endParaRPr>
          </a:p>
          <a:p>
            <a:pPr>
              <a:lnSpc>
                <a:spcPct val="150000"/>
              </a:lnSpc>
            </a:pPr>
            <a:endParaRPr lang="zh-CN" altLang="en-US" sz="1600" b="1" dirty="0">
              <a:solidFill>
                <a:srgbClr val="4F4F4F"/>
              </a:solidFill>
              <a:latin typeface="思源黑体 CN ExtraLight"/>
            </a:endParaRPr>
          </a:p>
        </p:txBody>
      </p:sp>
    </p:spTree>
    <p:extLst>
      <p:ext uri="{BB962C8B-B14F-4D97-AF65-F5344CB8AC3E}">
        <p14:creationId xmlns:p14="http://schemas.microsoft.com/office/powerpoint/2010/main" val="57127517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试用期管理</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12</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11" name="文本框 10">
            <a:extLst>
              <a:ext uri="{FF2B5EF4-FFF2-40B4-BE49-F238E27FC236}">
                <a16:creationId xmlns:a16="http://schemas.microsoft.com/office/drawing/2014/main" id="{32A09227-4420-13A9-8D5B-29BD59C205CF}"/>
              </a:ext>
            </a:extLst>
          </p:cNvPr>
          <p:cNvSpPr txBox="1"/>
          <p:nvPr/>
        </p:nvSpPr>
        <p:spPr>
          <a:xfrm>
            <a:off x="567104" y="2694870"/>
            <a:ext cx="9524172" cy="1675459"/>
          </a:xfrm>
          <a:prstGeom prst="rect">
            <a:avLst/>
          </a:prstGeom>
          <a:noFill/>
        </p:spPr>
        <p:txBody>
          <a:bodyPr wrap="square">
            <a:spAutoFit/>
          </a:bodyPr>
          <a:lstStyle/>
          <a:p>
            <a:pPr marL="342900" indent="-342900" defTabSz="457200">
              <a:lnSpc>
                <a:spcPct val="200000"/>
              </a:lnSpc>
              <a:buFont typeface="+mj-lt"/>
              <a:buAutoNum type="arabicPeriod"/>
            </a:pPr>
            <a:r>
              <a:rPr lang="zh-CN" altLang="en-US" dirty="0">
                <a:solidFill>
                  <a:prstClr val="black"/>
                </a:solidFill>
                <a:latin typeface="阿里巴巴普惠体 L"/>
              </a:rPr>
              <a:t>本人不能发起自己的试用期评估表（只有上级能发起）。</a:t>
            </a:r>
          </a:p>
          <a:p>
            <a:pPr marL="342900" indent="-342900" defTabSz="457200">
              <a:lnSpc>
                <a:spcPct val="200000"/>
              </a:lnSpc>
              <a:buFont typeface="+mj-lt"/>
              <a:buAutoNum type="arabicPeriod"/>
            </a:pPr>
            <a:r>
              <a:rPr lang="zh-CN" altLang="en-US" dirty="0">
                <a:solidFill>
                  <a:prstClr val="black"/>
                </a:solidFill>
                <a:latin typeface="阿里巴巴普惠体 L"/>
              </a:rPr>
              <a:t>员工试用期满前</a:t>
            </a:r>
            <a:r>
              <a:rPr lang="en-US" altLang="zh-CN" dirty="0">
                <a:solidFill>
                  <a:prstClr val="black"/>
                </a:solidFill>
                <a:latin typeface="阿里巴巴普惠体 L"/>
              </a:rPr>
              <a:t>45</a:t>
            </a:r>
            <a:r>
              <a:rPr lang="zh-CN" altLang="en-US" dirty="0">
                <a:solidFill>
                  <a:prstClr val="black"/>
                </a:solidFill>
                <a:latin typeface="阿里巴巴普惠体 L"/>
              </a:rPr>
              <a:t>天，系统对经理发送试用期到期提醒（邮件形式）。</a:t>
            </a:r>
          </a:p>
          <a:p>
            <a:pPr marL="342900" indent="-342900" defTabSz="457200">
              <a:lnSpc>
                <a:spcPct val="200000"/>
              </a:lnSpc>
              <a:buFont typeface="+mj-lt"/>
              <a:buAutoNum type="arabicPeriod"/>
            </a:pPr>
            <a:r>
              <a:rPr lang="zh-CN" altLang="en-US" dirty="0">
                <a:solidFill>
                  <a:prstClr val="black"/>
                </a:solidFill>
                <a:latin typeface="阿里巴巴普惠体 L"/>
              </a:rPr>
              <a:t>对于未通过试用期评估的员工，经理需线下填写评估表后让员工签字并启动离职流程。</a:t>
            </a:r>
          </a:p>
        </p:txBody>
      </p:sp>
      <p:sp>
        <p:nvSpPr>
          <p:cNvPr id="12" name="添加标题">
            <a:extLst>
              <a:ext uri="{FF2B5EF4-FFF2-40B4-BE49-F238E27FC236}">
                <a16:creationId xmlns:a16="http://schemas.microsoft.com/office/drawing/2014/main" id="{35D0BE37-0637-1A8A-718B-B2E5E1655366}"/>
              </a:ext>
            </a:extLst>
          </p:cNvPr>
          <p:cNvSpPr txBox="1"/>
          <p:nvPr/>
        </p:nvSpPr>
        <p:spPr>
          <a:xfrm>
            <a:off x="624557" y="1762898"/>
            <a:ext cx="3698401" cy="583814"/>
          </a:xfrm>
          <a:prstGeom prst="rect">
            <a:avLst/>
          </a:prstGeom>
          <a:noFill/>
        </p:spPr>
        <p:txBody>
          <a:bodyPr wrap="square" rtlCol="0">
            <a:spAutoFit/>
          </a:bodyPr>
          <a:lstStyle/>
          <a:p>
            <a:pPr>
              <a:lnSpc>
                <a:spcPct val="150000"/>
              </a:lnSpc>
            </a:pPr>
            <a:r>
              <a:rPr lang="zh-CN" altLang="en-US" sz="2400" b="1" dirty="0">
                <a:solidFill>
                  <a:srgbClr val="0E8BB4"/>
                </a:solidFill>
                <a:latin typeface="思源黑体 CN Bold"/>
                <a:ea typeface="+mj-ea"/>
              </a:rPr>
              <a:t>注意事项：</a:t>
            </a:r>
            <a:endParaRPr lang="en-US" altLang="zh-CN" sz="1600" b="1" dirty="0">
              <a:solidFill>
                <a:srgbClr val="1C1C1C"/>
              </a:solidFill>
              <a:latin typeface="等线"/>
            </a:endParaRPr>
          </a:p>
        </p:txBody>
      </p:sp>
    </p:spTree>
    <p:extLst>
      <p:ext uri="{BB962C8B-B14F-4D97-AF65-F5344CB8AC3E}">
        <p14:creationId xmlns:p14="http://schemas.microsoft.com/office/powerpoint/2010/main" val="429039489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试用期管理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审批流</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12</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9" name="Circle">
            <a:extLst>
              <a:ext uri="{FF2B5EF4-FFF2-40B4-BE49-F238E27FC236}">
                <a16:creationId xmlns:a16="http://schemas.microsoft.com/office/drawing/2014/main" id="{1292269A-D2E9-E48D-C816-7A3151D0165F}"/>
              </a:ext>
            </a:extLst>
          </p:cNvPr>
          <p:cNvSpPr/>
          <p:nvPr/>
        </p:nvSpPr>
        <p:spPr>
          <a:xfrm>
            <a:off x="4393990" y="2092309"/>
            <a:ext cx="125082" cy="125082"/>
          </a:xfrm>
          <a:prstGeom prst="ellipse">
            <a:avLst/>
          </a:prstGeom>
          <a:solidFill>
            <a:srgbClr val="E5E8EB"/>
          </a:solidFill>
          <a:ln w="12700" cap="flat">
            <a:noFill/>
            <a:miter lim="400000"/>
          </a:ln>
          <a:effectLst/>
        </p:spPr>
        <p:txBody>
          <a:bodyPr wrap="square" lIns="25400" tIns="25400" rIns="25400" bIns="25400" numCol="1" anchor="ctr">
            <a:noAutofit/>
          </a:bodyPr>
          <a:lstStyle/>
          <a:p>
            <a:pPr algn="ctr">
              <a:defRPr sz="3200" baseline="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0" name="Circle">
            <a:extLst>
              <a:ext uri="{FF2B5EF4-FFF2-40B4-BE49-F238E27FC236}">
                <a16:creationId xmlns:a16="http://schemas.microsoft.com/office/drawing/2014/main" id="{12C69C69-8FEB-715B-DBDF-5D16E2561DD8}"/>
              </a:ext>
            </a:extLst>
          </p:cNvPr>
          <p:cNvSpPr/>
          <p:nvPr/>
        </p:nvSpPr>
        <p:spPr>
          <a:xfrm>
            <a:off x="4677584" y="5776691"/>
            <a:ext cx="223880" cy="223880"/>
          </a:xfrm>
          <a:prstGeom prst="ellipse">
            <a:avLst/>
          </a:prstGeom>
          <a:solidFill>
            <a:srgbClr val="E8ECEF"/>
          </a:solidFill>
          <a:ln w="12700" cap="flat">
            <a:noFill/>
            <a:miter lim="400000"/>
          </a:ln>
          <a:effectLst/>
        </p:spPr>
        <p:txBody>
          <a:bodyPr wrap="square" lIns="25400" tIns="25400" rIns="25400" bIns="25400" numCol="1" anchor="ctr">
            <a:noAutofit/>
          </a:bodyPr>
          <a:lstStyle/>
          <a:p>
            <a:pPr algn="ctr">
              <a:defRPr sz="3200" baseline="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aphicFrame>
        <p:nvGraphicFramePr>
          <p:cNvPr id="14" name="表格 4">
            <a:extLst>
              <a:ext uri="{FF2B5EF4-FFF2-40B4-BE49-F238E27FC236}">
                <a16:creationId xmlns:a16="http://schemas.microsoft.com/office/drawing/2014/main" id="{0DCEEB68-6463-8F62-931B-8166DCEC305F}"/>
              </a:ext>
            </a:extLst>
          </p:cNvPr>
          <p:cNvGraphicFramePr>
            <a:graphicFrameLocks noGrp="1"/>
          </p:cNvGraphicFramePr>
          <p:nvPr>
            <p:extLst>
              <p:ext uri="{D42A27DB-BD31-4B8C-83A1-F6EECF244321}">
                <p14:modId xmlns:p14="http://schemas.microsoft.com/office/powerpoint/2010/main" val="497246113"/>
              </p:ext>
            </p:extLst>
          </p:nvPr>
        </p:nvGraphicFramePr>
        <p:xfrm>
          <a:off x="1253765" y="1485083"/>
          <a:ext cx="10209227" cy="5181600"/>
        </p:xfrm>
        <a:graphic>
          <a:graphicData uri="http://schemas.openxmlformats.org/drawingml/2006/table">
            <a:tbl>
              <a:tblPr firstRow="1" bandRow="1"/>
              <a:tblGrid>
                <a:gridCol w="2915250">
                  <a:extLst>
                    <a:ext uri="{9D8B030D-6E8A-4147-A177-3AD203B41FA5}">
                      <a16:colId xmlns:a16="http://schemas.microsoft.com/office/drawing/2014/main" val="515205796"/>
                    </a:ext>
                  </a:extLst>
                </a:gridCol>
                <a:gridCol w="7293977">
                  <a:extLst>
                    <a:ext uri="{9D8B030D-6E8A-4147-A177-3AD203B41FA5}">
                      <a16:colId xmlns:a16="http://schemas.microsoft.com/office/drawing/2014/main" val="2598749528"/>
                    </a:ext>
                  </a:extLst>
                </a:gridCol>
              </a:tblGrid>
              <a:tr h="331948">
                <a:tc>
                  <a:txBody>
                    <a:bodyPr/>
                    <a:lstStyle>
                      <a:lvl1pPr marL="0" algn="l" defTabSz="914400" rtl="0" eaLnBrk="1" latinLnBrk="0" hangingPunct="1">
                        <a:defRPr sz="1800" b="1" kern="1200">
                          <a:solidFill>
                            <a:schemeClr val="lt1"/>
                          </a:solidFill>
                          <a:latin typeface="阿里巴巴普惠体 L"/>
                          <a:ea typeface="阿里巴巴普惠体 L"/>
                        </a:defRPr>
                      </a:lvl1pPr>
                      <a:lvl2pPr marL="457200" algn="l" defTabSz="914400" rtl="0" eaLnBrk="1" latinLnBrk="0" hangingPunct="1">
                        <a:defRPr sz="1800" b="1" kern="1200">
                          <a:solidFill>
                            <a:schemeClr val="lt1"/>
                          </a:solidFill>
                          <a:latin typeface="阿里巴巴普惠体 L"/>
                          <a:ea typeface="阿里巴巴普惠体 L"/>
                        </a:defRPr>
                      </a:lvl2pPr>
                      <a:lvl3pPr marL="914400" algn="l" defTabSz="914400" rtl="0" eaLnBrk="1" latinLnBrk="0" hangingPunct="1">
                        <a:defRPr sz="1800" b="1" kern="1200">
                          <a:solidFill>
                            <a:schemeClr val="lt1"/>
                          </a:solidFill>
                          <a:latin typeface="阿里巴巴普惠体 L"/>
                          <a:ea typeface="阿里巴巴普惠体 L"/>
                        </a:defRPr>
                      </a:lvl3pPr>
                      <a:lvl4pPr marL="1371600" algn="l" defTabSz="914400" rtl="0" eaLnBrk="1" latinLnBrk="0" hangingPunct="1">
                        <a:defRPr sz="1800" b="1" kern="1200">
                          <a:solidFill>
                            <a:schemeClr val="lt1"/>
                          </a:solidFill>
                          <a:latin typeface="阿里巴巴普惠体 L"/>
                          <a:ea typeface="阿里巴巴普惠体 L"/>
                        </a:defRPr>
                      </a:lvl4pPr>
                      <a:lvl5pPr marL="1828800" algn="l" defTabSz="914400" rtl="0" eaLnBrk="1" latinLnBrk="0" hangingPunct="1">
                        <a:defRPr sz="1800" b="1" kern="1200">
                          <a:solidFill>
                            <a:schemeClr val="lt1"/>
                          </a:solidFill>
                          <a:latin typeface="阿里巴巴普惠体 L"/>
                          <a:ea typeface="阿里巴巴普惠体 L"/>
                        </a:defRPr>
                      </a:lvl5pPr>
                      <a:lvl6pPr marL="2286000" algn="l" defTabSz="914400" rtl="0" eaLnBrk="1" latinLnBrk="0" hangingPunct="1">
                        <a:defRPr sz="1800" b="1" kern="1200">
                          <a:solidFill>
                            <a:schemeClr val="lt1"/>
                          </a:solidFill>
                          <a:latin typeface="阿里巴巴普惠体 L"/>
                          <a:ea typeface="阿里巴巴普惠体 L"/>
                        </a:defRPr>
                      </a:lvl6pPr>
                      <a:lvl7pPr marL="2743200" algn="l" defTabSz="914400" rtl="0" eaLnBrk="1" latinLnBrk="0" hangingPunct="1">
                        <a:defRPr sz="1800" b="1" kern="1200">
                          <a:solidFill>
                            <a:schemeClr val="lt1"/>
                          </a:solidFill>
                          <a:latin typeface="阿里巴巴普惠体 L"/>
                          <a:ea typeface="阿里巴巴普惠体 L"/>
                        </a:defRPr>
                      </a:lvl7pPr>
                      <a:lvl8pPr marL="3200400" algn="l" defTabSz="914400" rtl="0" eaLnBrk="1" latinLnBrk="0" hangingPunct="1">
                        <a:defRPr sz="1800" b="1" kern="1200">
                          <a:solidFill>
                            <a:schemeClr val="lt1"/>
                          </a:solidFill>
                          <a:latin typeface="阿里巴巴普惠体 L"/>
                          <a:ea typeface="阿里巴巴普惠体 L"/>
                        </a:defRPr>
                      </a:lvl8pPr>
                      <a:lvl9pPr marL="3657600" algn="l" defTabSz="914400" rtl="0" eaLnBrk="1" latinLnBrk="0" hangingPunct="1">
                        <a:defRPr sz="1800" b="1" kern="1200">
                          <a:solidFill>
                            <a:schemeClr val="lt1"/>
                          </a:solidFill>
                          <a:latin typeface="阿里巴巴普惠体 L"/>
                          <a:ea typeface="阿里巴巴普惠体 L"/>
                        </a:defRPr>
                      </a:lvl9pPr>
                    </a:lstStyle>
                    <a:p>
                      <a:pPr algn="ctr"/>
                      <a:r>
                        <a:rPr lang="zh-CN" altLang="en-US" sz="1600" dirty="0"/>
                        <a:t>职位组</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2BA04"/>
                    </a:solidFill>
                  </a:tcPr>
                </a:tc>
                <a:tc>
                  <a:txBody>
                    <a:bodyPr/>
                    <a:lstStyle>
                      <a:lvl1pPr marL="0" algn="l" defTabSz="914400" rtl="0" eaLnBrk="1" latinLnBrk="0" hangingPunct="1">
                        <a:defRPr sz="1800" b="1" kern="1200">
                          <a:solidFill>
                            <a:schemeClr val="lt1"/>
                          </a:solidFill>
                          <a:latin typeface="阿里巴巴普惠体 L"/>
                          <a:ea typeface="阿里巴巴普惠体 L"/>
                        </a:defRPr>
                      </a:lvl1pPr>
                      <a:lvl2pPr marL="457200" algn="l" defTabSz="914400" rtl="0" eaLnBrk="1" latinLnBrk="0" hangingPunct="1">
                        <a:defRPr sz="1800" b="1" kern="1200">
                          <a:solidFill>
                            <a:schemeClr val="lt1"/>
                          </a:solidFill>
                          <a:latin typeface="阿里巴巴普惠体 L"/>
                          <a:ea typeface="阿里巴巴普惠体 L"/>
                        </a:defRPr>
                      </a:lvl2pPr>
                      <a:lvl3pPr marL="914400" algn="l" defTabSz="914400" rtl="0" eaLnBrk="1" latinLnBrk="0" hangingPunct="1">
                        <a:defRPr sz="1800" b="1" kern="1200">
                          <a:solidFill>
                            <a:schemeClr val="lt1"/>
                          </a:solidFill>
                          <a:latin typeface="阿里巴巴普惠体 L"/>
                          <a:ea typeface="阿里巴巴普惠体 L"/>
                        </a:defRPr>
                      </a:lvl3pPr>
                      <a:lvl4pPr marL="1371600" algn="l" defTabSz="914400" rtl="0" eaLnBrk="1" latinLnBrk="0" hangingPunct="1">
                        <a:defRPr sz="1800" b="1" kern="1200">
                          <a:solidFill>
                            <a:schemeClr val="lt1"/>
                          </a:solidFill>
                          <a:latin typeface="阿里巴巴普惠体 L"/>
                          <a:ea typeface="阿里巴巴普惠体 L"/>
                        </a:defRPr>
                      </a:lvl4pPr>
                      <a:lvl5pPr marL="1828800" algn="l" defTabSz="914400" rtl="0" eaLnBrk="1" latinLnBrk="0" hangingPunct="1">
                        <a:defRPr sz="1800" b="1" kern="1200">
                          <a:solidFill>
                            <a:schemeClr val="lt1"/>
                          </a:solidFill>
                          <a:latin typeface="阿里巴巴普惠体 L"/>
                          <a:ea typeface="阿里巴巴普惠体 L"/>
                        </a:defRPr>
                      </a:lvl5pPr>
                      <a:lvl6pPr marL="2286000" algn="l" defTabSz="914400" rtl="0" eaLnBrk="1" latinLnBrk="0" hangingPunct="1">
                        <a:defRPr sz="1800" b="1" kern="1200">
                          <a:solidFill>
                            <a:schemeClr val="lt1"/>
                          </a:solidFill>
                          <a:latin typeface="阿里巴巴普惠体 L"/>
                          <a:ea typeface="阿里巴巴普惠体 L"/>
                        </a:defRPr>
                      </a:lvl6pPr>
                      <a:lvl7pPr marL="2743200" algn="l" defTabSz="914400" rtl="0" eaLnBrk="1" latinLnBrk="0" hangingPunct="1">
                        <a:defRPr sz="1800" b="1" kern="1200">
                          <a:solidFill>
                            <a:schemeClr val="lt1"/>
                          </a:solidFill>
                          <a:latin typeface="阿里巴巴普惠体 L"/>
                          <a:ea typeface="阿里巴巴普惠体 L"/>
                        </a:defRPr>
                      </a:lvl7pPr>
                      <a:lvl8pPr marL="3200400" algn="l" defTabSz="914400" rtl="0" eaLnBrk="1" latinLnBrk="0" hangingPunct="1">
                        <a:defRPr sz="1800" b="1" kern="1200">
                          <a:solidFill>
                            <a:schemeClr val="lt1"/>
                          </a:solidFill>
                          <a:latin typeface="阿里巴巴普惠体 L"/>
                          <a:ea typeface="阿里巴巴普惠体 L"/>
                        </a:defRPr>
                      </a:lvl8pPr>
                      <a:lvl9pPr marL="3657600" algn="l" defTabSz="914400" rtl="0" eaLnBrk="1" latinLnBrk="0" hangingPunct="1">
                        <a:defRPr sz="1800" b="1" kern="1200">
                          <a:solidFill>
                            <a:schemeClr val="lt1"/>
                          </a:solidFill>
                          <a:latin typeface="阿里巴巴普惠体 L"/>
                          <a:ea typeface="阿里巴巴普惠体 L"/>
                        </a:defRPr>
                      </a:lvl9pPr>
                    </a:lstStyle>
                    <a:p>
                      <a:pPr algn="ctr"/>
                      <a:r>
                        <a:rPr lang="zh-CN" altLang="en-US" sz="1600" dirty="0"/>
                        <a:t>授权指引</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2BA04"/>
                    </a:solidFill>
                  </a:tcPr>
                </a:tc>
                <a:extLst>
                  <a:ext uri="{0D108BD9-81ED-4DB2-BD59-A6C34878D82A}">
                    <a16:rowId xmlns:a16="http://schemas.microsoft.com/office/drawing/2014/main" val="1097969909"/>
                  </a:ext>
                </a:extLst>
              </a:tr>
              <a:tr h="814783">
                <a:tc>
                  <a:txBody>
                    <a:bodyPr/>
                    <a:lstStyle>
                      <a:lvl1pPr marL="0" algn="l" defTabSz="914400" rtl="0" eaLnBrk="1" latinLnBrk="0" hangingPunct="1">
                        <a:defRPr sz="1800" kern="1200">
                          <a:solidFill>
                            <a:schemeClr val="dk1"/>
                          </a:solidFill>
                          <a:latin typeface="阿里巴巴普惠体 L"/>
                          <a:ea typeface="阿里巴巴普惠体 L"/>
                        </a:defRPr>
                      </a:lvl1pPr>
                      <a:lvl2pPr marL="457200" algn="l" defTabSz="914400" rtl="0" eaLnBrk="1" latinLnBrk="0" hangingPunct="1">
                        <a:defRPr sz="1800" kern="1200">
                          <a:solidFill>
                            <a:schemeClr val="dk1"/>
                          </a:solidFill>
                          <a:latin typeface="阿里巴巴普惠体 L"/>
                          <a:ea typeface="阿里巴巴普惠体 L"/>
                        </a:defRPr>
                      </a:lvl2pPr>
                      <a:lvl3pPr marL="914400" algn="l" defTabSz="914400" rtl="0" eaLnBrk="1" latinLnBrk="0" hangingPunct="1">
                        <a:defRPr sz="1800" kern="1200">
                          <a:solidFill>
                            <a:schemeClr val="dk1"/>
                          </a:solidFill>
                          <a:latin typeface="阿里巴巴普惠体 L"/>
                          <a:ea typeface="阿里巴巴普惠体 L"/>
                        </a:defRPr>
                      </a:lvl3pPr>
                      <a:lvl4pPr marL="1371600" algn="l" defTabSz="914400" rtl="0" eaLnBrk="1" latinLnBrk="0" hangingPunct="1">
                        <a:defRPr sz="1800" kern="1200">
                          <a:solidFill>
                            <a:schemeClr val="dk1"/>
                          </a:solidFill>
                          <a:latin typeface="阿里巴巴普惠体 L"/>
                          <a:ea typeface="阿里巴巴普惠体 L"/>
                        </a:defRPr>
                      </a:lvl4pPr>
                      <a:lvl5pPr marL="1828800" algn="l" defTabSz="914400" rtl="0" eaLnBrk="1" latinLnBrk="0" hangingPunct="1">
                        <a:defRPr sz="1800" kern="1200">
                          <a:solidFill>
                            <a:schemeClr val="dk1"/>
                          </a:solidFill>
                          <a:latin typeface="阿里巴巴普惠体 L"/>
                          <a:ea typeface="阿里巴巴普惠体 L"/>
                        </a:defRPr>
                      </a:lvl5pPr>
                      <a:lvl6pPr marL="2286000" algn="l" defTabSz="914400" rtl="0" eaLnBrk="1" latinLnBrk="0" hangingPunct="1">
                        <a:defRPr sz="1800" kern="1200">
                          <a:solidFill>
                            <a:schemeClr val="dk1"/>
                          </a:solidFill>
                          <a:latin typeface="阿里巴巴普惠体 L"/>
                          <a:ea typeface="阿里巴巴普惠体 L"/>
                        </a:defRPr>
                      </a:lvl6pPr>
                      <a:lvl7pPr marL="2743200" algn="l" defTabSz="914400" rtl="0" eaLnBrk="1" latinLnBrk="0" hangingPunct="1">
                        <a:defRPr sz="1800" kern="1200">
                          <a:solidFill>
                            <a:schemeClr val="dk1"/>
                          </a:solidFill>
                          <a:latin typeface="阿里巴巴普惠体 L"/>
                          <a:ea typeface="阿里巴巴普惠体 L"/>
                        </a:defRPr>
                      </a:lvl7pPr>
                      <a:lvl8pPr marL="3200400" algn="l" defTabSz="914400" rtl="0" eaLnBrk="1" latinLnBrk="0" hangingPunct="1">
                        <a:defRPr sz="1800" kern="1200">
                          <a:solidFill>
                            <a:schemeClr val="dk1"/>
                          </a:solidFill>
                          <a:latin typeface="阿里巴巴普惠体 L"/>
                          <a:ea typeface="阿里巴巴普惠体 L"/>
                        </a:defRPr>
                      </a:lvl8pPr>
                      <a:lvl9pPr marL="3657600" algn="l" defTabSz="914400" rtl="0" eaLnBrk="1" latinLnBrk="0" hangingPunct="1">
                        <a:defRPr sz="1800" kern="1200">
                          <a:solidFill>
                            <a:schemeClr val="dk1"/>
                          </a:solidFill>
                          <a:latin typeface="阿里巴巴普惠体 L"/>
                          <a:ea typeface="阿里巴巴普惠体 L"/>
                        </a:defRPr>
                      </a:lvl9pPr>
                    </a:lstStyle>
                    <a:p>
                      <a:pPr algn="ctr"/>
                      <a:r>
                        <a:rPr lang="en-US" altLang="zh-CN" sz="1600" dirty="0"/>
                        <a:t>OSPP</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2BA04">
                        <a:tint val="40000"/>
                      </a:srgbClr>
                    </a:solidFill>
                  </a:tcPr>
                </a:tc>
                <a:tc>
                  <a:txBody>
                    <a:bodyPr/>
                    <a:lstStyle>
                      <a:lvl1pPr marL="0" algn="l" defTabSz="914400" rtl="0" eaLnBrk="1" latinLnBrk="0" hangingPunct="1">
                        <a:defRPr sz="1800" kern="1200">
                          <a:solidFill>
                            <a:schemeClr val="dk1"/>
                          </a:solidFill>
                          <a:latin typeface="阿里巴巴普惠体 L"/>
                          <a:ea typeface="阿里巴巴普惠体 L"/>
                        </a:defRPr>
                      </a:lvl1pPr>
                      <a:lvl2pPr marL="457200" algn="l" defTabSz="914400" rtl="0" eaLnBrk="1" latinLnBrk="0" hangingPunct="1">
                        <a:defRPr sz="1800" kern="1200">
                          <a:solidFill>
                            <a:schemeClr val="dk1"/>
                          </a:solidFill>
                          <a:latin typeface="阿里巴巴普惠体 L"/>
                          <a:ea typeface="阿里巴巴普惠体 L"/>
                        </a:defRPr>
                      </a:lvl2pPr>
                      <a:lvl3pPr marL="914400" algn="l" defTabSz="914400" rtl="0" eaLnBrk="1" latinLnBrk="0" hangingPunct="1">
                        <a:defRPr sz="1800" kern="1200">
                          <a:solidFill>
                            <a:schemeClr val="dk1"/>
                          </a:solidFill>
                          <a:latin typeface="阿里巴巴普惠体 L"/>
                          <a:ea typeface="阿里巴巴普惠体 L"/>
                        </a:defRPr>
                      </a:lvl3pPr>
                      <a:lvl4pPr marL="1371600" algn="l" defTabSz="914400" rtl="0" eaLnBrk="1" latinLnBrk="0" hangingPunct="1">
                        <a:defRPr sz="1800" kern="1200">
                          <a:solidFill>
                            <a:schemeClr val="dk1"/>
                          </a:solidFill>
                          <a:latin typeface="阿里巴巴普惠体 L"/>
                          <a:ea typeface="阿里巴巴普惠体 L"/>
                        </a:defRPr>
                      </a:lvl4pPr>
                      <a:lvl5pPr marL="1828800" algn="l" defTabSz="914400" rtl="0" eaLnBrk="1" latinLnBrk="0" hangingPunct="1">
                        <a:defRPr sz="1800" kern="1200">
                          <a:solidFill>
                            <a:schemeClr val="dk1"/>
                          </a:solidFill>
                          <a:latin typeface="阿里巴巴普惠体 L"/>
                          <a:ea typeface="阿里巴巴普惠体 L"/>
                        </a:defRPr>
                      </a:lvl5pPr>
                      <a:lvl6pPr marL="2286000" algn="l" defTabSz="914400" rtl="0" eaLnBrk="1" latinLnBrk="0" hangingPunct="1">
                        <a:defRPr sz="1800" kern="1200">
                          <a:solidFill>
                            <a:schemeClr val="dk1"/>
                          </a:solidFill>
                          <a:latin typeface="阿里巴巴普惠体 L"/>
                          <a:ea typeface="阿里巴巴普惠体 L"/>
                        </a:defRPr>
                      </a:lvl6pPr>
                      <a:lvl7pPr marL="2743200" algn="l" defTabSz="914400" rtl="0" eaLnBrk="1" latinLnBrk="0" hangingPunct="1">
                        <a:defRPr sz="1800" kern="1200">
                          <a:solidFill>
                            <a:schemeClr val="dk1"/>
                          </a:solidFill>
                          <a:latin typeface="阿里巴巴普惠体 L"/>
                          <a:ea typeface="阿里巴巴普惠体 L"/>
                        </a:defRPr>
                      </a:lvl7pPr>
                      <a:lvl8pPr marL="3200400" algn="l" defTabSz="914400" rtl="0" eaLnBrk="1" latinLnBrk="0" hangingPunct="1">
                        <a:defRPr sz="1800" kern="1200">
                          <a:solidFill>
                            <a:schemeClr val="dk1"/>
                          </a:solidFill>
                          <a:latin typeface="阿里巴巴普惠体 L"/>
                          <a:ea typeface="阿里巴巴普惠体 L"/>
                        </a:defRPr>
                      </a:lvl8pPr>
                      <a:lvl9pPr marL="3657600" algn="l" defTabSz="914400" rtl="0" eaLnBrk="1" latinLnBrk="0" hangingPunct="1">
                        <a:defRPr sz="1800" kern="1200">
                          <a:solidFill>
                            <a:schemeClr val="dk1"/>
                          </a:solidFill>
                          <a:latin typeface="阿里巴巴普惠体 L"/>
                          <a:ea typeface="阿里巴巴普惠体 L"/>
                        </a:defRPr>
                      </a:lvl9pPr>
                    </a:lstStyle>
                    <a:p>
                      <a:pPr algn="ctr"/>
                      <a:r>
                        <a:rPr lang="en-US" altLang="zh-CN" sz="1600" dirty="0"/>
                        <a:t>SM </a:t>
                      </a:r>
                      <a:r>
                        <a:rPr lang="en-US" altLang="zh-CN" sz="1200" dirty="0"/>
                        <a:t>(</a:t>
                      </a:r>
                      <a:r>
                        <a:rPr lang="zh-CN" altLang="en-US" sz="1200" dirty="0"/>
                        <a:t>完成评估确认后提交审批</a:t>
                      </a:r>
                      <a:r>
                        <a:rPr lang="en-US" altLang="zh-CN" sz="1200" dirty="0"/>
                        <a:t>)</a:t>
                      </a:r>
                    </a:p>
                    <a:p>
                      <a:pPr algn="ctr"/>
                      <a:r>
                        <a:rPr lang="en-US" altLang="zh-CN" sz="1600" dirty="0"/>
                        <a:t>AM – A</a:t>
                      </a:r>
                    </a:p>
                    <a:p>
                      <a:pPr algn="ctr"/>
                      <a:r>
                        <a:rPr lang="en-US" altLang="zh-CN" sz="1600" dirty="0"/>
                        <a:t>C&amp;B –I</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2BA04">
                        <a:tint val="40000"/>
                      </a:srgbClr>
                    </a:solidFill>
                  </a:tcPr>
                </a:tc>
                <a:extLst>
                  <a:ext uri="{0D108BD9-81ED-4DB2-BD59-A6C34878D82A}">
                    <a16:rowId xmlns:a16="http://schemas.microsoft.com/office/drawing/2014/main" val="1117474893"/>
                  </a:ext>
                </a:extLst>
              </a:tr>
              <a:tr h="1297617">
                <a:tc>
                  <a:txBody>
                    <a:bodyPr/>
                    <a:lstStyle>
                      <a:lvl1pPr marL="0" algn="l" defTabSz="914400" rtl="0" eaLnBrk="1" latinLnBrk="0" hangingPunct="1">
                        <a:defRPr sz="1800" kern="1200">
                          <a:solidFill>
                            <a:schemeClr val="dk1"/>
                          </a:solidFill>
                          <a:latin typeface="阿里巴巴普惠体 L"/>
                          <a:ea typeface="阿里巴巴普惠体 L"/>
                        </a:defRPr>
                      </a:lvl1pPr>
                      <a:lvl2pPr marL="457200" algn="l" defTabSz="914400" rtl="0" eaLnBrk="1" latinLnBrk="0" hangingPunct="1">
                        <a:defRPr sz="1800" kern="1200">
                          <a:solidFill>
                            <a:schemeClr val="dk1"/>
                          </a:solidFill>
                          <a:latin typeface="阿里巴巴普惠体 L"/>
                          <a:ea typeface="阿里巴巴普惠体 L"/>
                        </a:defRPr>
                      </a:lvl2pPr>
                      <a:lvl3pPr marL="914400" algn="l" defTabSz="914400" rtl="0" eaLnBrk="1" latinLnBrk="0" hangingPunct="1">
                        <a:defRPr sz="1800" kern="1200">
                          <a:solidFill>
                            <a:schemeClr val="dk1"/>
                          </a:solidFill>
                          <a:latin typeface="阿里巴巴普惠体 L"/>
                          <a:ea typeface="阿里巴巴普惠体 L"/>
                        </a:defRPr>
                      </a:lvl3pPr>
                      <a:lvl4pPr marL="1371600" algn="l" defTabSz="914400" rtl="0" eaLnBrk="1" latinLnBrk="0" hangingPunct="1">
                        <a:defRPr sz="1800" kern="1200">
                          <a:solidFill>
                            <a:schemeClr val="dk1"/>
                          </a:solidFill>
                          <a:latin typeface="阿里巴巴普惠体 L"/>
                          <a:ea typeface="阿里巴巴普惠体 L"/>
                        </a:defRPr>
                      </a:lvl4pPr>
                      <a:lvl5pPr marL="1828800" algn="l" defTabSz="914400" rtl="0" eaLnBrk="1" latinLnBrk="0" hangingPunct="1">
                        <a:defRPr sz="1800" kern="1200">
                          <a:solidFill>
                            <a:schemeClr val="dk1"/>
                          </a:solidFill>
                          <a:latin typeface="阿里巴巴普惠体 L"/>
                          <a:ea typeface="阿里巴巴普惠体 L"/>
                        </a:defRPr>
                      </a:lvl5pPr>
                      <a:lvl6pPr marL="2286000" algn="l" defTabSz="914400" rtl="0" eaLnBrk="1" latinLnBrk="0" hangingPunct="1">
                        <a:defRPr sz="1800" kern="1200">
                          <a:solidFill>
                            <a:schemeClr val="dk1"/>
                          </a:solidFill>
                          <a:latin typeface="阿里巴巴普惠体 L"/>
                          <a:ea typeface="阿里巴巴普惠体 L"/>
                        </a:defRPr>
                      </a:lvl6pPr>
                      <a:lvl7pPr marL="2743200" algn="l" defTabSz="914400" rtl="0" eaLnBrk="1" latinLnBrk="0" hangingPunct="1">
                        <a:defRPr sz="1800" kern="1200">
                          <a:solidFill>
                            <a:schemeClr val="dk1"/>
                          </a:solidFill>
                          <a:latin typeface="阿里巴巴普惠体 L"/>
                          <a:ea typeface="阿里巴巴普惠体 L"/>
                        </a:defRPr>
                      </a:lvl7pPr>
                      <a:lvl8pPr marL="3200400" algn="l" defTabSz="914400" rtl="0" eaLnBrk="1" latinLnBrk="0" hangingPunct="1">
                        <a:defRPr sz="1800" kern="1200">
                          <a:solidFill>
                            <a:schemeClr val="dk1"/>
                          </a:solidFill>
                          <a:latin typeface="阿里巴巴普惠体 L"/>
                          <a:ea typeface="阿里巴巴普惠体 L"/>
                        </a:defRPr>
                      </a:lvl8pPr>
                      <a:lvl9pPr marL="3657600" algn="l" defTabSz="914400" rtl="0" eaLnBrk="1" latinLnBrk="0" hangingPunct="1">
                        <a:defRPr sz="1800" kern="1200">
                          <a:solidFill>
                            <a:schemeClr val="dk1"/>
                          </a:solidFill>
                          <a:latin typeface="阿里巴巴普惠体 L"/>
                          <a:ea typeface="阿里巴巴普惠体 L"/>
                        </a:defRPr>
                      </a:lvl9pPr>
                    </a:lstStyle>
                    <a:p>
                      <a:pPr algn="ctr"/>
                      <a:r>
                        <a:rPr lang="en-US" altLang="zh-CN" sz="1600" dirty="0"/>
                        <a:t>OSM2</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2BA04">
                        <a:tint val="20000"/>
                      </a:srgbClr>
                    </a:solidFill>
                  </a:tcPr>
                </a:tc>
                <a:tc>
                  <a:txBody>
                    <a:bodyPr/>
                    <a:lstStyle>
                      <a:lvl1pPr marL="0" algn="l" defTabSz="914400" rtl="0" eaLnBrk="1" latinLnBrk="0" hangingPunct="1">
                        <a:defRPr sz="1800" kern="1200">
                          <a:solidFill>
                            <a:schemeClr val="dk1"/>
                          </a:solidFill>
                          <a:latin typeface="阿里巴巴普惠体 L"/>
                          <a:ea typeface="阿里巴巴普惠体 L"/>
                        </a:defRPr>
                      </a:lvl1pPr>
                      <a:lvl2pPr marL="457200" algn="l" defTabSz="914400" rtl="0" eaLnBrk="1" latinLnBrk="0" hangingPunct="1">
                        <a:defRPr sz="1800" kern="1200">
                          <a:solidFill>
                            <a:schemeClr val="dk1"/>
                          </a:solidFill>
                          <a:latin typeface="阿里巴巴普惠体 L"/>
                          <a:ea typeface="阿里巴巴普惠体 L"/>
                        </a:defRPr>
                      </a:lvl2pPr>
                      <a:lvl3pPr marL="914400" algn="l" defTabSz="914400" rtl="0" eaLnBrk="1" latinLnBrk="0" hangingPunct="1">
                        <a:defRPr sz="1800" kern="1200">
                          <a:solidFill>
                            <a:schemeClr val="dk1"/>
                          </a:solidFill>
                          <a:latin typeface="阿里巴巴普惠体 L"/>
                          <a:ea typeface="阿里巴巴普惠体 L"/>
                        </a:defRPr>
                      </a:lvl3pPr>
                      <a:lvl4pPr marL="1371600" algn="l" defTabSz="914400" rtl="0" eaLnBrk="1" latinLnBrk="0" hangingPunct="1">
                        <a:defRPr sz="1800" kern="1200">
                          <a:solidFill>
                            <a:schemeClr val="dk1"/>
                          </a:solidFill>
                          <a:latin typeface="阿里巴巴普惠体 L"/>
                          <a:ea typeface="阿里巴巴普惠体 L"/>
                        </a:defRPr>
                      </a:lvl4pPr>
                      <a:lvl5pPr marL="1828800" algn="l" defTabSz="914400" rtl="0" eaLnBrk="1" latinLnBrk="0" hangingPunct="1">
                        <a:defRPr sz="1800" kern="1200">
                          <a:solidFill>
                            <a:schemeClr val="dk1"/>
                          </a:solidFill>
                          <a:latin typeface="阿里巴巴普惠体 L"/>
                          <a:ea typeface="阿里巴巴普惠体 L"/>
                        </a:defRPr>
                      </a:lvl5pPr>
                      <a:lvl6pPr marL="2286000" algn="l" defTabSz="914400" rtl="0" eaLnBrk="1" latinLnBrk="0" hangingPunct="1">
                        <a:defRPr sz="1800" kern="1200">
                          <a:solidFill>
                            <a:schemeClr val="dk1"/>
                          </a:solidFill>
                          <a:latin typeface="阿里巴巴普惠体 L"/>
                          <a:ea typeface="阿里巴巴普惠体 L"/>
                        </a:defRPr>
                      </a:lvl6pPr>
                      <a:lvl7pPr marL="2743200" algn="l" defTabSz="914400" rtl="0" eaLnBrk="1" latinLnBrk="0" hangingPunct="1">
                        <a:defRPr sz="1800" kern="1200">
                          <a:solidFill>
                            <a:schemeClr val="dk1"/>
                          </a:solidFill>
                          <a:latin typeface="阿里巴巴普惠体 L"/>
                          <a:ea typeface="阿里巴巴普惠体 L"/>
                        </a:defRPr>
                      </a:lvl7pPr>
                      <a:lvl8pPr marL="3200400" algn="l" defTabSz="914400" rtl="0" eaLnBrk="1" latinLnBrk="0" hangingPunct="1">
                        <a:defRPr sz="1800" kern="1200">
                          <a:solidFill>
                            <a:schemeClr val="dk1"/>
                          </a:solidFill>
                          <a:latin typeface="阿里巴巴普惠体 L"/>
                          <a:ea typeface="阿里巴巴普惠体 L"/>
                        </a:defRPr>
                      </a:lvl8pPr>
                      <a:lvl9pPr marL="3657600" algn="l" defTabSz="914400" rtl="0" eaLnBrk="1" latinLnBrk="0" hangingPunct="1">
                        <a:defRPr sz="1800" kern="1200">
                          <a:solidFill>
                            <a:schemeClr val="dk1"/>
                          </a:solidFill>
                          <a:latin typeface="阿里巴巴普惠体 L"/>
                          <a:ea typeface="阿里巴巴普惠体 L"/>
                        </a:defRPr>
                      </a:lvl9pPr>
                    </a:lstStyle>
                    <a:p>
                      <a:pPr algn="ctr"/>
                      <a:r>
                        <a:rPr lang="en-US" altLang="zh-CN" sz="1600" dirty="0"/>
                        <a:t>SM </a:t>
                      </a:r>
                      <a:r>
                        <a:rPr lang="en-US" altLang="zh-CN" sz="1200" dirty="0"/>
                        <a:t>(</a:t>
                      </a:r>
                      <a:r>
                        <a:rPr lang="zh-CN" altLang="en-US" sz="1200" dirty="0"/>
                        <a:t>完成评估确认后提交审批</a:t>
                      </a:r>
                      <a:r>
                        <a:rPr lang="en-US" altLang="zh-CN" sz="1200" dirty="0"/>
                        <a:t>)</a:t>
                      </a:r>
                    </a:p>
                    <a:p>
                      <a:pPr algn="ctr"/>
                      <a:r>
                        <a:rPr lang="en-US" altLang="zh-CN" sz="1600" dirty="0"/>
                        <a:t>OHRM – A</a:t>
                      </a:r>
                    </a:p>
                    <a:p>
                      <a:pPr algn="ctr"/>
                      <a:r>
                        <a:rPr lang="en-US" altLang="zh-CN" sz="1600" dirty="0"/>
                        <a:t>AM – A</a:t>
                      </a:r>
                    </a:p>
                    <a:p>
                      <a:pPr algn="ctr"/>
                      <a:r>
                        <a:rPr lang="en-US" altLang="zh-CN" sz="1600" dirty="0"/>
                        <a:t>RD – A</a:t>
                      </a:r>
                    </a:p>
                    <a:p>
                      <a:pPr algn="ctr"/>
                      <a:r>
                        <a:rPr lang="en-US" altLang="zh-CN" sz="1600" dirty="0"/>
                        <a:t>C&amp;B –I</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2BA04">
                        <a:tint val="20000"/>
                      </a:srgbClr>
                    </a:solidFill>
                  </a:tcPr>
                </a:tc>
                <a:extLst>
                  <a:ext uri="{0D108BD9-81ED-4DB2-BD59-A6C34878D82A}">
                    <a16:rowId xmlns:a16="http://schemas.microsoft.com/office/drawing/2014/main" val="2782821296"/>
                  </a:ext>
                </a:extLst>
              </a:tr>
              <a:tr h="1297617">
                <a:tc>
                  <a:txBody>
                    <a:bodyPr/>
                    <a:lstStyle>
                      <a:lvl1pPr marL="0" algn="l" defTabSz="914400" rtl="0" eaLnBrk="1" latinLnBrk="0" hangingPunct="1">
                        <a:defRPr sz="1800" kern="1200">
                          <a:solidFill>
                            <a:schemeClr val="dk1"/>
                          </a:solidFill>
                          <a:latin typeface="阿里巴巴普惠体 L"/>
                          <a:ea typeface="阿里巴巴普惠体 L"/>
                        </a:defRPr>
                      </a:lvl1pPr>
                      <a:lvl2pPr marL="457200" algn="l" defTabSz="914400" rtl="0" eaLnBrk="1" latinLnBrk="0" hangingPunct="1">
                        <a:defRPr sz="1800" kern="1200">
                          <a:solidFill>
                            <a:schemeClr val="dk1"/>
                          </a:solidFill>
                          <a:latin typeface="阿里巴巴普惠体 L"/>
                          <a:ea typeface="阿里巴巴普惠体 L"/>
                        </a:defRPr>
                      </a:lvl2pPr>
                      <a:lvl3pPr marL="914400" algn="l" defTabSz="914400" rtl="0" eaLnBrk="1" latinLnBrk="0" hangingPunct="1">
                        <a:defRPr sz="1800" kern="1200">
                          <a:solidFill>
                            <a:schemeClr val="dk1"/>
                          </a:solidFill>
                          <a:latin typeface="阿里巴巴普惠体 L"/>
                          <a:ea typeface="阿里巴巴普惠体 L"/>
                        </a:defRPr>
                      </a:lvl3pPr>
                      <a:lvl4pPr marL="1371600" algn="l" defTabSz="914400" rtl="0" eaLnBrk="1" latinLnBrk="0" hangingPunct="1">
                        <a:defRPr sz="1800" kern="1200">
                          <a:solidFill>
                            <a:schemeClr val="dk1"/>
                          </a:solidFill>
                          <a:latin typeface="阿里巴巴普惠体 L"/>
                          <a:ea typeface="阿里巴巴普惠体 L"/>
                        </a:defRPr>
                      </a:lvl4pPr>
                      <a:lvl5pPr marL="1828800" algn="l" defTabSz="914400" rtl="0" eaLnBrk="1" latinLnBrk="0" hangingPunct="1">
                        <a:defRPr sz="1800" kern="1200">
                          <a:solidFill>
                            <a:schemeClr val="dk1"/>
                          </a:solidFill>
                          <a:latin typeface="阿里巴巴普惠体 L"/>
                          <a:ea typeface="阿里巴巴普惠体 L"/>
                        </a:defRPr>
                      </a:lvl5pPr>
                      <a:lvl6pPr marL="2286000" algn="l" defTabSz="914400" rtl="0" eaLnBrk="1" latinLnBrk="0" hangingPunct="1">
                        <a:defRPr sz="1800" kern="1200">
                          <a:solidFill>
                            <a:schemeClr val="dk1"/>
                          </a:solidFill>
                          <a:latin typeface="阿里巴巴普惠体 L"/>
                          <a:ea typeface="阿里巴巴普惠体 L"/>
                        </a:defRPr>
                      </a:lvl6pPr>
                      <a:lvl7pPr marL="2743200" algn="l" defTabSz="914400" rtl="0" eaLnBrk="1" latinLnBrk="0" hangingPunct="1">
                        <a:defRPr sz="1800" kern="1200">
                          <a:solidFill>
                            <a:schemeClr val="dk1"/>
                          </a:solidFill>
                          <a:latin typeface="阿里巴巴普惠体 L"/>
                          <a:ea typeface="阿里巴巴普惠体 L"/>
                        </a:defRPr>
                      </a:lvl7pPr>
                      <a:lvl8pPr marL="3200400" algn="l" defTabSz="914400" rtl="0" eaLnBrk="1" latinLnBrk="0" hangingPunct="1">
                        <a:defRPr sz="1800" kern="1200">
                          <a:solidFill>
                            <a:schemeClr val="dk1"/>
                          </a:solidFill>
                          <a:latin typeface="阿里巴巴普惠体 L"/>
                          <a:ea typeface="阿里巴巴普惠体 L"/>
                        </a:defRPr>
                      </a:lvl8pPr>
                      <a:lvl9pPr marL="3657600" algn="l" defTabSz="914400" rtl="0" eaLnBrk="1" latinLnBrk="0" hangingPunct="1">
                        <a:defRPr sz="1800" kern="1200">
                          <a:solidFill>
                            <a:schemeClr val="dk1"/>
                          </a:solidFill>
                          <a:latin typeface="阿里巴巴普惠体 L"/>
                          <a:ea typeface="阿里巴巴普惠体 L"/>
                        </a:defRPr>
                      </a:lvl9pPr>
                    </a:lstStyle>
                    <a:p>
                      <a:pPr algn="ctr"/>
                      <a:r>
                        <a:rPr lang="en-US" altLang="zh-CN" sz="1600" dirty="0"/>
                        <a:t>OSM1</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2BA04">
                        <a:tint val="40000"/>
                      </a:srgbClr>
                    </a:solidFill>
                  </a:tcPr>
                </a:tc>
                <a:tc>
                  <a:txBody>
                    <a:bodyPr/>
                    <a:lstStyle>
                      <a:lvl1pPr marL="0" algn="l" defTabSz="914400" rtl="0" eaLnBrk="1" latinLnBrk="0" hangingPunct="1">
                        <a:defRPr sz="1800" kern="1200">
                          <a:solidFill>
                            <a:schemeClr val="dk1"/>
                          </a:solidFill>
                          <a:latin typeface="阿里巴巴普惠体 L"/>
                          <a:ea typeface="阿里巴巴普惠体 L"/>
                        </a:defRPr>
                      </a:lvl1pPr>
                      <a:lvl2pPr marL="457200" algn="l" defTabSz="914400" rtl="0" eaLnBrk="1" latinLnBrk="0" hangingPunct="1">
                        <a:defRPr sz="1800" kern="1200">
                          <a:solidFill>
                            <a:schemeClr val="dk1"/>
                          </a:solidFill>
                          <a:latin typeface="阿里巴巴普惠体 L"/>
                          <a:ea typeface="阿里巴巴普惠体 L"/>
                        </a:defRPr>
                      </a:lvl2pPr>
                      <a:lvl3pPr marL="914400" algn="l" defTabSz="914400" rtl="0" eaLnBrk="1" latinLnBrk="0" hangingPunct="1">
                        <a:defRPr sz="1800" kern="1200">
                          <a:solidFill>
                            <a:schemeClr val="dk1"/>
                          </a:solidFill>
                          <a:latin typeface="阿里巴巴普惠体 L"/>
                          <a:ea typeface="阿里巴巴普惠体 L"/>
                        </a:defRPr>
                      </a:lvl3pPr>
                      <a:lvl4pPr marL="1371600" algn="l" defTabSz="914400" rtl="0" eaLnBrk="1" latinLnBrk="0" hangingPunct="1">
                        <a:defRPr sz="1800" kern="1200">
                          <a:solidFill>
                            <a:schemeClr val="dk1"/>
                          </a:solidFill>
                          <a:latin typeface="阿里巴巴普惠体 L"/>
                          <a:ea typeface="阿里巴巴普惠体 L"/>
                        </a:defRPr>
                      </a:lvl4pPr>
                      <a:lvl5pPr marL="1828800" algn="l" defTabSz="914400" rtl="0" eaLnBrk="1" latinLnBrk="0" hangingPunct="1">
                        <a:defRPr sz="1800" kern="1200">
                          <a:solidFill>
                            <a:schemeClr val="dk1"/>
                          </a:solidFill>
                          <a:latin typeface="阿里巴巴普惠体 L"/>
                          <a:ea typeface="阿里巴巴普惠体 L"/>
                        </a:defRPr>
                      </a:lvl5pPr>
                      <a:lvl6pPr marL="2286000" algn="l" defTabSz="914400" rtl="0" eaLnBrk="1" latinLnBrk="0" hangingPunct="1">
                        <a:defRPr sz="1800" kern="1200">
                          <a:solidFill>
                            <a:schemeClr val="dk1"/>
                          </a:solidFill>
                          <a:latin typeface="阿里巴巴普惠体 L"/>
                          <a:ea typeface="阿里巴巴普惠体 L"/>
                        </a:defRPr>
                      </a:lvl6pPr>
                      <a:lvl7pPr marL="2743200" algn="l" defTabSz="914400" rtl="0" eaLnBrk="1" latinLnBrk="0" hangingPunct="1">
                        <a:defRPr sz="1800" kern="1200">
                          <a:solidFill>
                            <a:schemeClr val="dk1"/>
                          </a:solidFill>
                          <a:latin typeface="阿里巴巴普惠体 L"/>
                          <a:ea typeface="阿里巴巴普惠体 L"/>
                        </a:defRPr>
                      </a:lvl7pPr>
                      <a:lvl8pPr marL="3200400" algn="l" defTabSz="914400" rtl="0" eaLnBrk="1" latinLnBrk="0" hangingPunct="1">
                        <a:defRPr sz="1800" kern="1200">
                          <a:solidFill>
                            <a:schemeClr val="dk1"/>
                          </a:solidFill>
                          <a:latin typeface="阿里巴巴普惠体 L"/>
                          <a:ea typeface="阿里巴巴普惠体 L"/>
                        </a:defRPr>
                      </a:lvl8pPr>
                      <a:lvl9pPr marL="3657600" algn="l" defTabSz="914400" rtl="0" eaLnBrk="1" latinLnBrk="0" hangingPunct="1">
                        <a:defRPr sz="1800" kern="1200">
                          <a:solidFill>
                            <a:schemeClr val="dk1"/>
                          </a:solidFill>
                          <a:latin typeface="阿里巴巴普惠体 L"/>
                          <a:ea typeface="阿里巴巴普惠体 L"/>
                        </a:defRPr>
                      </a:lvl9pPr>
                    </a:lstStyle>
                    <a:p>
                      <a:pPr algn="ctr"/>
                      <a:r>
                        <a:rPr lang="en-US" altLang="zh-CN" sz="1600" dirty="0"/>
                        <a:t>AM </a:t>
                      </a:r>
                      <a:r>
                        <a:rPr lang="en-US" altLang="zh-CN" sz="1200" dirty="0"/>
                        <a:t>(</a:t>
                      </a:r>
                      <a:r>
                        <a:rPr lang="zh-CN" altLang="en-US" sz="1200" dirty="0"/>
                        <a:t>完成评估确认后提交审批</a:t>
                      </a:r>
                      <a:r>
                        <a:rPr lang="en-US" altLang="zh-CN" sz="1200" dirty="0"/>
                        <a:t>)</a:t>
                      </a:r>
                    </a:p>
                    <a:p>
                      <a:pPr algn="ctr"/>
                      <a:r>
                        <a:rPr lang="en-US" altLang="zh-CN" sz="1600" dirty="0"/>
                        <a:t>OHRM</a:t>
                      </a:r>
                      <a:r>
                        <a:rPr lang="zh-CN" altLang="en-US" sz="1600" dirty="0"/>
                        <a:t> </a:t>
                      </a:r>
                      <a:r>
                        <a:rPr lang="en-US" altLang="zh-CN" sz="1600" dirty="0"/>
                        <a:t>– A</a:t>
                      </a:r>
                    </a:p>
                    <a:p>
                      <a:pPr algn="ctr"/>
                      <a:r>
                        <a:rPr lang="en-US" altLang="zh-CN" sz="1600" dirty="0"/>
                        <a:t>RD – A</a:t>
                      </a:r>
                    </a:p>
                    <a:p>
                      <a:pPr algn="ctr"/>
                      <a:r>
                        <a:rPr lang="en-US" altLang="zh-CN" sz="1600" dirty="0"/>
                        <a:t>SD – A</a:t>
                      </a:r>
                    </a:p>
                    <a:p>
                      <a:pPr algn="ctr"/>
                      <a:r>
                        <a:rPr lang="en-US" altLang="zh-CN" sz="1600" dirty="0"/>
                        <a:t>C&amp;B –I</a:t>
                      </a:r>
                      <a:endParaRPr lang="zh-CN" altLang="en-US" sz="160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2BA04">
                        <a:tint val="40000"/>
                      </a:srgbClr>
                    </a:solidFill>
                  </a:tcPr>
                </a:tc>
                <a:extLst>
                  <a:ext uri="{0D108BD9-81ED-4DB2-BD59-A6C34878D82A}">
                    <a16:rowId xmlns:a16="http://schemas.microsoft.com/office/drawing/2014/main" val="1060681792"/>
                  </a:ext>
                </a:extLst>
              </a:tr>
              <a:tr h="573366">
                <a:tc>
                  <a:txBody>
                    <a:bodyPr/>
                    <a:lstStyle>
                      <a:lvl1pPr marL="0" algn="l" defTabSz="914400" rtl="0" eaLnBrk="1" latinLnBrk="0" hangingPunct="1">
                        <a:defRPr sz="1800" kern="1200">
                          <a:solidFill>
                            <a:schemeClr val="dk1"/>
                          </a:solidFill>
                          <a:latin typeface="阿里巴巴普惠体 L"/>
                          <a:ea typeface="阿里巴巴普惠体 L"/>
                        </a:defRPr>
                      </a:lvl1pPr>
                      <a:lvl2pPr marL="457200" algn="l" defTabSz="914400" rtl="0" eaLnBrk="1" latinLnBrk="0" hangingPunct="1">
                        <a:defRPr sz="1800" kern="1200">
                          <a:solidFill>
                            <a:schemeClr val="dk1"/>
                          </a:solidFill>
                          <a:latin typeface="阿里巴巴普惠体 L"/>
                          <a:ea typeface="阿里巴巴普惠体 L"/>
                        </a:defRPr>
                      </a:lvl2pPr>
                      <a:lvl3pPr marL="914400" algn="l" defTabSz="914400" rtl="0" eaLnBrk="1" latinLnBrk="0" hangingPunct="1">
                        <a:defRPr sz="1800" kern="1200">
                          <a:solidFill>
                            <a:schemeClr val="dk1"/>
                          </a:solidFill>
                          <a:latin typeface="阿里巴巴普惠体 L"/>
                          <a:ea typeface="阿里巴巴普惠体 L"/>
                        </a:defRPr>
                      </a:lvl3pPr>
                      <a:lvl4pPr marL="1371600" algn="l" defTabSz="914400" rtl="0" eaLnBrk="1" latinLnBrk="0" hangingPunct="1">
                        <a:defRPr sz="1800" kern="1200">
                          <a:solidFill>
                            <a:schemeClr val="dk1"/>
                          </a:solidFill>
                          <a:latin typeface="阿里巴巴普惠体 L"/>
                          <a:ea typeface="阿里巴巴普惠体 L"/>
                        </a:defRPr>
                      </a:lvl4pPr>
                      <a:lvl5pPr marL="1828800" algn="l" defTabSz="914400" rtl="0" eaLnBrk="1" latinLnBrk="0" hangingPunct="1">
                        <a:defRPr sz="1800" kern="1200">
                          <a:solidFill>
                            <a:schemeClr val="dk1"/>
                          </a:solidFill>
                          <a:latin typeface="阿里巴巴普惠体 L"/>
                          <a:ea typeface="阿里巴巴普惠体 L"/>
                        </a:defRPr>
                      </a:lvl5pPr>
                      <a:lvl6pPr marL="2286000" algn="l" defTabSz="914400" rtl="0" eaLnBrk="1" latinLnBrk="0" hangingPunct="1">
                        <a:defRPr sz="1800" kern="1200">
                          <a:solidFill>
                            <a:schemeClr val="dk1"/>
                          </a:solidFill>
                          <a:latin typeface="阿里巴巴普惠体 L"/>
                          <a:ea typeface="阿里巴巴普惠体 L"/>
                        </a:defRPr>
                      </a:lvl6pPr>
                      <a:lvl7pPr marL="2743200" algn="l" defTabSz="914400" rtl="0" eaLnBrk="1" latinLnBrk="0" hangingPunct="1">
                        <a:defRPr sz="1800" kern="1200">
                          <a:solidFill>
                            <a:schemeClr val="dk1"/>
                          </a:solidFill>
                          <a:latin typeface="阿里巴巴普惠体 L"/>
                          <a:ea typeface="阿里巴巴普惠体 L"/>
                        </a:defRPr>
                      </a:lvl7pPr>
                      <a:lvl8pPr marL="3200400" algn="l" defTabSz="914400" rtl="0" eaLnBrk="1" latinLnBrk="0" hangingPunct="1">
                        <a:defRPr sz="1800" kern="1200">
                          <a:solidFill>
                            <a:schemeClr val="dk1"/>
                          </a:solidFill>
                          <a:latin typeface="阿里巴巴普惠体 L"/>
                          <a:ea typeface="阿里巴巴普惠体 L"/>
                        </a:defRPr>
                      </a:lvl8pPr>
                      <a:lvl9pPr marL="3657600" algn="l" defTabSz="914400" rtl="0" eaLnBrk="1" latinLnBrk="0" hangingPunct="1">
                        <a:defRPr sz="1800" kern="1200">
                          <a:solidFill>
                            <a:schemeClr val="dk1"/>
                          </a:solidFill>
                          <a:latin typeface="阿里巴巴普惠体 L"/>
                          <a:ea typeface="阿里巴巴普惠体 L"/>
                        </a:defRPr>
                      </a:lvl9pPr>
                    </a:lstStyle>
                    <a:p>
                      <a:pPr algn="ctr"/>
                      <a:r>
                        <a:rPr lang="en-US" altLang="zh-CN" sz="1600" dirty="0"/>
                        <a:t>SF</a:t>
                      </a:r>
                      <a:r>
                        <a:rPr lang="zh-CN" altLang="en-US" sz="1600" dirty="0"/>
                        <a:t>（非</a:t>
                      </a:r>
                      <a:r>
                        <a:rPr lang="en-US" altLang="zh-CN" sz="1600" dirty="0"/>
                        <a:t>HR</a:t>
                      </a:r>
                      <a:r>
                        <a:rPr lang="zh-CN" altLang="en-US" sz="1600" dirty="0"/>
                        <a:t>）</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2BA04">
                        <a:tint val="20000"/>
                      </a:srgbClr>
                    </a:solidFill>
                  </a:tcPr>
                </a:tc>
                <a:tc>
                  <a:txBody>
                    <a:bodyPr/>
                    <a:lstStyle>
                      <a:lvl1pPr marL="0" algn="l" defTabSz="914400" rtl="0" eaLnBrk="1" latinLnBrk="0" hangingPunct="1">
                        <a:defRPr sz="1800" kern="1200">
                          <a:solidFill>
                            <a:schemeClr val="dk1"/>
                          </a:solidFill>
                          <a:latin typeface="阿里巴巴普惠体 L"/>
                          <a:ea typeface="阿里巴巴普惠体 L"/>
                        </a:defRPr>
                      </a:lvl1pPr>
                      <a:lvl2pPr marL="457200" algn="l" defTabSz="914400" rtl="0" eaLnBrk="1" latinLnBrk="0" hangingPunct="1">
                        <a:defRPr sz="1800" kern="1200">
                          <a:solidFill>
                            <a:schemeClr val="dk1"/>
                          </a:solidFill>
                          <a:latin typeface="阿里巴巴普惠体 L"/>
                          <a:ea typeface="阿里巴巴普惠体 L"/>
                        </a:defRPr>
                      </a:lvl2pPr>
                      <a:lvl3pPr marL="914400" algn="l" defTabSz="914400" rtl="0" eaLnBrk="1" latinLnBrk="0" hangingPunct="1">
                        <a:defRPr sz="1800" kern="1200">
                          <a:solidFill>
                            <a:schemeClr val="dk1"/>
                          </a:solidFill>
                          <a:latin typeface="阿里巴巴普惠体 L"/>
                          <a:ea typeface="阿里巴巴普惠体 L"/>
                        </a:defRPr>
                      </a:lvl3pPr>
                      <a:lvl4pPr marL="1371600" algn="l" defTabSz="914400" rtl="0" eaLnBrk="1" latinLnBrk="0" hangingPunct="1">
                        <a:defRPr sz="1800" kern="1200">
                          <a:solidFill>
                            <a:schemeClr val="dk1"/>
                          </a:solidFill>
                          <a:latin typeface="阿里巴巴普惠体 L"/>
                          <a:ea typeface="阿里巴巴普惠体 L"/>
                        </a:defRPr>
                      </a:lvl4pPr>
                      <a:lvl5pPr marL="1828800" algn="l" defTabSz="914400" rtl="0" eaLnBrk="1" latinLnBrk="0" hangingPunct="1">
                        <a:defRPr sz="1800" kern="1200">
                          <a:solidFill>
                            <a:schemeClr val="dk1"/>
                          </a:solidFill>
                          <a:latin typeface="阿里巴巴普惠体 L"/>
                          <a:ea typeface="阿里巴巴普惠体 L"/>
                        </a:defRPr>
                      </a:lvl5pPr>
                      <a:lvl6pPr marL="2286000" algn="l" defTabSz="914400" rtl="0" eaLnBrk="1" latinLnBrk="0" hangingPunct="1">
                        <a:defRPr sz="1800" kern="1200">
                          <a:solidFill>
                            <a:schemeClr val="dk1"/>
                          </a:solidFill>
                          <a:latin typeface="阿里巴巴普惠体 L"/>
                          <a:ea typeface="阿里巴巴普惠体 L"/>
                        </a:defRPr>
                      </a:lvl6pPr>
                      <a:lvl7pPr marL="2743200" algn="l" defTabSz="914400" rtl="0" eaLnBrk="1" latinLnBrk="0" hangingPunct="1">
                        <a:defRPr sz="1800" kern="1200">
                          <a:solidFill>
                            <a:schemeClr val="dk1"/>
                          </a:solidFill>
                          <a:latin typeface="阿里巴巴普惠体 L"/>
                          <a:ea typeface="阿里巴巴普惠体 L"/>
                        </a:defRPr>
                      </a:lvl7pPr>
                      <a:lvl8pPr marL="3200400" algn="l" defTabSz="914400" rtl="0" eaLnBrk="1" latinLnBrk="0" hangingPunct="1">
                        <a:defRPr sz="1800" kern="1200">
                          <a:solidFill>
                            <a:schemeClr val="dk1"/>
                          </a:solidFill>
                          <a:latin typeface="阿里巴巴普惠体 L"/>
                          <a:ea typeface="阿里巴巴普惠体 L"/>
                        </a:defRPr>
                      </a:lvl8pPr>
                      <a:lvl9pPr marL="3657600" algn="l" defTabSz="914400" rtl="0" eaLnBrk="1" latinLnBrk="0" hangingPunct="1">
                        <a:defRPr sz="1800" kern="1200">
                          <a:solidFill>
                            <a:schemeClr val="dk1"/>
                          </a:solidFill>
                          <a:latin typeface="阿里巴巴普惠体 L"/>
                          <a:ea typeface="阿里巴巴普惠体 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t>N+1  </a:t>
                      </a:r>
                      <a:r>
                        <a:rPr lang="en-US" altLang="zh-CN" sz="1200" dirty="0"/>
                        <a:t>(</a:t>
                      </a:r>
                      <a:r>
                        <a:rPr lang="zh-CN" altLang="en-US" sz="1200" dirty="0"/>
                        <a:t>完成评估确认后提交审批</a:t>
                      </a:r>
                      <a:r>
                        <a:rPr lang="en-US" altLang="zh-CN" sz="1200" dirty="0"/>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t>N+2 – A</a:t>
                      </a:r>
                      <a:r>
                        <a:rPr lang="zh-CN" altLang="en-US" sz="1200" dirty="0"/>
                        <a:t>（若</a:t>
                      </a:r>
                      <a:r>
                        <a:rPr lang="en-US" altLang="zh-CN" sz="1200" dirty="0"/>
                        <a:t>N+1</a:t>
                      </a:r>
                      <a:r>
                        <a:rPr lang="zh-CN" altLang="en-US" sz="1200" dirty="0"/>
                        <a:t>是</a:t>
                      </a:r>
                      <a:r>
                        <a:rPr lang="en-US" altLang="zh-CN" sz="1200" dirty="0"/>
                        <a:t>APAC</a:t>
                      </a:r>
                      <a:r>
                        <a:rPr lang="zh-CN" altLang="en-US" sz="1200" dirty="0"/>
                        <a:t>或者</a:t>
                      </a:r>
                      <a:r>
                        <a:rPr lang="en-US" altLang="zh-CN" sz="1200" dirty="0"/>
                        <a:t>SD</a:t>
                      </a:r>
                      <a:r>
                        <a:rPr lang="zh-CN" altLang="en-US" sz="1200" dirty="0"/>
                        <a:t>则无需</a:t>
                      </a:r>
                      <a:r>
                        <a:rPr lang="en-US" altLang="zh-CN" sz="1200" dirty="0"/>
                        <a:t>N+2</a:t>
                      </a:r>
                      <a:r>
                        <a:rPr lang="zh-CN" altLang="en-US" sz="1200" dirty="0"/>
                        <a:t>再审批）</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2BA04">
                        <a:tint val="20000"/>
                      </a:srgbClr>
                    </a:solidFill>
                  </a:tcPr>
                </a:tc>
                <a:extLst>
                  <a:ext uri="{0D108BD9-81ED-4DB2-BD59-A6C34878D82A}">
                    <a16:rowId xmlns:a16="http://schemas.microsoft.com/office/drawing/2014/main" val="1896574226"/>
                  </a:ext>
                </a:extLst>
              </a:tr>
              <a:tr h="814783">
                <a:tc>
                  <a:txBody>
                    <a:bodyPr/>
                    <a:lstStyle>
                      <a:lvl1pPr marL="0" algn="l" defTabSz="914400" rtl="0" eaLnBrk="1" latinLnBrk="0" hangingPunct="1">
                        <a:defRPr sz="1800" kern="1200">
                          <a:solidFill>
                            <a:schemeClr val="dk1"/>
                          </a:solidFill>
                          <a:latin typeface="阿里巴巴普惠体 L"/>
                          <a:ea typeface="阿里巴巴普惠体 L"/>
                        </a:defRPr>
                      </a:lvl1pPr>
                      <a:lvl2pPr marL="457200" algn="l" defTabSz="914400" rtl="0" eaLnBrk="1" latinLnBrk="0" hangingPunct="1">
                        <a:defRPr sz="1800" kern="1200">
                          <a:solidFill>
                            <a:schemeClr val="dk1"/>
                          </a:solidFill>
                          <a:latin typeface="阿里巴巴普惠体 L"/>
                          <a:ea typeface="阿里巴巴普惠体 L"/>
                        </a:defRPr>
                      </a:lvl2pPr>
                      <a:lvl3pPr marL="914400" algn="l" defTabSz="914400" rtl="0" eaLnBrk="1" latinLnBrk="0" hangingPunct="1">
                        <a:defRPr sz="1800" kern="1200">
                          <a:solidFill>
                            <a:schemeClr val="dk1"/>
                          </a:solidFill>
                          <a:latin typeface="阿里巴巴普惠体 L"/>
                          <a:ea typeface="阿里巴巴普惠体 L"/>
                        </a:defRPr>
                      </a:lvl3pPr>
                      <a:lvl4pPr marL="1371600" algn="l" defTabSz="914400" rtl="0" eaLnBrk="1" latinLnBrk="0" hangingPunct="1">
                        <a:defRPr sz="1800" kern="1200">
                          <a:solidFill>
                            <a:schemeClr val="dk1"/>
                          </a:solidFill>
                          <a:latin typeface="阿里巴巴普惠体 L"/>
                          <a:ea typeface="阿里巴巴普惠体 L"/>
                        </a:defRPr>
                      </a:lvl4pPr>
                      <a:lvl5pPr marL="1828800" algn="l" defTabSz="914400" rtl="0" eaLnBrk="1" latinLnBrk="0" hangingPunct="1">
                        <a:defRPr sz="1800" kern="1200">
                          <a:solidFill>
                            <a:schemeClr val="dk1"/>
                          </a:solidFill>
                          <a:latin typeface="阿里巴巴普惠体 L"/>
                          <a:ea typeface="阿里巴巴普惠体 L"/>
                        </a:defRPr>
                      </a:lvl5pPr>
                      <a:lvl6pPr marL="2286000" algn="l" defTabSz="914400" rtl="0" eaLnBrk="1" latinLnBrk="0" hangingPunct="1">
                        <a:defRPr sz="1800" kern="1200">
                          <a:solidFill>
                            <a:schemeClr val="dk1"/>
                          </a:solidFill>
                          <a:latin typeface="阿里巴巴普惠体 L"/>
                          <a:ea typeface="阿里巴巴普惠体 L"/>
                        </a:defRPr>
                      </a:lvl6pPr>
                      <a:lvl7pPr marL="2743200" algn="l" defTabSz="914400" rtl="0" eaLnBrk="1" latinLnBrk="0" hangingPunct="1">
                        <a:defRPr sz="1800" kern="1200">
                          <a:solidFill>
                            <a:schemeClr val="dk1"/>
                          </a:solidFill>
                          <a:latin typeface="阿里巴巴普惠体 L"/>
                          <a:ea typeface="阿里巴巴普惠体 L"/>
                        </a:defRPr>
                      </a:lvl7pPr>
                      <a:lvl8pPr marL="3200400" algn="l" defTabSz="914400" rtl="0" eaLnBrk="1" latinLnBrk="0" hangingPunct="1">
                        <a:defRPr sz="1800" kern="1200">
                          <a:solidFill>
                            <a:schemeClr val="dk1"/>
                          </a:solidFill>
                          <a:latin typeface="阿里巴巴普惠体 L"/>
                          <a:ea typeface="阿里巴巴普惠体 L"/>
                        </a:defRPr>
                      </a:lvl8pPr>
                      <a:lvl9pPr marL="3657600" algn="l" defTabSz="914400" rtl="0" eaLnBrk="1" latinLnBrk="0" hangingPunct="1">
                        <a:defRPr sz="1800" kern="1200">
                          <a:solidFill>
                            <a:schemeClr val="dk1"/>
                          </a:solidFill>
                          <a:latin typeface="阿里巴巴普惠体 L"/>
                          <a:ea typeface="阿里巴巴普惠体 L"/>
                        </a:defRPr>
                      </a:lvl9pPr>
                    </a:lstStyle>
                    <a:p>
                      <a:pPr algn="ctr"/>
                      <a:r>
                        <a:rPr lang="en-US" altLang="zh-CN" sz="1600" dirty="0"/>
                        <a:t>SF</a:t>
                      </a:r>
                      <a:r>
                        <a:rPr lang="zh-CN" altLang="en-US" sz="1600" dirty="0"/>
                        <a:t>（</a:t>
                      </a:r>
                      <a:r>
                        <a:rPr lang="en-US" altLang="zh-CN" sz="1600" dirty="0"/>
                        <a:t>HR</a:t>
                      </a:r>
                      <a:r>
                        <a:rPr lang="zh-CN" altLang="en-US" sz="1600" dirty="0"/>
                        <a:t>）</a:t>
                      </a:r>
                      <a:r>
                        <a:rPr lang="en-US" altLang="zh-CN" sz="1600" dirty="0"/>
                        <a:t>&amp; OFSM</a:t>
                      </a:r>
                      <a:endParaRPr lang="zh-CN" altLang="en-US" sz="160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2BA04">
                        <a:tint val="40000"/>
                      </a:srgbClr>
                    </a:solidFill>
                  </a:tcPr>
                </a:tc>
                <a:tc>
                  <a:txBody>
                    <a:bodyPr/>
                    <a:lstStyle>
                      <a:lvl1pPr marL="0" algn="l" defTabSz="914400" rtl="0" eaLnBrk="1" latinLnBrk="0" hangingPunct="1">
                        <a:defRPr sz="1800" kern="1200">
                          <a:solidFill>
                            <a:schemeClr val="dk1"/>
                          </a:solidFill>
                          <a:latin typeface="阿里巴巴普惠体 L"/>
                          <a:ea typeface="阿里巴巴普惠体 L"/>
                        </a:defRPr>
                      </a:lvl1pPr>
                      <a:lvl2pPr marL="457200" algn="l" defTabSz="914400" rtl="0" eaLnBrk="1" latinLnBrk="0" hangingPunct="1">
                        <a:defRPr sz="1800" kern="1200">
                          <a:solidFill>
                            <a:schemeClr val="dk1"/>
                          </a:solidFill>
                          <a:latin typeface="阿里巴巴普惠体 L"/>
                          <a:ea typeface="阿里巴巴普惠体 L"/>
                        </a:defRPr>
                      </a:lvl2pPr>
                      <a:lvl3pPr marL="914400" algn="l" defTabSz="914400" rtl="0" eaLnBrk="1" latinLnBrk="0" hangingPunct="1">
                        <a:defRPr sz="1800" kern="1200">
                          <a:solidFill>
                            <a:schemeClr val="dk1"/>
                          </a:solidFill>
                          <a:latin typeface="阿里巴巴普惠体 L"/>
                          <a:ea typeface="阿里巴巴普惠体 L"/>
                        </a:defRPr>
                      </a:lvl3pPr>
                      <a:lvl4pPr marL="1371600" algn="l" defTabSz="914400" rtl="0" eaLnBrk="1" latinLnBrk="0" hangingPunct="1">
                        <a:defRPr sz="1800" kern="1200">
                          <a:solidFill>
                            <a:schemeClr val="dk1"/>
                          </a:solidFill>
                          <a:latin typeface="阿里巴巴普惠体 L"/>
                          <a:ea typeface="阿里巴巴普惠体 L"/>
                        </a:defRPr>
                      </a:lvl4pPr>
                      <a:lvl5pPr marL="1828800" algn="l" defTabSz="914400" rtl="0" eaLnBrk="1" latinLnBrk="0" hangingPunct="1">
                        <a:defRPr sz="1800" kern="1200">
                          <a:solidFill>
                            <a:schemeClr val="dk1"/>
                          </a:solidFill>
                          <a:latin typeface="阿里巴巴普惠体 L"/>
                          <a:ea typeface="阿里巴巴普惠体 L"/>
                        </a:defRPr>
                      </a:lvl5pPr>
                      <a:lvl6pPr marL="2286000" algn="l" defTabSz="914400" rtl="0" eaLnBrk="1" latinLnBrk="0" hangingPunct="1">
                        <a:defRPr sz="1800" kern="1200">
                          <a:solidFill>
                            <a:schemeClr val="dk1"/>
                          </a:solidFill>
                          <a:latin typeface="阿里巴巴普惠体 L"/>
                          <a:ea typeface="阿里巴巴普惠体 L"/>
                        </a:defRPr>
                      </a:lvl6pPr>
                      <a:lvl7pPr marL="2743200" algn="l" defTabSz="914400" rtl="0" eaLnBrk="1" latinLnBrk="0" hangingPunct="1">
                        <a:defRPr sz="1800" kern="1200">
                          <a:solidFill>
                            <a:schemeClr val="dk1"/>
                          </a:solidFill>
                          <a:latin typeface="阿里巴巴普惠体 L"/>
                          <a:ea typeface="阿里巴巴普惠体 L"/>
                        </a:defRPr>
                      </a:lvl7pPr>
                      <a:lvl8pPr marL="3200400" algn="l" defTabSz="914400" rtl="0" eaLnBrk="1" latinLnBrk="0" hangingPunct="1">
                        <a:defRPr sz="1800" kern="1200">
                          <a:solidFill>
                            <a:schemeClr val="dk1"/>
                          </a:solidFill>
                          <a:latin typeface="阿里巴巴普惠体 L"/>
                          <a:ea typeface="阿里巴巴普惠体 L"/>
                        </a:defRPr>
                      </a:lvl8pPr>
                      <a:lvl9pPr marL="3657600" algn="l" defTabSz="914400" rtl="0" eaLnBrk="1" latinLnBrk="0" hangingPunct="1">
                        <a:defRPr sz="1800" kern="1200">
                          <a:solidFill>
                            <a:schemeClr val="dk1"/>
                          </a:solidFill>
                          <a:latin typeface="阿里巴巴普惠体 L"/>
                          <a:ea typeface="阿里巴巴普惠体 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t>N+1 </a:t>
                      </a:r>
                      <a:r>
                        <a:rPr lang="en-US" altLang="zh-CN" sz="1200" dirty="0"/>
                        <a:t>(</a:t>
                      </a:r>
                      <a:r>
                        <a:rPr lang="zh-CN" altLang="en-US" sz="1200" dirty="0"/>
                        <a:t>完成评估确认后提交审批</a:t>
                      </a:r>
                      <a:r>
                        <a:rPr lang="en-US" altLang="zh-CN" sz="1200" dirty="0"/>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t>N+2 – A</a:t>
                      </a:r>
                      <a:r>
                        <a:rPr lang="zh-CN" altLang="en-US" sz="1200" dirty="0"/>
                        <a:t>（若</a:t>
                      </a:r>
                      <a:r>
                        <a:rPr lang="en-US" altLang="zh-CN" sz="1200" dirty="0"/>
                        <a:t>N+1</a:t>
                      </a:r>
                      <a:r>
                        <a:rPr lang="zh-CN" altLang="en-US" sz="1200" dirty="0"/>
                        <a:t>是</a:t>
                      </a:r>
                      <a:r>
                        <a:rPr lang="en-US" altLang="zh-CN" sz="1200" dirty="0"/>
                        <a:t>APAC</a:t>
                      </a:r>
                      <a:r>
                        <a:rPr lang="zh-CN" altLang="en-US" sz="1200" dirty="0"/>
                        <a:t>或者是</a:t>
                      </a:r>
                      <a:r>
                        <a:rPr lang="en-US" altLang="zh-CN" sz="1200" dirty="0"/>
                        <a:t>SD</a:t>
                      </a:r>
                      <a:r>
                        <a:rPr lang="zh-CN" altLang="en-US" sz="1200" dirty="0"/>
                        <a:t>无需</a:t>
                      </a:r>
                      <a:r>
                        <a:rPr lang="en-US" altLang="zh-CN" sz="1200" dirty="0"/>
                        <a:t>N+2</a:t>
                      </a:r>
                      <a:r>
                        <a:rPr lang="zh-CN" altLang="en-US" sz="1200" dirty="0"/>
                        <a:t>再审批）</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t>L&amp;D – A</a:t>
                      </a:r>
                      <a:endParaRPr lang="zh-CN" altLang="en-US" sz="160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2BA04">
                        <a:tint val="40000"/>
                      </a:srgbClr>
                    </a:solidFill>
                  </a:tcPr>
                </a:tc>
                <a:extLst>
                  <a:ext uri="{0D108BD9-81ED-4DB2-BD59-A6C34878D82A}">
                    <a16:rowId xmlns:a16="http://schemas.microsoft.com/office/drawing/2014/main" val="4094404560"/>
                  </a:ext>
                </a:extLst>
              </a:tr>
            </a:tbl>
          </a:graphicData>
        </a:graphic>
      </p:graphicFrame>
    </p:spTree>
    <p:extLst>
      <p:ext uri="{BB962C8B-B14F-4D97-AF65-F5344CB8AC3E}">
        <p14:creationId xmlns:p14="http://schemas.microsoft.com/office/powerpoint/2010/main" val="854066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34267" y="3192124"/>
            <a:ext cx="2954655"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入职管理</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rPr>
                <a:t>04</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2541257765"/>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34267" y="3192124"/>
            <a:ext cx="2954655"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合同管理</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rPr>
                <a:t>13</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2626451788"/>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合约管理</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13</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39" name="添加标题">
            <a:extLst>
              <a:ext uri="{FF2B5EF4-FFF2-40B4-BE49-F238E27FC236}">
                <a16:creationId xmlns:a16="http://schemas.microsoft.com/office/drawing/2014/main" id="{1ABB6E3C-D1D0-ECE5-E0AE-76908A43A37A}"/>
              </a:ext>
            </a:extLst>
          </p:cNvPr>
          <p:cNvSpPr txBox="1"/>
          <p:nvPr/>
        </p:nvSpPr>
        <p:spPr>
          <a:xfrm>
            <a:off x="528763" y="2109279"/>
            <a:ext cx="11036220" cy="2639441"/>
          </a:xfrm>
          <a:prstGeom prst="rect">
            <a:avLst/>
          </a:prstGeom>
          <a:noFill/>
        </p:spPr>
        <p:txBody>
          <a:bodyPr wrap="square" rtlCol="0">
            <a:spAutoFit/>
          </a:bodyPr>
          <a:lstStyle/>
          <a:p>
            <a:pPr>
              <a:lnSpc>
                <a:spcPct val="150000"/>
              </a:lnSpc>
            </a:pPr>
            <a:r>
              <a:rPr lang="en-US" altLang="zh-CN" sz="2400" b="1" dirty="0">
                <a:latin typeface="思源黑体 CN Bold"/>
                <a:ea typeface="+mj-ea"/>
              </a:rPr>
              <a:t>1</a:t>
            </a:r>
            <a:r>
              <a:rPr lang="zh-CN" altLang="en-US" sz="2400" b="1" dirty="0">
                <a:latin typeface="思源黑体 CN Bold"/>
                <a:ea typeface="+mj-ea"/>
              </a:rPr>
              <a:t>、新入职员工合同，</a:t>
            </a:r>
            <a:r>
              <a:rPr lang="en-US" altLang="zh-CN" sz="2400" b="1" dirty="0">
                <a:latin typeface="思源黑体 CN Bold"/>
                <a:ea typeface="+mj-ea"/>
              </a:rPr>
              <a:t>C&amp;B</a:t>
            </a:r>
            <a:r>
              <a:rPr lang="zh-CN" altLang="en-US" sz="2400" b="1" dirty="0">
                <a:latin typeface="思源黑体 CN Bold"/>
                <a:ea typeface="+mj-ea"/>
              </a:rPr>
              <a:t>直接发起电子签合同（无需审批），员工在收到电子签合同后直接签署</a:t>
            </a:r>
            <a:endParaRPr lang="en-US" altLang="zh-CN" sz="2400" b="1" dirty="0">
              <a:latin typeface="思源黑体 CN Bold"/>
              <a:ea typeface="+mj-ea"/>
            </a:endParaRPr>
          </a:p>
          <a:p>
            <a:pPr>
              <a:lnSpc>
                <a:spcPct val="150000"/>
              </a:lnSpc>
            </a:pPr>
            <a:r>
              <a:rPr lang="en-US" altLang="zh-CN" sz="2400" b="1" dirty="0">
                <a:latin typeface="思源黑体 CN Bold"/>
                <a:ea typeface="+mj-ea"/>
              </a:rPr>
              <a:t>2</a:t>
            </a:r>
            <a:r>
              <a:rPr lang="zh-CN" altLang="en-US" sz="2400" b="1" dirty="0">
                <a:latin typeface="思源黑体 CN Bold"/>
                <a:ea typeface="+mj-ea"/>
              </a:rPr>
              <a:t>、老员工续签合同，将由</a:t>
            </a:r>
            <a:r>
              <a:rPr lang="en-US" altLang="zh-CN" sz="2400" b="1" dirty="0">
                <a:latin typeface="思源黑体 CN Bold"/>
                <a:ea typeface="+mj-ea"/>
              </a:rPr>
              <a:t>C&amp;B</a:t>
            </a:r>
            <a:r>
              <a:rPr lang="zh-CN" altLang="en-US" sz="2400" b="1" dirty="0">
                <a:latin typeface="思源黑体 CN Bold"/>
                <a:ea typeface="+mj-ea"/>
              </a:rPr>
              <a:t>发起续签流程，经理需要确认是否续签，若确认续签，将在确认完成后发送电子签合同给到员工签署</a:t>
            </a:r>
            <a:endParaRPr lang="en-US" altLang="zh-CN" sz="1600" b="1" dirty="0">
              <a:latin typeface="等线"/>
            </a:endParaRPr>
          </a:p>
          <a:p>
            <a:pPr>
              <a:lnSpc>
                <a:spcPct val="150000"/>
              </a:lnSpc>
            </a:pPr>
            <a:endParaRPr lang="zh-CN" altLang="en-US" sz="1600" b="1" dirty="0">
              <a:solidFill>
                <a:srgbClr val="4F4F4F"/>
              </a:solidFill>
              <a:latin typeface="思源黑体 CN ExtraLight"/>
            </a:endParaRPr>
          </a:p>
        </p:txBody>
      </p:sp>
    </p:spTree>
    <p:extLst>
      <p:ext uri="{BB962C8B-B14F-4D97-AF65-F5344CB8AC3E}">
        <p14:creationId xmlns:p14="http://schemas.microsoft.com/office/powerpoint/2010/main" val="61390106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合约管理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续签审批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13</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23" name="添加标题">
            <a:extLst>
              <a:ext uri="{FF2B5EF4-FFF2-40B4-BE49-F238E27FC236}">
                <a16:creationId xmlns:a16="http://schemas.microsoft.com/office/drawing/2014/main" id="{7E4E3D16-338A-123E-9D0E-40A04A3342A2}"/>
              </a:ext>
            </a:extLst>
          </p:cNvPr>
          <p:cNvSpPr txBox="1"/>
          <p:nvPr/>
        </p:nvSpPr>
        <p:spPr>
          <a:xfrm>
            <a:off x="431362" y="1751461"/>
            <a:ext cx="11324627" cy="858377"/>
          </a:xfrm>
          <a:prstGeom prst="rect">
            <a:avLst/>
          </a:prstGeom>
          <a:noFill/>
        </p:spPr>
        <p:txBody>
          <a:bodyPr wrap="square" rtlCol="0">
            <a:spAutoFit/>
          </a:bodyPr>
          <a:lstStyle/>
          <a:p>
            <a:pPr marL="342900" indent="-342900">
              <a:lnSpc>
                <a:spcPct val="150000"/>
              </a:lnSpc>
              <a:buAutoNum type="arabicPeriod"/>
            </a:pPr>
            <a:r>
              <a:rPr lang="en-US" altLang="zh-CN" b="1" dirty="0"/>
              <a:t>C&amp;B</a:t>
            </a:r>
            <a:r>
              <a:rPr lang="zh-CN" altLang="en-US" b="1" dirty="0"/>
              <a:t>发起合同续签后，审批人会收到邮件通知（</a:t>
            </a:r>
            <a:r>
              <a:rPr lang="zh-CN" altLang="en-US" b="1" u="sng" dirty="0"/>
              <a:t>邮件通知为实时通知</a:t>
            </a:r>
            <a:r>
              <a:rPr lang="zh-CN" altLang="en-US" b="1" dirty="0"/>
              <a:t>）；</a:t>
            </a:r>
            <a:endParaRPr lang="en-US" altLang="zh-CN" b="1" dirty="0"/>
          </a:p>
          <a:p>
            <a:pPr>
              <a:lnSpc>
                <a:spcPct val="150000"/>
              </a:lnSpc>
            </a:pPr>
            <a:endParaRPr lang="zh-CN" altLang="en-US" b="1" dirty="0">
              <a:solidFill>
                <a:schemeClr val="tx2"/>
              </a:solidFill>
              <a:latin typeface="+mn-ea"/>
            </a:endParaRPr>
          </a:p>
        </p:txBody>
      </p:sp>
      <p:sp>
        <p:nvSpPr>
          <p:cNvPr id="24" name="添加标题">
            <a:extLst>
              <a:ext uri="{FF2B5EF4-FFF2-40B4-BE49-F238E27FC236}">
                <a16:creationId xmlns:a16="http://schemas.microsoft.com/office/drawing/2014/main" id="{9385C40F-80CD-4B3E-E1E9-5C7C0FE699C5}"/>
              </a:ext>
            </a:extLst>
          </p:cNvPr>
          <p:cNvSpPr txBox="1"/>
          <p:nvPr/>
        </p:nvSpPr>
        <p:spPr>
          <a:xfrm>
            <a:off x="873914" y="4119367"/>
            <a:ext cx="5095420" cy="1291379"/>
          </a:xfrm>
          <a:prstGeom prst="rect">
            <a:avLst/>
          </a:prstGeom>
          <a:noFill/>
        </p:spPr>
        <p:txBody>
          <a:bodyPr wrap="square" rtlCol="0">
            <a:spAutoFit/>
          </a:bodyPr>
          <a:lstStyle/>
          <a:p>
            <a:pPr>
              <a:lnSpc>
                <a:spcPct val="150000"/>
              </a:lnSpc>
            </a:pPr>
            <a:r>
              <a:rPr lang="en-US" altLang="zh-CN" b="1" dirty="0"/>
              <a:t>2. </a:t>
            </a:r>
            <a:r>
              <a:rPr lang="zh-CN" altLang="en-US" b="1" dirty="0"/>
              <a:t>如同审批“请假表单”一样，可以选择“同意”和“拒绝”以及“退回”。点击提交后，会显示“您的审批已全部完成”方可关闭网页。</a:t>
            </a:r>
            <a:endParaRPr lang="en-US" altLang="zh-CN" b="1" dirty="0"/>
          </a:p>
        </p:txBody>
      </p:sp>
      <p:pic>
        <p:nvPicPr>
          <p:cNvPr id="25" name="图片 24">
            <a:extLst>
              <a:ext uri="{FF2B5EF4-FFF2-40B4-BE49-F238E27FC236}">
                <a16:creationId xmlns:a16="http://schemas.microsoft.com/office/drawing/2014/main" id="{8B79A982-E6A0-FDC0-C0E9-CA735699E28E}"/>
              </a:ext>
            </a:extLst>
          </p:cNvPr>
          <p:cNvPicPr>
            <a:picLocks noChangeAspect="1"/>
          </p:cNvPicPr>
          <p:nvPr/>
        </p:nvPicPr>
        <p:blipFill>
          <a:blip r:embed="rId2"/>
          <a:stretch>
            <a:fillRect/>
          </a:stretch>
        </p:blipFill>
        <p:spPr>
          <a:xfrm>
            <a:off x="764325" y="2275232"/>
            <a:ext cx="8361575" cy="1633783"/>
          </a:xfrm>
          <a:prstGeom prst="rect">
            <a:avLst/>
          </a:prstGeom>
        </p:spPr>
      </p:pic>
      <p:pic>
        <p:nvPicPr>
          <p:cNvPr id="26" name="图片 25">
            <a:extLst>
              <a:ext uri="{FF2B5EF4-FFF2-40B4-BE49-F238E27FC236}">
                <a16:creationId xmlns:a16="http://schemas.microsoft.com/office/drawing/2014/main" id="{9065DEC1-C598-043E-106A-6F082D4212ED}"/>
              </a:ext>
            </a:extLst>
          </p:cNvPr>
          <p:cNvPicPr>
            <a:picLocks noChangeAspect="1"/>
          </p:cNvPicPr>
          <p:nvPr/>
        </p:nvPicPr>
        <p:blipFill rotWithShape="1">
          <a:blip r:embed="rId3"/>
          <a:srcRect l="29021" r="21246"/>
          <a:stretch/>
        </p:blipFill>
        <p:spPr>
          <a:xfrm>
            <a:off x="6909859" y="4119367"/>
            <a:ext cx="3111013" cy="2349537"/>
          </a:xfrm>
          <a:prstGeom prst="rect">
            <a:avLst/>
          </a:prstGeom>
        </p:spPr>
      </p:pic>
    </p:spTree>
    <p:extLst>
      <p:ext uri="{BB962C8B-B14F-4D97-AF65-F5344CB8AC3E}">
        <p14:creationId xmlns:p14="http://schemas.microsoft.com/office/powerpoint/2010/main" val="50937415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合约管理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续签审批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13</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10" name="图片 9" descr="电脑软件截图&#10;&#10;描述已自动生成">
            <a:extLst>
              <a:ext uri="{FF2B5EF4-FFF2-40B4-BE49-F238E27FC236}">
                <a16:creationId xmlns:a16="http://schemas.microsoft.com/office/drawing/2014/main" id="{C434967B-472E-554E-32B3-C61D6A13FB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515" y="2221523"/>
            <a:ext cx="9737880" cy="4226412"/>
          </a:xfrm>
          <a:prstGeom prst="rect">
            <a:avLst/>
          </a:prstGeom>
        </p:spPr>
      </p:pic>
      <p:sp>
        <p:nvSpPr>
          <p:cNvPr id="11" name="添加标题">
            <a:extLst>
              <a:ext uri="{FF2B5EF4-FFF2-40B4-BE49-F238E27FC236}">
                <a16:creationId xmlns:a16="http://schemas.microsoft.com/office/drawing/2014/main" id="{FD0B30B2-6559-CFC4-1A31-854ECB141054}"/>
              </a:ext>
            </a:extLst>
          </p:cNvPr>
          <p:cNvSpPr txBox="1"/>
          <p:nvPr/>
        </p:nvSpPr>
        <p:spPr>
          <a:xfrm>
            <a:off x="758515" y="1303380"/>
            <a:ext cx="10081412" cy="880947"/>
          </a:xfrm>
          <a:prstGeom prst="rect">
            <a:avLst/>
          </a:prstGeom>
          <a:noFill/>
        </p:spPr>
        <p:txBody>
          <a:bodyPr wrap="square" rtlCol="0">
            <a:spAutoFit/>
          </a:bodyPr>
          <a:lstStyle/>
          <a:p>
            <a:pPr>
              <a:lnSpc>
                <a:spcPct val="150000"/>
              </a:lnSpc>
            </a:pPr>
            <a:r>
              <a:rPr lang="en-US" altLang="zh-CN" b="1" dirty="0">
                <a:solidFill>
                  <a:srgbClr val="1C1C1C"/>
                </a:solidFill>
                <a:latin typeface="等线"/>
              </a:rPr>
              <a:t>3. </a:t>
            </a:r>
            <a:r>
              <a:rPr lang="zh-CN" altLang="en-US" b="1" dirty="0">
                <a:solidFill>
                  <a:srgbClr val="1C1C1C"/>
                </a:solidFill>
                <a:latin typeface="等线"/>
              </a:rPr>
              <a:t>还可以点击表单号，跳转到需要审批的申请单，根据需要点击“同意”、“退回”或“拒绝”；</a:t>
            </a:r>
            <a:endParaRPr lang="en-US" altLang="zh-CN" b="1" dirty="0">
              <a:solidFill>
                <a:srgbClr val="1C1C1C"/>
              </a:solidFill>
              <a:latin typeface="等线"/>
            </a:endParaRPr>
          </a:p>
          <a:p>
            <a:pPr>
              <a:lnSpc>
                <a:spcPct val="150000"/>
              </a:lnSpc>
            </a:pPr>
            <a:r>
              <a:rPr lang="en-US" altLang="zh-CN" b="1" dirty="0">
                <a:solidFill>
                  <a:srgbClr val="1C1C1C"/>
                </a:solidFill>
                <a:latin typeface="等线"/>
              </a:rPr>
              <a:t>  </a:t>
            </a:r>
            <a:r>
              <a:rPr lang="zh-CN" altLang="en-US" b="1" dirty="0">
                <a:solidFill>
                  <a:srgbClr val="1C1C1C"/>
                </a:solidFill>
                <a:latin typeface="等线"/>
              </a:rPr>
              <a:t>在此页面可以看到此次续签信息以及员工历史合同记录信息</a:t>
            </a:r>
            <a:r>
              <a:rPr lang="en-US" altLang="zh-CN" b="1" dirty="0">
                <a:solidFill>
                  <a:srgbClr val="1C1C1C"/>
                </a:solidFill>
                <a:latin typeface="等线"/>
              </a:rPr>
              <a:t>  </a:t>
            </a:r>
            <a:endParaRPr lang="zh-CN" altLang="en-US" b="1" dirty="0">
              <a:solidFill>
                <a:srgbClr val="4F4F4F"/>
              </a:solidFill>
              <a:latin typeface="思源黑体 CN ExtraLight"/>
            </a:endParaRPr>
          </a:p>
        </p:txBody>
      </p:sp>
      <p:sp>
        <p:nvSpPr>
          <p:cNvPr id="5" name="矩形 4">
            <a:extLst>
              <a:ext uri="{FF2B5EF4-FFF2-40B4-BE49-F238E27FC236}">
                <a16:creationId xmlns:a16="http://schemas.microsoft.com/office/drawing/2014/main" id="{EB338293-E1BC-3BF6-C31F-F96B9B4F67CD}"/>
              </a:ext>
            </a:extLst>
          </p:cNvPr>
          <p:cNvSpPr/>
          <p:nvPr/>
        </p:nvSpPr>
        <p:spPr>
          <a:xfrm rot="10800000">
            <a:off x="3989460" y="4211038"/>
            <a:ext cx="791546" cy="835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99CD6A21-E8BC-14CA-ACED-A7D214C9E69B}"/>
              </a:ext>
            </a:extLst>
          </p:cNvPr>
          <p:cNvSpPr/>
          <p:nvPr/>
        </p:nvSpPr>
        <p:spPr>
          <a:xfrm rot="10800000">
            <a:off x="2104677" y="4137638"/>
            <a:ext cx="791546" cy="835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8303676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合约管理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续签审批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13</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7" name="添加标题">
            <a:extLst>
              <a:ext uri="{FF2B5EF4-FFF2-40B4-BE49-F238E27FC236}">
                <a16:creationId xmlns:a16="http://schemas.microsoft.com/office/drawing/2014/main" id="{9C789AFB-339C-7CCA-3562-4484662D3D4B}"/>
              </a:ext>
            </a:extLst>
          </p:cNvPr>
          <p:cNvSpPr txBox="1"/>
          <p:nvPr/>
        </p:nvSpPr>
        <p:spPr>
          <a:xfrm>
            <a:off x="553953" y="1557353"/>
            <a:ext cx="11079446" cy="460960"/>
          </a:xfrm>
          <a:prstGeom prst="rect">
            <a:avLst/>
          </a:prstGeom>
          <a:noFill/>
        </p:spPr>
        <p:txBody>
          <a:bodyPr wrap="square" rtlCol="0">
            <a:spAutoFit/>
          </a:bodyPr>
          <a:lstStyle/>
          <a:p>
            <a:pPr>
              <a:lnSpc>
                <a:spcPct val="150000"/>
              </a:lnSpc>
            </a:pPr>
            <a:r>
              <a:rPr lang="zh-CN" altLang="en-US" b="1" dirty="0">
                <a:solidFill>
                  <a:srgbClr val="1C1C1C"/>
                </a:solidFill>
                <a:latin typeface="等线"/>
              </a:rPr>
              <a:t>同样，我们还可以通过主页“待我审批”按钮找到表单进行审批，可逐一审批也可批量审批。</a:t>
            </a:r>
            <a:endParaRPr lang="en-US" altLang="zh-CN" b="1" dirty="0">
              <a:solidFill>
                <a:srgbClr val="1C1C1C"/>
              </a:solidFill>
              <a:latin typeface="等线"/>
            </a:endParaRPr>
          </a:p>
        </p:txBody>
      </p:sp>
      <p:pic>
        <p:nvPicPr>
          <p:cNvPr id="11" name="图片 10">
            <a:extLst>
              <a:ext uri="{FF2B5EF4-FFF2-40B4-BE49-F238E27FC236}">
                <a16:creationId xmlns:a16="http://schemas.microsoft.com/office/drawing/2014/main" id="{21EB4DB3-48F2-74E7-A559-A163C9D3D512}"/>
              </a:ext>
            </a:extLst>
          </p:cNvPr>
          <p:cNvPicPr>
            <a:picLocks noChangeAspect="1"/>
          </p:cNvPicPr>
          <p:nvPr/>
        </p:nvPicPr>
        <p:blipFill>
          <a:blip r:embed="rId2"/>
          <a:stretch>
            <a:fillRect/>
          </a:stretch>
        </p:blipFill>
        <p:spPr>
          <a:xfrm>
            <a:off x="304800" y="2329678"/>
            <a:ext cx="7463246" cy="2790825"/>
          </a:xfrm>
          <a:prstGeom prst="rect">
            <a:avLst/>
          </a:prstGeom>
        </p:spPr>
      </p:pic>
      <p:pic>
        <p:nvPicPr>
          <p:cNvPr id="12" name="图片 11">
            <a:extLst>
              <a:ext uri="{FF2B5EF4-FFF2-40B4-BE49-F238E27FC236}">
                <a16:creationId xmlns:a16="http://schemas.microsoft.com/office/drawing/2014/main" id="{B435AF3F-7936-D12C-16F1-00BBC5FE9553}"/>
              </a:ext>
            </a:extLst>
          </p:cNvPr>
          <p:cNvPicPr>
            <a:picLocks noChangeAspect="1"/>
          </p:cNvPicPr>
          <p:nvPr/>
        </p:nvPicPr>
        <p:blipFill>
          <a:blip r:embed="rId3"/>
          <a:stretch>
            <a:fillRect/>
          </a:stretch>
        </p:blipFill>
        <p:spPr>
          <a:xfrm>
            <a:off x="4214949" y="2504694"/>
            <a:ext cx="7977051" cy="4182171"/>
          </a:xfrm>
          <a:prstGeom prst="rect">
            <a:avLst/>
          </a:prstGeom>
        </p:spPr>
      </p:pic>
    </p:spTree>
    <p:extLst>
      <p:ext uri="{BB962C8B-B14F-4D97-AF65-F5344CB8AC3E}">
        <p14:creationId xmlns:p14="http://schemas.microsoft.com/office/powerpoint/2010/main" val="231654672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合约管理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续签表单查看</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13</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9" name="Circle">
            <a:extLst>
              <a:ext uri="{FF2B5EF4-FFF2-40B4-BE49-F238E27FC236}">
                <a16:creationId xmlns:a16="http://schemas.microsoft.com/office/drawing/2014/main" id="{1292269A-D2E9-E48D-C816-7A3151D0165F}"/>
              </a:ext>
            </a:extLst>
          </p:cNvPr>
          <p:cNvSpPr/>
          <p:nvPr/>
        </p:nvSpPr>
        <p:spPr>
          <a:xfrm>
            <a:off x="4393990" y="2092309"/>
            <a:ext cx="125082" cy="125082"/>
          </a:xfrm>
          <a:prstGeom prst="ellipse">
            <a:avLst/>
          </a:prstGeom>
          <a:solidFill>
            <a:srgbClr val="E5E8EB"/>
          </a:solidFill>
          <a:ln w="12700" cap="flat">
            <a:noFill/>
            <a:miter lim="400000"/>
          </a:ln>
          <a:effectLst/>
        </p:spPr>
        <p:txBody>
          <a:bodyPr wrap="square" lIns="25400" tIns="25400" rIns="25400" bIns="25400" numCol="1" anchor="ctr">
            <a:noAutofit/>
          </a:bodyPr>
          <a:lstStyle/>
          <a:p>
            <a:pPr algn="ctr">
              <a:defRPr sz="3200" baseline="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0" name="Circle">
            <a:extLst>
              <a:ext uri="{FF2B5EF4-FFF2-40B4-BE49-F238E27FC236}">
                <a16:creationId xmlns:a16="http://schemas.microsoft.com/office/drawing/2014/main" id="{12C69C69-8FEB-715B-DBDF-5D16E2561DD8}"/>
              </a:ext>
            </a:extLst>
          </p:cNvPr>
          <p:cNvSpPr/>
          <p:nvPr/>
        </p:nvSpPr>
        <p:spPr>
          <a:xfrm>
            <a:off x="4677584" y="5776691"/>
            <a:ext cx="223880" cy="223880"/>
          </a:xfrm>
          <a:prstGeom prst="ellipse">
            <a:avLst/>
          </a:prstGeom>
          <a:solidFill>
            <a:srgbClr val="E8ECEF"/>
          </a:solidFill>
          <a:ln w="12700" cap="flat">
            <a:noFill/>
            <a:miter lim="400000"/>
          </a:ln>
          <a:effectLst/>
        </p:spPr>
        <p:txBody>
          <a:bodyPr wrap="square" lIns="25400" tIns="25400" rIns="25400" bIns="25400" numCol="1" anchor="ctr">
            <a:noAutofit/>
          </a:bodyPr>
          <a:lstStyle/>
          <a:p>
            <a:pPr algn="ctr">
              <a:defRPr sz="3200" baseline="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3" name="添加标题">
            <a:extLst>
              <a:ext uri="{FF2B5EF4-FFF2-40B4-BE49-F238E27FC236}">
                <a16:creationId xmlns:a16="http://schemas.microsoft.com/office/drawing/2014/main" id="{BB2AC87F-E7EB-F768-7961-BECA229B4D91}"/>
              </a:ext>
            </a:extLst>
          </p:cNvPr>
          <p:cNvSpPr txBox="1"/>
          <p:nvPr/>
        </p:nvSpPr>
        <p:spPr>
          <a:xfrm>
            <a:off x="764325" y="1513626"/>
            <a:ext cx="11079446" cy="460382"/>
          </a:xfrm>
          <a:prstGeom prst="rect">
            <a:avLst/>
          </a:prstGeom>
          <a:noFill/>
        </p:spPr>
        <p:txBody>
          <a:bodyPr wrap="square" rtlCol="0">
            <a:spAutoFit/>
          </a:bodyPr>
          <a:lstStyle/>
          <a:p>
            <a:pPr>
              <a:lnSpc>
                <a:spcPct val="150000"/>
              </a:lnSpc>
            </a:pPr>
            <a:r>
              <a:rPr lang="zh-CN" altLang="en-US" b="1" dirty="0">
                <a:solidFill>
                  <a:srgbClr val="1C1C1C"/>
                </a:solidFill>
                <a:latin typeface="等线"/>
              </a:rPr>
              <a:t>如果要查看已经审批过的表单，可点击首页“我的审批”进行查看。</a:t>
            </a:r>
            <a:endParaRPr lang="zh-CN" altLang="en-US" b="1" dirty="0">
              <a:solidFill>
                <a:srgbClr val="4F4F4F"/>
              </a:solidFill>
              <a:latin typeface="思源黑体 CN ExtraLight"/>
            </a:endParaRPr>
          </a:p>
        </p:txBody>
      </p:sp>
      <p:pic>
        <p:nvPicPr>
          <p:cNvPr id="7" name="图片 6">
            <a:extLst>
              <a:ext uri="{FF2B5EF4-FFF2-40B4-BE49-F238E27FC236}">
                <a16:creationId xmlns:a16="http://schemas.microsoft.com/office/drawing/2014/main" id="{BD8989B3-17A4-3CA3-B1BE-A4FE2961A86C}"/>
              </a:ext>
            </a:extLst>
          </p:cNvPr>
          <p:cNvPicPr>
            <a:picLocks noChangeAspect="1"/>
          </p:cNvPicPr>
          <p:nvPr/>
        </p:nvPicPr>
        <p:blipFill>
          <a:blip r:embed="rId2"/>
          <a:stretch>
            <a:fillRect/>
          </a:stretch>
        </p:blipFill>
        <p:spPr>
          <a:xfrm>
            <a:off x="189818" y="2096349"/>
            <a:ext cx="7038975" cy="3248025"/>
          </a:xfrm>
          <a:prstGeom prst="rect">
            <a:avLst/>
          </a:prstGeom>
        </p:spPr>
      </p:pic>
      <p:pic>
        <p:nvPicPr>
          <p:cNvPr id="8" name="图片 7">
            <a:extLst>
              <a:ext uri="{FF2B5EF4-FFF2-40B4-BE49-F238E27FC236}">
                <a16:creationId xmlns:a16="http://schemas.microsoft.com/office/drawing/2014/main" id="{4CA43DFE-CB4F-6EBD-1B09-15E41C4E898D}"/>
              </a:ext>
            </a:extLst>
          </p:cNvPr>
          <p:cNvPicPr>
            <a:picLocks noChangeAspect="1"/>
          </p:cNvPicPr>
          <p:nvPr/>
        </p:nvPicPr>
        <p:blipFill rotWithShape="1">
          <a:blip r:embed="rId3">
            <a:extLst>
              <a:ext uri="{28A0092B-C50C-407E-A947-70E740481C1C}">
                <a14:useLocalDpi xmlns:a14="http://schemas.microsoft.com/office/drawing/2010/main" val="0"/>
              </a:ext>
            </a:extLst>
          </a:blip>
          <a:srcRect r="3343"/>
          <a:stretch/>
        </p:blipFill>
        <p:spPr>
          <a:xfrm>
            <a:off x="4789714" y="1974007"/>
            <a:ext cx="7289075" cy="4627089"/>
          </a:xfrm>
          <a:prstGeom prst="rect">
            <a:avLst/>
          </a:prstGeom>
        </p:spPr>
      </p:pic>
    </p:spTree>
    <p:extLst>
      <p:ext uri="{BB962C8B-B14F-4D97-AF65-F5344CB8AC3E}">
        <p14:creationId xmlns:p14="http://schemas.microsoft.com/office/powerpoint/2010/main" val="304255272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34267" y="3192124"/>
            <a:ext cx="2954655"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离职管理</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rPr>
                <a:t>14</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1783735510"/>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离职管理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-OSPP&amp;OSM2</a:t>
              </a:r>
              <a:endPar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6" name="文本框 5">
            <a:extLst>
              <a:ext uri="{FF2B5EF4-FFF2-40B4-BE49-F238E27FC236}">
                <a16:creationId xmlns:a16="http://schemas.microsoft.com/office/drawing/2014/main" id="{6254753F-234D-881E-9D1D-7239BEDEC688}"/>
              </a:ext>
            </a:extLst>
          </p:cNvPr>
          <p:cNvSpPr txBox="1"/>
          <p:nvPr/>
        </p:nvSpPr>
        <p:spPr>
          <a:xfrm>
            <a:off x="914979" y="2651929"/>
            <a:ext cx="10666594" cy="2903359"/>
          </a:xfrm>
          <a:prstGeom prst="rect">
            <a:avLst/>
          </a:prstGeom>
          <a:noFill/>
        </p:spPr>
        <p:txBody>
          <a:bodyPr wrap="square">
            <a:spAutoFit/>
          </a:bodyPr>
          <a:lstStyle/>
          <a:p>
            <a:pPr>
              <a:lnSpc>
                <a:spcPct val="200000"/>
              </a:lnSpc>
            </a:pPr>
            <a:r>
              <a:rPr lang="zh-CN" altLang="en-US" sz="1800" b="1" dirty="0">
                <a:highlight>
                  <a:srgbClr val="FFFF00"/>
                </a:highlight>
              </a:rPr>
              <a:t>涉及职位组：</a:t>
            </a:r>
            <a:r>
              <a:rPr lang="en-US" altLang="zh-CN" sz="1800" dirty="0"/>
              <a:t>OSPP</a:t>
            </a:r>
            <a:r>
              <a:rPr lang="zh-CN" altLang="en-US" sz="1800" dirty="0"/>
              <a:t>、</a:t>
            </a:r>
            <a:r>
              <a:rPr lang="en-US" altLang="zh-CN" sz="1800" dirty="0"/>
              <a:t>OSM2</a:t>
            </a:r>
          </a:p>
          <a:p>
            <a:pPr>
              <a:lnSpc>
                <a:spcPct val="200000"/>
              </a:lnSpc>
            </a:pPr>
            <a:r>
              <a:rPr lang="zh-CN" altLang="en-US" sz="1800" b="1" dirty="0">
                <a:highlight>
                  <a:srgbClr val="FFFF00"/>
                </a:highlight>
              </a:rPr>
              <a:t>发起方式：</a:t>
            </a:r>
            <a:r>
              <a:rPr lang="zh-CN" altLang="en-US" sz="1800" dirty="0"/>
              <a:t>他人（分店经理</a:t>
            </a:r>
            <a:r>
              <a:rPr lang="en-US" altLang="zh-CN" sz="1800" dirty="0"/>
              <a:t>/</a:t>
            </a:r>
            <a:r>
              <a:rPr lang="zh-CN" altLang="en-US" sz="1800" dirty="0"/>
              <a:t>分店主管</a:t>
            </a:r>
            <a:r>
              <a:rPr lang="en-US" altLang="zh-CN" sz="1800" dirty="0"/>
              <a:t>/</a:t>
            </a:r>
            <a:r>
              <a:rPr lang="zh-CN" altLang="en-US" sz="1800" dirty="0"/>
              <a:t>分店助理角色用户可发起权限组织下</a:t>
            </a:r>
            <a:r>
              <a:rPr lang="en-US" altLang="zh-CN" sz="1800" dirty="0"/>
              <a:t>OSPP</a:t>
            </a:r>
            <a:r>
              <a:rPr lang="zh-CN" altLang="en-US" sz="1800" dirty="0"/>
              <a:t>和</a:t>
            </a:r>
            <a:r>
              <a:rPr lang="en-US" altLang="zh-CN" sz="1800" dirty="0"/>
              <a:t>OSM2</a:t>
            </a:r>
            <a:r>
              <a:rPr lang="zh-CN" altLang="en-US" sz="1800" dirty="0"/>
              <a:t>员工离职）</a:t>
            </a:r>
            <a:endParaRPr lang="en-US" altLang="zh-CN" sz="1800" dirty="0"/>
          </a:p>
          <a:p>
            <a:pPr>
              <a:lnSpc>
                <a:spcPct val="200000"/>
              </a:lnSpc>
            </a:pPr>
            <a:r>
              <a:rPr lang="zh-CN" altLang="en-US" sz="2000" b="1" dirty="0">
                <a:solidFill>
                  <a:srgbClr val="FF0000"/>
                </a:solidFill>
                <a:highlight>
                  <a:srgbClr val="FFFF00"/>
                </a:highlight>
              </a:rPr>
              <a:t>无</a:t>
            </a:r>
            <a:r>
              <a:rPr lang="zh-CN" altLang="en-US" sz="1800" b="1" dirty="0">
                <a:highlight>
                  <a:srgbClr val="FFFF00"/>
                </a:highlight>
              </a:rPr>
              <a:t>补偿金流程：</a:t>
            </a:r>
            <a:r>
              <a:rPr lang="zh-CN" altLang="en-US" sz="1800" dirty="0"/>
              <a:t>表单发起人填写离职表单 </a:t>
            </a:r>
            <a:r>
              <a:rPr lang="en-US" altLang="zh-CN" sz="1800" dirty="0"/>
              <a:t>&gt; </a:t>
            </a:r>
            <a:r>
              <a:rPr lang="zh-CN" altLang="en-US" sz="1800" dirty="0"/>
              <a:t>离职审批 </a:t>
            </a:r>
            <a:r>
              <a:rPr lang="en-US" altLang="zh-CN" sz="1800" dirty="0"/>
              <a:t>&gt; C&amp;B</a:t>
            </a:r>
            <a:r>
              <a:rPr lang="zh-CN" altLang="en-US" sz="1800" dirty="0"/>
              <a:t>提供电子版离职证明</a:t>
            </a:r>
            <a:endParaRPr lang="en-US" altLang="zh-CN" sz="1800" dirty="0"/>
          </a:p>
          <a:p>
            <a:pPr>
              <a:lnSpc>
                <a:spcPct val="200000"/>
              </a:lnSpc>
            </a:pPr>
            <a:r>
              <a:rPr lang="zh-CN" altLang="en-US" sz="2000" b="1" dirty="0">
                <a:solidFill>
                  <a:srgbClr val="FF0000"/>
                </a:solidFill>
                <a:highlight>
                  <a:srgbClr val="FFFF00"/>
                </a:highlight>
              </a:rPr>
              <a:t>有</a:t>
            </a:r>
            <a:r>
              <a:rPr lang="zh-CN" altLang="en-US" sz="1800" b="1" dirty="0">
                <a:highlight>
                  <a:srgbClr val="FFFF00"/>
                </a:highlight>
              </a:rPr>
              <a:t>补偿金流程：</a:t>
            </a:r>
            <a:r>
              <a:rPr lang="zh-CN" altLang="en-US" sz="1800" dirty="0"/>
              <a:t>表单发起人填写离职表单  </a:t>
            </a:r>
            <a:r>
              <a:rPr lang="en-US" altLang="zh-CN" sz="1800" dirty="0"/>
              <a:t>&gt;  </a:t>
            </a:r>
            <a:r>
              <a:rPr lang="en-US" altLang="zh-CN" sz="1800" b="1" u="sng" dirty="0"/>
              <a:t>C&amp;B</a:t>
            </a:r>
            <a:r>
              <a:rPr lang="zh-CN" altLang="en-US" sz="1800" b="1" u="sng" dirty="0"/>
              <a:t>确认补偿金金额及授权是否完整准确</a:t>
            </a:r>
            <a:r>
              <a:rPr lang="en-US" altLang="zh-CN" sz="1800" b="1" dirty="0"/>
              <a:t>  </a:t>
            </a:r>
            <a:r>
              <a:rPr lang="en-US" altLang="zh-CN" sz="1800" dirty="0"/>
              <a:t>&gt; </a:t>
            </a:r>
            <a:r>
              <a:rPr lang="zh-CN" altLang="en-US" sz="1800" dirty="0"/>
              <a:t>离职审批 </a:t>
            </a:r>
            <a:r>
              <a:rPr lang="en-US" altLang="zh-CN" sz="1800" dirty="0"/>
              <a:t>&gt; C&amp;B</a:t>
            </a:r>
            <a:r>
              <a:rPr lang="zh-CN" altLang="en-US" sz="1800" dirty="0"/>
              <a:t>提供电子版离职证明</a:t>
            </a:r>
            <a:endParaRPr lang="en-US" altLang="zh-CN" sz="1800" dirty="0"/>
          </a:p>
        </p:txBody>
      </p:sp>
      <p:sp>
        <p:nvSpPr>
          <p:cNvPr id="7" name="文本框 6">
            <a:extLst>
              <a:ext uri="{FF2B5EF4-FFF2-40B4-BE49-F238E27FC236}">
                <a16:creationId xmlns:a16="http://schemas.microsoft.com/office/drawing/2014/main" id="{5E621198-2F6D-EE8E-1A6B-E0FE982CB512}"/>
              </a:ext>
            </a:extLst>
          </p:cNvPr>
          <p:cNvSpPr txBox="1"/>
          <p:nvPr/>
        </p:nvSpPr>
        <p:spPr>
          <a:xfrm>
            <a:off x="914979" y="1808485"/>
            <a:ext cx="9425669" cy="523220"/>
          </a:xfrm>
          <a:prstGeom prst="rect">
            <a:avLst/>
          </a:prstGeom>
          <a:noFill/>
        </p:spPr>
        <p:txBody>
          <a:bodyPr wrap="square">
            <a:spAutoFit/>
          </a:bodyPr>
          <a:lstStyle/>
          <a:p>
            <a:pPr fontAlgn="base">
              <a:spcBef>
                <a:spcPct val="0"/>
              </a:spcBef>
              <a:spcAft>
                <a:spcPct val="0"/>
              </a:spcAft>
            </a:pPr>
            <a:r>
              <a:rPr kumimoji="1" lang="zh-CN" altLang="en-US" sz="2800" b="1" dirty="0">
                <a:solidFill>
                  <a:srgbClr val="0070C0"/>
                </a:solidFill>
                <a:ea typeface="印品黑体" panose="00000500000000000000" pitchFamily="2" charset="-122"/>
              </a:rPr>
              <a:t>营运员工离职流程（不含</a:t>
            </a:r>
            <a:r>
              <a:rPr kumimoji="1" lang="en-US" altLang="zh-CN" sz="2800" b="1" dirty="0">
                <a:solidFill>
                  <a:srgbClr val="0070C0"/>
                </a:solidFill>
                <a:ea typeface="印品黑体" panose="00000500000000000000" pitchFamily="2" charset="-122"/>
              </a:rPr>
              <a:t>OSM1</a:t>
            </a:r>
            <a:r>
              <a:rPr kumimoji="1" lang="zh-CN" altLang="en-US" sz="2800" b="1" dirty="0">
                <a:solidFill>
                  <a:srgbClr val="0070C0"/>
                </a:solidFill>
                <a:ea typeface="印品黑体" panose="00000500000000000000" pitchFamily="2" charset="-122"/>
              </a:rPr>
              <a:t>）</a:t>
            </a:r>
          </a:p>
        </p:txBody>
      </p:sp>
    </p:spTree>
    <p:extLst>
      <p:ext uri="{BB962C8B-B14F-4D97-AF65-F5344CB8AC3E}">
        <p14:creationId xmlns:p14="http://schemas.microsoft.com/office/powerpoint/2010/main" val="283334355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离职管理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表单发起（</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OSPP&amp;OSM2</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添加标题">
            <a:extLst>
              <a:ext uri="{FF2B5EF4-FFF2-40B4-BE49-F238E27FC236}">
                <a16:creationId xmlns:a16="http://schemas.microsoft.com/office/drawing/2014/main" id="{530C81FA-E047-844B-DBB6-B85542F51C59}"/>
              </a:ext>
            </a:extLst>
          </p:cNvPr>
          <p:cNvSpPr txBox="1"/>
          <p:nvPr/>
        </p:nvSpPr>
        <p:spPr>
          <a:xfrm>
            <a:off x="666090" y="1491756"/>
            <a:ext cx="9069324" cy="501291"/>
          </a:xfrm>
          <a:prstGeom prst="rect">
            <a:avLst/>
          </a:prstGeom>
          <a:noFill/>
        </p:spPr>
        <p:txBody>
          <a:bodyPr wrap="square" rtlCol="0">
            <a:spAutoFit/>
          </a:bodyPr>
          <a:lstStyle/>
          <a:p>
            <a:pPr>
              <a:lnSpc>
                <a:spcPct val="150000"/>
              </a:lnSpc>
            </a:pPr>
            <a:r>
              <a:rPr lang="en-US" altLang="zh-CN" sz="2000" b="1" dirty="0"/>
              <a:t>1. </a:t>
            </a:r>
            <a:r>
              <a:rPr lang="zh-CN" altLang="en-US" sz="2000" b="1" dirty="0"/>
              <a:t>登陆 </a:t>
            </a:r>
            <a:r>
              <a:rPr lang="en-US" altLang="zh-CN" sz="2000" b="1" dirty="0" err="1"/>
              <a:t>WorkSMART</a:t>
            </a:r>
            <a:r>
              <a:rPr lang="en-US" altLang="zh-CN" sz="2000" b="1" dirty="0"/>
              <a:t> 4.0</a:t>
            </a:r>
            <a:r>
              <a:rPr lang="zh-CN" altLang="en-US" sz="2000" b="1" dirty="0"/>
              <a:t>后，选择 “离职管理”模块；</a:t>
            </a:r>
            <a:endParaRPr lang="en-US" altLang="zh-CN" sz="2000" b="1" dirty="0"/>
          </a:p>
        </p:txBody>
      </p:sp>
      <p:sp>
        <p:nvSpPr>
          <p:cNvPr id="6" name="添加标题">
            <a:extLst>
              <a:ext uri="{FF2B5EF4-FFF2-40B4-BE49-F238E27FC236}">
                <a16:creationId xmlns:a16="http://schemas.microsoft.com/office/drawing/2014/main" id="{1C9E88CA-B271-2399-24FC-D57C41B16E97}"/>
              </a:ext>
            </a:extLst>
          </p:cNvPr>
          <p:cNvSpPr txBox="1"/>
          <p:nvPr/>
        </p:nvSpPr>
        <p:spPr>
          <a:xfrm>
            <a:off x="666090" y="4363663"/>
            <a:ext cx="7479224" cy="501291"/>
          </a:xfrm>
          <a:prstGeom prst="rect">
            <a:avLst/>
          </a:prstGeom>
          <a:noFill/>
        </p:spPr>
        <p:txBody>
          <a:bodyPr wrap="square" rtlCol="0">
            <a:spAutoFit/>
          </a:bodyPr>
          <a:lstStyle/>
          <a:p>
            <a:pPr>
              <a:lnSpc>
                <a:spcPct val="150000"/>
              </a:lnSpc>
            </a:pPr>
            <a:r>
              <a:rPr lang="en-US" altLang="zh-CN" sz="2000" b="1" dirty="0"/>
              <a:t>2. </a:t>
            </a:r>
            <a:r>
              <a:rPr lang="zh-CN" altLang="en-US" sz="2000" b="1" dirty="0"/>
              <a:t>点击右上角“离职申请”；</a:t>
            </a:r>
            <a:endParaRPr lang="en-US" altLang="zh-CN" sz="2000" b="1" dirty="0"/>
          </a:p>
        </p:txBody>
      </p:sp>
      <p:pic>
        <p:nvPicPr>
          <p:cNvPr id="7" name="图片 6">
            <a:extLst>
              <a:ext uri="{FF2B5EF4-FFF2-40B4-BE49-F238E27FC236}">
                <a16:creationId xmlns:a16="http://schemas.microsoft.com/office/drawing/2014/main" id="{9DB4A7C9-E66F-5D2F-232C-285699F6AB8F}"/>
              </a:ext>
            </a:extLst>
          </p:cNvPr>
          <p:cNvPicPr>
            <a:picLocks noChangeAspect="1"/>
          </p:cNvPicPr>
          <p:nvPr/>
        </p:nvPicPr>
        <p:blipFill>
          <a:blip r:embed="rId2"/>
          <a:stretch>
            <a:fillRect/>
          </a:stretch>
        </p:blipFill>
        <p:spPr>
          <a:xfrm>
            <a:off x="764325" y="2221737"/>
            <a:ext cx="8085678" cy="2278638"/>
          </a:xfrm>
          <a:prstGeom prst="rect">
            <a:avLst/>
          </a:prstGeom>
        </p:spPr>
      </p:pic>
      <p:pic>
        <p:nvPicPr>
          <p:cNvPr id="8" name="图片 7">
            <a:extLst>
              <a:ext uri="{FF2B5EF4-FFF2-40B4-BE49-F238E27FC236}">
                <a16:creationId xmlns:a16="http://schemas.microsoft.com/office/drawing/2014/main" id="{49FC6966-C84D-7663-9988-8BCFB85EF98B}"/>
              </a:ext>
            </a:extLst>
          </p:cNvPr>
          <p:cNvPicPr>
            <a:picLocks noChangeAspect="1"/>
          </p:cNvPicPr>
          <p:nvPr/>
        </p:nvPicPr>
        <p:blipFill>
          <a:blip r:embed="rId3"/>
          <a:stretch>
            <a:fillRect/>
          </a:stretch>
        </p:blipFill>
        <p:spPr>
          <a:xfrm>
            <a:off x="764325" y="4986447"/>
            <a:ext cx="7955751" cy="1725244"/>
          </a:xfrm>
          <a:prstGeom prst="rect">
            <a:avLst/>
          </a:prstGeom>
        </p:spPr>
      </p:pic>
      <p:sp>
        <p:nvSpPr>
          <p:cNvPr id="9" name="矩形 8">
            <a:extLst>
              <a:ext uri="{FF2B5EF4-FFF2-40B4-BE49-F238E27FC236}">
                <a16:creationId xmlns:a16="http://schemas.microsoft.com/office/drawing/2014/main" id="{F9AA8C80-C6A8-322A-ED28-3E23E50D639E}"/>
              </a:ext>
            </a:extLst>
          </p:cNvPr>
          <p:cNvSpPr/>
          <p:nvPr/>
        </p:nvSpPr>
        <p:spPr>
          <a:xfrm rot="10800000">
            <a:off x="7749541" y="5066913"/>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2947216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离职管理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表单发起（</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OSPP&amp;OSM2</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添加标题">
            <a:extLst>
              <a:ext uri="{FF2B5EF4-FFF2-40B4-BE49-F238E27FC236}">
                <a16:creationId xmlns:a16="http://schemas.microsoft.com/office/drawing/2014/main" id="{C36B4ECE-22AA-1244-9A21-CE0DED045D43}"/>
              </a:ext>
            </a:extLst>
          </p:cNvPr>
          <p:cNvSpPr txBox="1"/>
          <p:nvPr/>
        </p:nvSpPr>
        <p:spPr>
          <a:xfrm>
            <a:off x="806038" y="1634420"/>
            <a:ext cx="9532337" cy="501291"/>
          </a:xfrm>
          <a:prstGeom prst="rect">
            <a:avLst/>
          </a:prstGeom>
          <a:noFill/>
        </p:spPr>
        <p:txBody>
          <a:bodyPr wrap="square" rtlCol="0">
            <a:spAutoFit/>
          </a:bodyPr>
          <a:lstStyle/>
          <a:p>
            <a:pPr>
              <a:lnSpc>
                <a:spcPct val="150000"/>
              </a:lnSpc>
            </a:pPr>
            <a:r>
              <a:rPr lang="en-US" altLang="zh-CN" sz="2000" b="1" dirty="0"/>
              <a:t>3. </a:t>
            </a:r>
            <a:r>
              <a:rPr lang="zh-CN" altLang="en-US" sz="2000" b="1" dirty="0"/>
              <a:t>填写离职表单信息</a:t>
            </a:r>
            <a:r>
              <a:rPr lang="en-US" altLang="zh-CN" sz="2000" b="1" dirty="0"/>
              <a:t>—</a:t>
            </a:r>
            <a:r>
              <a:rPr lang="zh-CN" altLang="en-US" sz="2000" b="1" dirty="0"/>
              <a:t>被申请人信息（离职员工信息）</a:t>
            </a:r>
            <a:endParaRPr lang="en-US" altLang="zh-CN" sz="2000" b="1" dirty="0"/>
          </a:p>
        </p:txBody>
      </p:sp>
      <p:pic>
        <p:nvPicPr>
          <p:cNvPr id="6" name="图片 5">
            <a:extLst>
              <a:ext uri="{FF2B5EF4-FFF2-40B4-BE49-F238E27FC236}">
                <a16:creationId xmlns:a16="http://schemas.microsoft.com/office/drawing/2014/main" id="{4CF240E2-F72E-3FB3-1C50-CCFA71E8B526}"/>
              </a:ext>
            </a:extLst>
          </p:cNvPr>
          <p:cNvPicPr>
            <a:picLocks noChangeAspect="1"/>
          </p:cNvPicPr>
          <p:nvPr/>
        </p:nvPicPr>
        <p:blipFill>
          <a:blip r:embed="rId2"/>
          <a:stretch>
            <a:fillRect/>
          </a:stretch>
        </p:blipFill>
        <p:spPr>
          <a:xfrm>
            <a:off x="764325" y="2322058"/>
            <a:ext cx="9409689" cy="4067688"/>
          </a:xfrm>
          <a:prstGeom prst="rect">
            <a:avLst/>
          </a:prstGeom>
        </p:spPr>
      </p:pic>
      <p:sp>
        <p:nvSpPr>
          <p:cNvPr id="7" name="矩形 6">
            <a:extLst>
              <a:ext uri="{FF2B5EF4-FFF2-40B4-BE49-F238E27FC236}">
                <a16:creationId xmlns:a16="http://schemas.microsoft.com/office/drawing/2014/main" id="{B56FA6FE-B680-AE66-F0E0-65889A3FA15D}"/>
              </a:ext>
            </a:extLst>
          </p:cNvPr>
          <p:cNvSpPr/>
          <p:nvPr/>
        </p:nvSpPr>
        <p:spPr>
          <a:xfrm rot="10800000">
            <a:off x="2278572" y="3352843"/>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FDA82FC9-CCA7-0FEB-F84D-3F7376688AB3}"/>
              </a:ext>
            </a:extLst>
          </p:cNvPr>
          <p:cNvSpPr/>
          <p:nvPr/>
        </p:nvSpPr>
        <p:spPr>
          <a:xfrm rot="10800000">
            <a:off x="2278571" y="5365492"/>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21340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预入职</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7" name="添加标题">
            <a:extLst>
              <a:ext uri="{FF2B5EF4-FFF2-40B4-BE49-F238E27FC236}">
                <a16:creationId xmlns:a16="http://schemas.microsoft.com/office/drawing/2014/main" id="{75599309-06E2-47F1-94FD-10B4725C387A}"/>
              </a:ext>
            </a:extLst>
          </p:cNvPr>
          <p:cNvSpPr txBox="1"/>
          <p:nvPr/>
        </p:nvSpPr>
        <p:spPr>
          <a:xfrm>
            <a:off x="1316709" y="1387805"/>
            <a:ext cx="10864492" cy="875881"/>
          </a:xfrm>
          <a:prstGeom prst="rect">
            <a:avLst/>
          </a:prstGeom>
          <a:noFill/>
        </p:spPr>
        <p:txBody>
          <a:bodyPr wrap="square" rtlCol="0">
            <a:spAutoFit/>
          </a:bodyPr>
          <a:lstStyle/>
          <a:p>
            <a:pPr marL="342900" indent="-342900">
              <a:lnSpc>
                <a:spcPct val="150000"/>
              </a:lnSpc>
              <a:buAutoNum type="arabicPeriod"/>
            </a:pPr>
            <a:r>
              <a:rPr lang="zh-CN" altLang="en-US" b="1" dirty="0"/>
              <a:t>登陆 </a:t>
            </a:r>
            <a:r>
              <a:rPr lang="en-US" altLang="zh-CN" b="1" dirty="0" err="1"/>
              <a:t>WorkSMART</a:t>
            </a:r>
            <a:r>
              <a:rPr lang="en-US" altLang="zh-CN" b="1" dirty="0"/>
              <a:t> 4.0</a:t>
            </a:r>
            <a:r>
              <a:rPr lang="zh-CN" altLang="en-US" b="1" dirty="0"/>
              <a:t>后，点击首页“预入职”模块；</a:t>
            </a:r>
            <a:endParaRPr lang="en-US" altLang="zh-CN" b="1" dirty="0"/>
          </a:p>
          <a:p>
            <a:pPr>
              <a:lnSpc>
                <a:spcPct val="150000"/>
              </a:lnSpc>
            </a:pPr>
            <a:r>
              <a:rPr lang="en-US" altLang="zh-CN" b="1" dirty="0"/>
              <a:t>     </a:t>
            </a:r>
            <a:endParaRPr lang="zh-CN" altLang="en-US" b="1" dirty="0">
              <a:solidFill>
                <a:schemeClr val="tx2"/>
              </a:solidFill>
              <a:latin typeface="+mn-ea"/>
            </a:endParaRPr>
          </a:p>
        </p:txBody>
      </p:sp>
      <p:sp>
        <p:nvSpPr>
          <p:cNvPr id="8" name="添加标题">
            <a:extLst>
              <a:ext uri="{FF2B5EF4-FFF2-40B4-BE49-F238E27FC236}">
                <a16:creationId xmlns:a16="http://schemas.microsoft.com/office/drawing/2014/main" id="{36173931-E1FF-4BEA-B5E7-C6D17A93BEBC}"/>
              </a:ext>
            </a:extLst>
          </p:cNvPr>
          <p:cNvSpPr txBox="1"/>
          <p:nvPr/>
        </p:nvSpPr>
        <p:spPr>
          <a:xfrm>
            <a:off x="1327508" y="3845485"/>
            <a:ext cx="10609543" cy="460382"/>
          </a:xfrm>
          <a:prstGeom prst="rect">
            <a:avLst/>
          </a:prstGeom>
          <a:noFill/>
        </p:spPr>
        <p:txBody>
          <a:bodyPr wrap="square" rtlCol="0">
            <a:spAutoFit/>
          </a:bodyPr>
          <a:lstStyle/>
          <a:p>
            <a:pPr>
              <a:lnSpc>
                <a:spcPct val="150000"/>
              </a:lnSpc>
            </a:pPr>
            <a:r>
              <a:rPr lang="en-US" altLang="zh-CN" b="1" dirty="0"/>
              <a:t>2. </a:t>
            </a:r>
            <a:r>
              <a:rPr lang="zh-CN" altLang="en-US" b="1" dirty="0"/>
              <a:t>点击右上角“新增”；</a:t>
            </a:r>
            <a:endParaRPr lang="en-US" altLang="zh-CN" b="1" dirty="0"/>
          </a:p>
        </p:txBody>
      </p:sp>
      <p:grpSp>
        <p:nvGrpSpPr>
          <p:cNvPr id="9" name="组合 8">
            <a:extLst>
              <a:ext uri="{FF2B5EF4-FFF2-40B4-BE49-F238E27FC236}">
                <a16:creationId xmlns:a16="http://schemas.microsoft.com/office/drawing/2014/main" id="{0C5F50F5-DCEE-427E-8722-03B92C7A3873}"/>
              </a:ext>
            </a:extLst>
          </p:cNvPr>
          <p:cNvGrpSpPr/>
          <p:nvPr/>
        </p:nvGrpSpPr>
        <p:grpSpPr>
          <a:xfrm>
            <a:off x="1327508" y="1999325"/>
            <a:ext cx="8033656" cy="1464905"/>
            <a:chOff x="1007269" y="1461200"/>
            <a:chExt cx="10486260" cy="2312703"/>
          </a:xfrm>
        </p:grpSpPr>
        <p:pic>
          <p:nvPicPr>
            <p:cNvPr id="10" name="图片 9">
              <a:extLst>
                <a:ext uri="{FF2B5EF4-FFF2-40B4-BE49-F238E27FC236}">
                  <a16:creationId xmlns:a16="http://schemas.microsoft.com/office/drawing/2014/main" id="{A1DEF5D5-6D2C-4890-86C0-CFEC1988F98C}"/>
                </a:ext>
              </a:extLst>
            </p:cNvPr>
            <p:cNvPicPr>
              <a:picLocks noChangeAspect="1"/>
            </p:cNvPicPr>
            <p:nvPr/>
          </p:nvPicPr>
          <p:blipFill>
            <a:blip r:embed="rId2"/>
            <a:stretch>
              <a:fillRect/>
            </a:stretch>
          </p:blipFill>
          <p:spPr>
            <a:xfrm>
              <a:off x="1007269" y="1461200"/>
              <a:ext cx="10486260" cy="2312703"/>
            </a:xfrm>
            <a:prstGeom prst="rect">
              <a:avLst/>
            </a:prstGeom>
          </p:spPr>
        </p:pic>
        <p:sp>
          <p:nvSpPr>
            <p:cNvPr id="13" name="矩形 12">
              <a:extLst>
                <a:ext uri="{FF2B5EF4-FFF2-40B4-BE49-F238E27FC236}">
                  <a16:creationId xmlns:a16="http://schemas.microsoft.com/office/drawing/2014/main" id="{7293E17B-0989-4816-93EC-8F961D56EF9C}"/>
                </a:ext>
              </a:extLst>
            </p:cNvPr>
            <p:cNvSpPr/>
            <p:nvPr/>
          </p:nvSpPr>
          <p:spPr>
            <a:xfrm>
              <a:off x="2612571" y="1567543"/>
              <a:ext cx="858417" cy="8957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grpSp>
      <p:pic>
        <p:nvPicPr>
          <p:cNvPr id="14" name="图片 13" descr="图形用户界面, 应用程序&#10;&#10;描述已自动生成">
            <a:extLst>
              <a:ext uri="{FF2B5EF4-FFF2-40B4-BE49-F238E27FC236}">
                <a16:creationId xmlns:a16="http://schemas.microsoft.com/office/drawing/2014/main" id="{B79C7BAC-F20C-4FF4-9831-6DFD8A2B47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9424" y="4629306"/>
            <a:ext cx="10062345" cy="1918950"/>
          </a:xfrm>
          <a:prstGeom prst="rect">
            <a:avLst/>
          </a:prstGeom>
        </p:spPr>
      </p:pic>
      <p:sp>
        <p:nvSpPr>
          <p:cNvPr id="5" name="矩形 4">
            <a:extLst>
              <a:ext uri="{FF2B5EF4-FFF2-40B4-BE49-F238E27FC236}">
                <a16:creationId xmlns:a16="http://schemas.microsoft.com/office/drawing/2014/main" id="{E9F4C7CF-C2D8-9703-1462-A1873BFC4581}"/>
              </a:ext>
            </a:extLst>
          </p:cNvPr>
          <p:cNvSpPr/>
          <p:nvPr/>
        </p:nvSpPr>
        <p:spPr>
          <a:xfrm rot="10800000">
            <a:off x="10464072" y="4687122"/>
            <a:ext cx="791546" cy="835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8611491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离职管理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表单发起（</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OSPP&amp;OSM2</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14" name="组合 13">
            <a:extLst>
              <a:ext uri="{FF2B5EF4-FFF2-40B4-BE49-F238E27FC236}">
                <a16:creationId xmlns:a16="http://schemas.microsoft.com/office/drawing/2014/main" id="{BCDCDDDC-B4FE-73A9-17AC-B368690CB6AD}"/>
              </a:ext>
            </a:extLst>
          </p:cNvPr>
          <p:cNvGrpSpPr/>
          <p:nvPr/>
        </p:nvGrpSpPr>
        <p:grpSpPr>
          <a:xfrm>
            <a:off x="895543" y="1773821"/>
            <a:ext cx="10012403" cy="4401274"/>
            <a:chOff x="633492" y="951338"/>
            <a:chExt cx="11437643" cy="5176078"/>
          </a:xfrm>
        </p:grpSpPr>
        <p:pic>
          <p:nvPicPr>
            <p:cNvPr id="7" name="图片 6">
              <a:extLst>
                <a:ext uri="{FF2B5EF4-FFF2-40B4-BE49-F238E27FC236}">
                  <a16:creationId xmlns:a16="http://schemas.microsoft.com/office/drawing/2014/main" id="{CB2C5ACC-6973-B9E7-6CCB-764741792BA6}"/>
                </a:ext>
              </a:extLst>
            </p:cNvPr>
            <p:cNvPicPr>
              <a:picLocks noChangeAspect="1"/>
            </p:cNvPicPr>
            <p:nvPr/>
          </p:nvPicPr>
          <p:blipFill>
            <a:blip r:embed="rId2"/>
            <a:stretch>
              <a:fillRect/>
            </a:stretch>
          </p:blipFill>
          <p:spPr>
            <a:xfrm>
              <a:off x="633492" y="951338"/>
              <a:ext cx="11437643" cy="4107566"/>
            </a:xfrm>
            <a:prstGeom prst="rect">
              <a:avLst/>
            </a:prstGeom>
          </p:spPr>
        </p:pic>
        <p:pic>
          <p:nvPicPr>
            <p:cNvPr id="8" name="图片 7">
              <a:extLst>
                <a:ext uri="{FF2B5EF4-FFF2-40B4-BE49-F238E27FC236}">
                  <a16:creationId xmlns:a16="http://schemas.microsoft.com/office/drawing/2014/main" id="{27A562C5-315C-6386-DCE8-9DDD14CC3DA2}"/>
                </a:ext>
              </a:extLst>
            </p:cNvPr>
            <p:cNvPicPr>
              <a:picLocks noChangeAspect="1"/>
            </p:cNvPicPr>
            <p:nvPr/>
          </p:nvPicPr>
          <p:blipFill>
            <a:blip r:embed="rId3"/>
            <a:stretch>
              <a:fillRect/>
            </a:stretch>
          </p:blipFill>
          <p:spPr>
            <a:xfrm>
              <a:off x="3267181" y="3990392"/>
              <a:ext cx="1966707" cy="2016992"/>
            </a:xfrm>
            <a:prstGeom prst="rect">
              <a:avLst/>
            </a:prstGeom>
          </p:spPr>
        </p:pic>
        <p:pic>
          <p:nvPicPr>
            <p:cNvPr id="9" name="图片 8">
              <a:extLst>
                <a:ext uri="{FF2B5EF4-FFF2-40B4-BE49-F238E27FC236}">
                  <a16:creationId xmlns:a16="http://schemas.microsoft.com/office/drawing/2014/main" id="{E05FCF3E-32BE-C748-0FE4-C880B78FA098}"/>
                </a:ext>
              </a:extLst>
            </p:cNvPr>
            <p:cNvPicPr>
              <a:picLocks noChangeAspect="1"/>
            </p:cNvPicPr>
            <p:nvPr/>
          </p:nvPicPr>
          <p:blipFill>
            <a:blip r:embed="rId4"/>
            <a:stretch>
              <a:fillRect/>
            </a:stretch>
          </p:blipFill>
          <p:spPr>
            <a:xfrm>
              <a:off x="7701711" y="3990392"/>
              <a:ext cx="2484912" cy="2137024"/>
            </a:xfrm>
            <a:prstGeom prst="rect">
              <a:avLst/>
            </a:prstGeom>
          </p:spPr>
        </p:pic>
        <p:sp>
          <p:nvSpPr>
            <p:cNvPr id="10" name="圆角矩形标注 23">
              <a:extLst>
                <a:ext uri="{FF2B5EF4-FFF2-40B4-BE49-F238E27FC236}">
                  <a16:creationId xmlns:a16="http://schemas.microsoft.com/office/drawing/2014/main" id="{AE654008-4DE9-92F5-4F8F-42916442C1D7}"/>
                </a:ext>
              </a:extLst>
            </p:cNvPr>
            <p:cNvSpPr>
              <a:spLocks noChangeArrowheads="1"/>
            </p:cNvSpPr>
            <p:nvPr/>
          </p:nvSpPr>
          <p:spPr bwMode="auto">
            <a:xfrm>
              <a:off x="2215054" y="2356031"/>
              <a:ext cx="6322782" cy="833024"/>
            </a:xfrm>
            <a:prstGeom prst="wedgeRoundRectCallout">
              <a:avLst>
                <a:gd name="adj1" fmla="val -27799"/>
                <a:gd name="adj2" fmla="val 85707"/>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5"/>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5"/>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2</a:t>
              </a:r>
              <a:r>
                <a:rPr lang="zh-CN" altLang="en-US" sz="1400" dirty="0">
                  <a:solidFill>
                    <a:srgbClr val="7030A0"/>
                  </a:solidFill>
                  <a:latin typeface="微软雅黑" panose="020B0503020204020204" pitchFamily="34" charset="-122"/>
                  <a:ea typeface="微软雅黑" panose="020B0503020204020204" pitchFamily="34" charset="-122"/>
                </a:rPr>
                <a:t>、在此直接输入或通过点击日历图标选择离职日期；</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离职日期为员工</a:t>
              </a:r>
              <a:r>
                <a:rPr lang="zh-CN" altLang="en-US" sz="1400" dirty="0">
                  <a:solidFill>
                    <a:srgbClr val="FF0000"/>
                  </a:solidFill>
                  <a:latin typeface="微软雅黑" panose="020B0503020204020204" pitchFamily="34" charset="-122"/>
                  <a:ea typeface="微软雅黑" panose="020B0503020204020204" pitchFamily="34" charset="-122"/>
                </a:rPr>
                <a:t>最后工作日</a:t>
              </a:r>
              <a:r>
                <a:rPr lang="zh-CN" altLang="en-US" sz="1400" dirty="0">
                  <a:solidFill>
                    <a:srgbClr val="7030A0"/>
                  </a:solidFill>
                  <a:latin typeface="微软雅黑" panose="020B0503020204020204" pitchFamily="34" charset="-122"/>
                  <a:ea typeface="微软雅黑" panose="020B0503020204020204" pitchFamily="34" charset="-122"/>
                </a:rPr>
                <a:t>（这一天将计薪）</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离职日期只能输入本月</a:t>
              </a:r>
              <a:r>
                <a:rPr lang="en-US" altLang="zh-CN" sz="1400" dirty="0">
                  <a:solidFill>
                    <a:srgbClr val="7030A0"/>
                  </a:solidFill>
                  <a:latin typeface="微软雅黑" panose="020B0503020204020204" pitchFamily="34" charset="-122"/>
                  <a:ea typeface="微软雅黑" panose="020B0503020204020204" pitchFamily="34" charset="-122"/>
                </a:rPr>
                <a:t>1</a:t>
              </a:r>
              <a:r>
                <a:rPr lang="zh-CN" altLang="en-US" sz="1400" dirty="0">
                  <a:solidFill>
                    <a:srgbClr val="7030A0"/>
                  </a:solidFill>
                  <a:latin typeface="微软雅黑" panose="020B0503020204020204" pitchFamily="34" charset="-122"/>
                  <a:ea typeface="微软雅黑" panose="020B0503020204020204" pitchFamily="34" charset="-122"/>
                </a:rPr>
                <a:t>号及以后的日期</a:t>
              </a:r>
            </a:p>
          </p:txBody>
        </p:sp>
        <p:sp>
          <p:nvSpPr>
            <p:cNvPr id="11" name="圆角矩形标注 23">
              <a:extLst>
                <a:ext uri="{FF2B5EF4-FFF2-40B4-BE49-F238E27FC236}">
                  <a16:creationId xmlns:a16="http://schemas.microsoft.com/office/drawing/2014/main" id="{2040D28E-35D1-1466-A1E4-CA7A4A5F60E2}"/>
                </a:ext>
              </a:extLst>
            </p:cNvPr>
            <p:cNvSpPr>
              <a:spLocks noChangeArrowheads="1"/>
            </p:cNvSpPr>
            <p:nvPr/>
          </p:nvSpPr>
          <p:spPr bwMode="auto">
            <a:xfrm>
              <a:off x="8112717" y="3052173"/>
              <a:ext cx="2865483" cy="335481"/>
            </a:xfrm>
            <a:prstGeom prst="wedgeRoundRectCallout">
              <a:avLst>
                <a:gd name="adj1" fmla="val 18124"/>
                <a:gd name="adj2" fmla="val 111771"/>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5"/>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5"/>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3</a:t>
              </a:r>
              <a:r>
                <a:rPr lang="zh-CN" altLang="en-US" sz="1400" dirty="0">
                  <a:solidFill>
                    <a:srgbClr val="7030A0"/>
                  </a:solidFill>
                  <a:latin typeface="微软雅黑" panose="020B0503020204020204" pitchFamily="34" charset="-122"/>
                  <a:ea typeface="微软雅黑" panose="020B0503020204020204" pitchFamily="34" charset="-122"/>
                </a:rPr>
                <a:t>、通过下拉框选择离职原因</a:t>
              </a:r>
            </a:p>
          </p:txBody>
        </p:sp>
        <p:sp>
          <p:nvSpPr>
            <p:cNvPr id="12" name="圆角矩形标注 23">
              <a:extLst>
                <a:ext uri="{FF2B5EF4-FFF2-40B4-BE49-F238E27FC236}">
                  <a16:creationId xmlns:a16="http://schemas.microsoft.com/office/drawing/2014/main" id="{7EC5C9F2-D550-0079-5E83-7CE58DC54A96}"/>
                </a:ext>
              </a:extLst>
            </p:cNvPr>
            <p:cNvSpPr>
              <a:spLocks noChangeArrowheads="1"/>
            </p:cNvSpPr>
            <p:nvPr/>
          </p:nvSpPr>
          <p:spPr bwMode="auto">
            <a:xfrm>
              <a:off x="686945" y="4731309"/>
              <a:ext cx="2633689" cy="833024"/>
            </a:xfrm>
            <a:prstGeom prst="wedgeRoundRectCallout">
              <a:avLst>
                <a:gd name="adj1" fmla="val 25397"/>
                <a:gd name="adj2" fmla="val -78025"/>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5"/>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5"/>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4</a:t>
              </a:r>
              <a:r>
                <a:rPr lang="zh-CN" altLang="en-US" sz="1400" dirty="0">
                  <a:solidFill>
                    <a:srgbClr val="7030A0"/>
                  </a:solidFill>
                  <a:latin typeface="微软雅黑" panose="020B0503020204020204" pitchFamily="34" charset="-122"/>
                  <a:ea typeface="微软雅黑" panose="020B0503020204020204" pitchFamily="34" charset="-122"/>
                </a:rPr>
                <a:t>、点击此处上传员工辞职报告（必填项）</a:t>
              </a:r>
            </a:p>
          </p:txBody>
        </p:sp>
      </p:grpSp>
    </p:spTree>
    <p:extLst>
      <p:ext uri="{BB962C8B-B14F-4D97-AF65-F5344CB8AC3E}">
        <p14:creationId xmlns:p14="http://schemas.microsoft.com/office/powerpoint/2010/main" val="219589994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离职管理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表单发起（</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OSPP&amp;OSM2</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19" name="组合 18">
            <a:extLst>
              <a:ext uri="{FF2B5EF4-FFF2-40B4-BE49-F238E27FC236}">
                <a16:creationId xmlns:a16="http://schemas.microsoft.com/office/drawing/2014/main" id="{A2CA3D40-242F-9C78-3741-B83155ADF8F0}"/>
              </a:ext>
            </a:extLst>
          </p:cNvPr>
          <p:cNvGrpSpPr/>
          <p:nvPr/>
        </p:nvGrpSpPr>
        <p:grpSpPr>
          <a:xfrm>
            <a:off x="521663" y="1478040"/>
            <a:ext cx="11670338" cy="5219037"/>
            <a:chOff x="633492" y="422630"/>
            <a:chExt cx="13535641" cy="6316498"/>
          </a:xfrm>
        </p:grpSpPr>
        <p:pic>
          <p:nvPicPr>
            <p:cNvPr id="7" name="图片 6">
              <a:extLst>
                <a:ext uri="{FF2B5EF4-FFF2-40B4-BE49-F238E27FC236}">
                  <a16:creationId xmlns:a16="http://schemas.microsoft.com/office/drawing/2014/main" id="{27046BF4-2320-28E1-CF58-F526586DCD88}"/>
                </a:ext>
              </a:extLst>
            </p:cNvPr>
            <p:cNvPicPr>
              <a:picLocks noChangeAspect="1"/>
            </p:cNvPicPr>
            <p:nvPr/>
          </p:nvPicPr>
          <p:blipFill>
            <a:blip r:embed="rId2"/>
            <a:stretch>
              <a:fillRect/>
            </a:stretch>
          </p:blipFill>
          <p:spPr>
            <a:xfrm>
              <a:off x="633492" y="680924"/>
              <a:ext cx="11556921" cy="6058204"/>
            </a:xfrm>
            <a:prstGeom prst="rect">
              <a:avLst/>
            </a:prstGeom>
          </p:spPr>
        </p:pic>
        <p:sp>
          <p:nvSpPr>
            <p:cNvPr id="9" name="圆角矩形标注 23">
              <a:extLst>
                <a:ext uri="{FF2B5EF4-FFF2-40B4-BE49-F238E27FC236}">
                  <a16:creationId xmlns:a16="http://schemas.microsoft.com/office/drawing/2014/main" id="{DF323252-3BA2-3A4B-BEDE-35FC6826F1D9}"/>
                </a:ext>
              </a:extLst>
            </p:cNvPr>
            <p:cNvSpPr>
              <a:spLocks noChangeArrowheads="1"/>
            </p:cNvSpPr>
            <p:nvPr/>
          </p:nvSpPr>
          <p:spPr bwMode="auto">
            <a:xfrm>
              <a:off x="2063257" y="758635"/>
              <a:ext cx="4878796" cy="583108"/>
            </a:xfrm>
            <a:prstGeom prst="wedgeRoundRectCallout">
              <a:avLst>
                <a:gd name="adj1" fmla="val -37377"/>
                <a:gd name="adj2" fmla="val 155701"/>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5</a:t>
              </a:r>
              <a:r>
                <a:rPr lang="zh-CN" altLang="en-US" sz="1400" dirty="0">
                  <a:solidFill>
                    <a:srgbClr val="7030A0"/>
                  </a:solidFill>
                  <a:latin typeface="微软雅黑" panose="020B0503020204020204" pitchFamily="34" charset="-122"/>
                  <a:ea typeface="微软雅黑" panose="020B0503020204020204" pitchFamily="34" charset="-122"/>
                </a:rPr>
                <a:t>、通过下拉框选择移交事项是否完成；</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按实际勾选，若点击“全部”将自动勾选全部项目；</a:t>
              </a:r>
            </a:p>
          </p:txBody>
        </p:sp>
        <p:sp>
          <p:nvSpPr>
            <p:cNvPr id="10" name="圆角矩形标注 23">
              <a:extLst>
                <a:ext uri="{FF2B5EF4-FFF2-40B4-BE49-F238E27FC236}">
                  <a16:creationId xmlns:a16="http://schemas.microsoft.com/office/drawing/2014/main" id="{3E8DB5DA-D40C-6207-F5F4-903AD971F32E}"/>
                </a:ext>
              </a:extLst>
            </p:cNvPr>
            <p:cNvSpPr>
              <a:spLocks noChangeArrowheads="1"/>
            </p:cNvSpPr>
            <p:nvPr/>
          </p:nvSpPr>
          <p:spPr bwMode="auto">
            <a:xfrm>
              <a:off x="4728745" y="1619623"/>
              <a:ext cx="7895310" cy="663458"/>
            </a:xfrm>
            <a:prstGeom prst="wedgeRoundRectCallout">
              <a:avLst>
                <a:gd name="adj1" fmla="val -82217"/>
                <a:gd name="adj2" fmla="val 140460"/>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6</a:t>
              </a:r>
              <a:r>
                <a:rPr lang="zh-CN" altLang="en-US" sz="1400" dirty="0">
                  <a:solidFill>
                    <a:srgbClr val="7030A0"/>
                  </a:solidFill>
                  <a:latin typeface="微软雅黑" panose="020B0503020204020204" pitchFamily="34" charset="-122"/>
                  <a:ea typeface="微软雅黑" panose="020B0503020204020204" pitchFamily="34" charset="-122"/>
                </a:rPr>
                <a:t>、选择是否有系统账号（含公司所有系统账号）和外训赔偿金额；</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若选择是，需填写系统账号和外训赔偿；外训赔偿事宜若不清楚请咨询培训部同事</a:t>
              </a:r>
            </a:p>
          </p:txBody>
        </p:sp>
        <p:sp>
          <p:nvSpPr>
            <p:cNvPr id="11" name="矩形 4">
              <a:extLst>
                <a:ext uri="{FF2B5EF4-FFF2-40B4-BE49-F238E27FC236}">
                  <a16:creationId xmlns:a16="http://schemas.microsoft.com/office/drawing/2014/main" id="{706F0EFF-D9FB-4131-BE85-E49E0D990564}"/>
                </a:ext>
              </a:extLst>
            </p:cNvPr>
            <p:cNvSpPr>
              <a:spLocks noChangeArrowheads="1"/>
            </p:cNvSpPr>
            <p:nvPr/>
          </p:nvSpPr>
          <p:spPr bwMode="auto">
            <a:xfrm>
              <a:off x="989832" y="3289433"/>
              <a:ext cx="10210747" cy="1244308"/>
            </a:xfrm>
            <a:prstGeom prst="rect">
              <a:avLst/>
            </a:prstGeom>
            <a:noFill/>
            <a:ln w="25400" algn="ctr">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endParaRPr lang="zh-CN" altLang="en-US" sz="2500" b="0">
                <a:solidFill>
                  <a:schemeClr val="tx1"/>
                </a:solidFill>
                <a:ea typeface="宋体" panose="02010600030101010101" pitchFamily="2" charset="-122"/>
              </a:endParaRPr>
            </a:p>
          </p:txBody>
        </p:sp>
        <p:sp>
          <p:nvSpPr>
            <p:cNvPr id="12" name="矩形 4">
              <a:extLst>
                <a:ext uri="{FF2B5EF4-FFF2-40B4-BE49-F238E27FC236}">
                  <a16:creationId xmlns:a16="http://schemas.microsoft.com/office/drawing/2014/main" id="{C2E0170F-DA2E-26E4-609F-369037A3C817}"/>
                </a:ext>
              </a:extLst>
            </p:cNvPr>
            <p:cNvSpPr>
              <a:spLocks noChangeArrowheads="1"/>
            </p:cNvSpPr>
            <p:nvPr/>
          </p:nvSpPr>
          <p:spPr bwMode="auto">
            <a:xfrm>
              <a:off x="977812" y="4599583"/>
              <a:ext cx="10210747" cy="1623757"/>
            </a:xfrm>
            <a:prstGeom prst="rect">
              <a:avLst/>
            </a:prstGeom>
            <a:noFill/>
            <a:ln w="25400" algn="ctr">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endParaRPr lang="zh-CN" altLang="en-US" sz="2500" b="0">
                <a:solidFill>
                  <a:schemeClr val="tx1"/>
                </a:solidFill>
                <a:ea typeface="宋体" panose="02010600030101010101" pitchFamily="2" charset="-122"/>
              </a:endParaRPr>
            </a:p>
          </p:txBody>
        </p:sp>
        <p:sp>
          <p:nvSpPr>
            <p:cNvPr id="13" name="圆角矩形标注 23">
              <a:extLst>
                <a:ext uri="{FF2B5EF4-FFF2-40B4-BE49-F238E27FC236}">
                  <a16:creationId xmlns:a16="http://schemas.microsoft.com/office/drawing/2014/main" id="{6BF353F2-0E60-4D0B-DBCD-E75BE2FD2DBE}"/>
                </a:ext>
              </a:extLst>
            </p:cNvPr>
            <p:cNvSpPr>
              <a:spLocks noChangeArrowheads="1"/>
            </p:cNvSpPr>
            <p:nvPr/>
          </p:nvSpPr>
          <p:spPr bwMode="auto">
            <a:xfrm>
              <a:off x="5834138" y="2515070"/>
              <a:ext cx="5885037" cy="608471"/>
            </a:xfrm>
            <a:prstGeom prst="wedgeRoundRectCallout">
              <a:avLst>
                <a:gd name="adj1" fmla="val -64206"/>
                <a:gd name="adj2" fmla="val 95338"/>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7</a:t>
              </a:r>
              <a:r>
                <a:rPr lang="zh-CN" altLang="en-US" sz="1400" dirty="0">
                  <a:solidFill>
                    <a:srgbClr val="7030A0"/>
                  </a:solidFill>
                  <a:latin typeface="微软雅黑" panose="020B0503020204020204" pitchFamily="34" charset="-122"/>
                  <a:ea typeface="微软雅黑" panose="020B0503020204020204" pitchFamily="34" charset="-122"/>
                </a:rPr>
                <a:t>、若有剩余年假和调休，应在离职前安排休完；</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剩余可用假期时数可参考“被申请人信息”页面显示数据；</a:t>
              </a:r>
              <a:endParaRPr lang="en-US" altLang="zh-CN" sz="1400" dirty="0">
                <a:solidFill>
                  <a:srgbClr val="7030A0"/>
                </a:solidFill>
                <a:latin typeface="微软雅黑" panose="020B0503020204020204" pitchFamily="34" charset="-122"/>
                <a:ea typeface="微软雅黑" panose="020B0503020204020204" pitchFamily="34" charset="-122"/>
              </a:endParaRPr>
            </a:p>
          </p:txBody>
        </p:sp>
        <p:sp>
          <p:nvSpPr>
            <p:cNvPr id="14" name="圆角矩形标注 23">
              <a:extLst>
                <a:ext uri="{FF2B5EF4-FFF2-40B4-BE49-F238E27FC236}">
                  <a16:creationId xmlns:a16="http://schemas.microsoft.com/office/drawing/2014/main" id="{F24A8655-C7FF-6EBE-B8D3-AB87BE4C8624}"/>
                </a:ext>
              </a:extLst>
            </p:cNvPr>
            <p:cNvSpPr>
              <a:spLocks noChangeArrowheads="1"/>
            </p:cNvSpPr>
            <p:nvPr/>
          </p:nvSpPr>
          <p:spPr bwMode="auto">
            <a:xfrm>
              <a:off x="7469393" y="4909489"/>
              <a:ext cx="6699740" cy="822561"/>
            </a:xfrm>
            <a:prstGeom prst="wedgeRoundRectCallout">
              <a:avLst>
                <a:gd name="adj1" fmla="val -61090"/>
                <a:gd name="adj2" fmla="val -13505"/>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8</a:t>
              </a:r>
              <a:r>
                <a:rPr lang="zh-CN" altLang="en-US" sz="1400" dirty="0">
                  <a:solidFill>
                    <a:srgbClr val="7030A0"/>
                  </a:solidFill>
                  <a:latin typeface="微软雅黑" panose="020B0503020204020204" pitchFamily="34" charset="-122"/>
                  <a:ea typeface="微软雅黑" panose="020B0503020204020204" pitchFamily="34" charset="-122"/>
                </a:rPr>
                <a:t>、若员工有离职补偿金（含未休假补偿），请在此填写补偿金金额；</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同时还需上传审批授权邮件以及员工签字的离职协议</a:t>
              </a:r>
              <a:endParaRPr lang="en-US" altLang="zh-CN" sz="1400" dirty="0">
                <a:solidFill>
                  <a:srgbClr val="7030A0"/>
                </a:solidFill>
                <a:latin typeface="微软雅黑" panose="020B0503020204020204" pitchFamily="34" charset="-122"/>
                <a:ea typeface="微软雅黑" panose="020B0503020204020204" pitchFamily="34" charset="-122"/>
              </a:endParaRPr>
            </a:p>
          </p:txBody>
        </p:sp>
        <p:sp>
          <p:nvSpPr>
            <p:cNvPr id="16" name="圆角矩形标注 23">
              <a:extLst>
                <a:ext uri="{FF2B5EF4-FFF2-40B4-BE49-F238E27FC236}">
                  <a16:creationId xmlns:a16="http://schemas.microsoft.com/office/drawing/2014/main" id="{BED8CE33-088F-9232-6322-53041134DE03}"/>
                </a:ext>
              </a:extLst>
            </p:cNvPr>
            <p:cNvSpPr>
              <a:spLocks noChangeArrowheads="1"/>
            </p:cNvSpPr>
            <p:nvPr/>
          </p:nvSpPr>
          <p:spPr bwMode="auto">
            <a:xfrm>
              <a:off x="6942055" y="422630"/>
              <a:ext cx="4201689" cy="965003"/>
            </a:xfrm>
            <a:prstGeom prst="wedgeRoundRectCallout">
              <a:avLst>
                <a:gd name="adj1" fmla="val 54363"/>
                <a:gd name="adj2" fmla="val 7308"/>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9</a:t>
              </a:r>
              <a:r>
                <a:rPr lang="zh-CN" altLang="en-US" sz="1400" dirty="0">
                  <a:solidFill>
                    <a:srgbClr val="7030A0"/>
                  </a:solidFill>
                  <a:latin typeface="微软雅黑" panose="020B0503020204020204" pitchFamily="34" charset="-122"/>
                  <a:ea typeface="微软雅黑" panose="020B0503020204020204" pitchFamily="34" charset="-122"/>
                </a:rPr>
                <a:t>、所有信息填写完成，点击右上角“提交”，系统将自动进入审批流；</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提交完成后，表单右侧可看到审批流信息</a:t>
              </a:r>
            </a:p>
          </p:txBody>
        </p:sp>
        <p:sp>
          <p:nvSpPr>
            <p:cNvPr id="17" name="矩形 4">
              <a:extLst>
                <a:ext uri="{FF2B5EF4-FFF2-40B4-BE49-F238E27FC236}">
                  <a16:creationId xmlns:a16="http://schemas.microsoft.com/office/drawing/2014/main" id="{FFA9FD08-02AB-49F8-45FC-F487F9666CEB}"/>
                </a:ext>
              </a:extLst>
            </p:cNvPr>
            <p:cNvSpPr>
              <a:spLocks noChangeArrowheads="1"/>
            </p:cNvSpPr>
            <p:nvPr/>
          </p:nvSpPr>
          <p:spPr bwMode="auto">
            <a:xfrm>
              <a:off x="1180730" y="2526938"/>
              <a:ext cx="1183580" cy="664679"/>
            </a:xfrm>
            <a:prstGeom prst="rect">
              <a:avLst/>
            </a:prstGeom>
            <a:noFill/>
            <a:ln w="25400" algn="ctr">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endParaRPr lang="zh-CN" altLang="en-US" sz="2500" b="0">
                <a:solidFill>
                  <a:schemeClr val="tx1"/>
                </a:solidFill>
                <a:ea typeface="宋体" panose="02010600030101010101" pitchFamily="2" charset="-122"/>
              </a:endParaRPr>
            </a:p>
          </p:txBody>
        </p:sp>
      </p:grpSp>
    </p:spTree>
    <p:extLst>
      <p:ext uri="{BB962C8B-B14F-4D97-AF65-F5344CB8AC3E}">
        <p14:creationId xmlns:p14="http://schemas.microsoft.com/office/powerpoint/2010/main" val="256436216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离职管理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-OSM1&amp;OFSM&amp;SF</a:t>
              </a:r>
              <a:endPar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E012A859-269C-A6D5-47FC-B2D491AA6CC0}"/>
              </a:ext>
            </a:extLst>
          </p:cNvPr>
          <p:cNvSpPr txBox="1"/>
          <p:nvPr/>
        </p:nvSpPr>
        <p:spPr>
          <a:xfrm>
            <a:off x="367860" y="2101960"/>
            <a:ext cx="11073787" cy="3940694"/>
          </a:xfrm>
          <a:prstGeom prst="rect">
            <a:avLst/>
          </a:prstGeom>
          <a:noFill/>
        </p:spPr>
        <p:txBody>
          <a:bodyPr wrap="square" rtlCol="0">
            <a:spAutoFit/>
          </a:bodyPr>
          <a:lstStyle/>
          <a:p>
            <a:pPr>
              <a:lnSpc>
                <a:spcPct val="200000"/>
              </a:lnSpc>
            </a:pPr>
            <a:r>
              <a:rPr lang="zh-CN" altLang="en-US" sz="2000" b="1" dirty="0">
                <a:highlight>
                  <a:srgbClr val="FFFF00"/>
                </a:highlight>
              </a:rPr>
              <a:t>涉及职位组：</a:t>
            </a:r>
            <a:r>
              <a:rPr lang="en-US" altLang="zh-CN" sz="2000" dirty="0"/>
              <a:t>OSM1</a:t>
            </a:r>
            <a:r>
              <a:rPr lang="zh-CN" altLang="en-US" sz="2000" dirty="0"/>
              <a:t>、</a:t>
            </a:r>
            <a:r>
              <a:rPr lang="en-US" altLang="zh-CN" sz="2000" dirty="0"/>
              <a:t>OFSM</a:t>
            </a:r>
            <a:r>
              <a:rPr lang="zh-CN" altLang="en-US" sz="2000" dirty="0"/>
              <a:t>、</a:t>
            </a:r>
            <a:r>
              <a:rPr lang="en-US" altLang="zh-CN" sz="2000" dirty="0"/>
              <a:t>SF </a:t>
            </a:r>
          </a:p>
          <a:p>
            <a:pPr>
              <a:lnSpc>
                <a:spcPct val="200000"/>
              </a:lnSpc>
            </a:pPr>
            <a:r>
              <a:rPr lang="zh-CN" altLang="en-US" sz="2000" b="1" dirty="0">
                <a:highlight>
                  <a:srgbClr val="FFFF00"/>
                </a:highlight>
              </a:rPr>
              <a:t>发起方式：</a:t>
            </a:r>
            <a:r>
              <a:rPr lang="zh-CN" altLang="en-US" sz="2000" dirty="0"/>
              <a:t>本人、他人（直线主管）</a:t>
            </a:r>
            <a:endParaRPr lang="en-US" altLang="zh-CN" sz="2000" dirty="0"/>
          </a:p>
          <a:p>
            <a:pPr>
              <a:lnSpc>
                <a:spcPct val="200000"/>
              </a:lnSpc>
            </a:pPr>
            <a:r>
              <a:rPr lang="zh-CN" altLang="en-US" sz="2400" b="1" dirty="0">
                <a:solidFill>
                  <a:srgbClr val="FF0000"/>
                </a:solidFill>
                <a:highlight>
                  <a:srgbClr val="FFFF00"/>
                </a:highlight>
              </a:rPr>
              <a:t>本人</a:t>
            </a:r>
            <a:r>
              <a:rPr lang="zh-CN" altLang="en-US" sz="2000" b="1" dirty="0">
                <a:highlight>
                  <a:srgbClr val="FFFF00"/>
                </a:highlight>
              </a:rPr>
              <a:t>发起流程：</a:t>
            </a:r>
            <a:r>
              <a:rPr lang="zh-CN" altLang="en-US" sz="2000" b="1" u="sng" dirty="0"/>
              <a:t>本人发起离职表单 </a:t>
            </a:r>
            <a:r>
              <a:rPr lang="en-US" altLang="zh-CN" sz="2000" b="1" u="sng" dirty="0"/>
              <a:t>&gt; </a:t>
            </a:r>
            <a:r>
              <a:rPr lang="zh-CN" altLang="en-US" sz="2000" b="1" u="sng" dirty="0"/>
              <a:t>直线主管确认未休假</a:t>
            </a:r>
            <a:r>
              <a:rPr lang="en-US" altLang="zh-CN" sz="2000" b="1" u="sng" dirty="0"/>
              <a:t>&amp;</a:t>
            </a:r>
            <a:r>
              <a:rPr lang="zh-CN" altLang="en-US" sz="2000" b="1" u="sng" dirty="0"/>
              <a:t>竞业限制</a:t>
            </a:r>
            <a:r>
              <a:rPr lang="zh-CN" altLang="en-US" sz="2000" b="1" dirty="0"/>
              <a:t> </a:t>
            </a:r>
            <a:r>
              <a:rPr lang="en-US" altLang="zh-CN" sz="2000" dirty="0"/>
              <a:t>&gt; C&amp;B</a:t>
            </a:r>
            <a:r>
              <a:rPr lang="zh-CN" altLang="en-US" sz="2000" dirty="0"/>
              <a:t>确认是否有经济补偿 </a:t>
            </a:r>
            <a:r>
              <a:rPr lang="en-US" altLang="zh-CN" sz="2000" dirty="0"/>
              <a:t>&gt; </a:t>
            </a:r>
            <a:r>
              <a:rPr lang="zh-CN" altLang="en-US" sz="2000" dirty="0"/>
              <a:t>离职审批 </a:t>
            </a:r>
            <a:r>
              <a:rPr lang="en-US" altLang="zh-CN" sz="2000" dirty="0"/>
              <a:t>&gt; </a:t>
            </a:r>
            <a:r>
              <a:rPr lang="zh-CN" altLang="en-US" sz="2000" dirty="0"/>
              <a:t>离职交接确认（用人部门、</a:t>
            </a:r>
            <a:r>
              <a:rPr lang="en-US" altLang="zh-CN" sz="2000" dirty="0"/>
              <a:t> IT</a:t>
            </a:r>
            <a:r>
              <a:rPr lang="zh-CN" altLang="en-US" sz="2000" dirty="0"/>
              <a:t>、</a:t>
            </a:r>
            <a:r>
              <a:rPr lang="en-US" altLang="zh-CN" sz="2000" dirty="0"/>
              <a:t>FIN</a:t>
            </a:r>
            <a:r>
              <a:rPr lang="zh-CN" altLang="en-US" sz="2000" dirty="0"/>
              <a:t>、</a:t>
            </a:r>
            <a:r>
              <a:rPr lang="en-US" altLang="zh-CN" sz="2000" dirty="0"/>
              <a:t>HR</a:t>
            </a:r>
            <a:r>
              <a:rPr lang="zh-CN" altLang="en-US" sz="2000" dirty="0"/>
              <a:t>、</a:t>
            </a:r>
            <a:r>
              <a:rPr lang="en-US" altLang="zh-CN" sz="2000" dirty="0"/>
              <a:t>SOS </a:t>
            </a:r>
            <a:r>
              <a:rPr lang="zh-CN" altLang="en-US" sz="2000" dirty="0"/>
              <a:t>）</a:t>
            </a:r>
            <a:r>
              <a:rPr lang="en-US" altLang="zh-CN" sz="2000" dirty="0"/>
              <a:t> &gt;</a:t>
            </a:r>
            <a:r>
              <a:rPr lang="zh-CN" altLang="en-US" sz="2000" dirty="0"/>
              <a:t> </a:t>
            </a:r>
            <a:r>
              <a:rPr lang="en-US" altLang="zh-CN" sz="2000" dirty="0"/>
              <a:t>C&amp;B</a:t>
            </a:r>
            <a:r>
              <a:rPr lang="zh-CN" altLang="en-US" sz="2000" dirty="0"/>
              <a:t>提供电子版离职证明</a:t>
            </a:r>
            <a:endParaRPr lang="en-US" altLang="zh-CN" sz="2000" dirty="0"/>
          </a:p>
          <a:p>
            <a:pPr>
              <a:lnSpc>
                <a:spcPct val="200000"/>
              </a:lnSpc>
            </a:pPr>
            <a:r>
              <a:rPr lang="zh-CN" altLang="en-US" sz="2400" b="1" dirty="0">
                <a:solidFill>
                  <a:srgbClr val="FF0000"/>
                </a:solidFill>
                <a:highlight>
                  <a:srgbClr val="FFFF00"/>
                </a:highlight>
              </a:rPr>
              <a:t>他人</a:t>
            </a:r>
            <a:r>
              <a:rPr lang="zh-CN" altLang="en-US" sz="2000" b="1" dirty="0">
                <a:highlight>
                  <a:srgbClr val="FFFF00"/>
                </a:highlight>
              </a:rPr>
              <a:t>发起流程：</a:t>
            </a:r>
            <a:r>
              <a:rPr lang="zh-CN" altLang="en-US" sz="2000" b="1" u="sng" dirty="0"/>
              <a:t>他人（直线主管）发起离职表单</a:t>
            </a:r>
            <a:r>
              <a:rPr lang="zh-CN" altLang="en-US" sz="2000" b="1" dirty="0"/>
              <a:t> </a:t>
            </a:r>
            <a:r>
              <a:rPr lang="en-US" altLang="zh-CN" sz="2000" dirty="0"/>
              <a:t>&gt; C&amp;B</a:t>
            </a:r>
            <a:r>
              <a:rPr lang="zh-CN" altLang="en-US" sz="2000" dirty="0"/>
              <a:t>确认是否有经济补偿 </a:t>
            </a:r>
            <a:r>
              <a:rPr lang="en-US" altLang="zh-CN" sz="2000" dirty="0"/>
              <a:t>&gt; </a:t>
            </a:r>
            <a:r>
              <a:rPr lang="zh-CN" altLang="en-US" sz="2000" dirty="0"/>
              <a:t>离职审批 </a:t>
            </a:r>
            <a:r>
              <a:rPr lang="en-US" altLang="zh-CN" sz="2000" dirty="0"/>
              <a:t>&gt; </a:t>
            </a:r>
            <a:r>
              <a:rPr lang="zh-CN" altLang="en-US" sz="2000" dirty="0"/>
              <a:t>离职交接确认（用人部门、</a:t>
            </a:r>
            <a:r>
              <a:rPr lang="en-US" altLang="zh-CN" sz="2000" dirty="0"/>
              <a:t> IT</a:t>
            </a:r>
            <a:r>
              <a:rPr lang="zh-CN" altLang="en-US" sz="2000" dirty="0"/>
              <a:t>、</a:t>
            </a:r>
            <a:r>
              <a:rPr lang="en-US" altLang="zh-CN" sz="2000" dirty="0"/>
              <a:t>FIN</a:t>
            </a:r>
            <a:r>
              <a:rPr lang="zh-CN" altLang="en-US" sz="2000" dirty="0"/>
              <a:t>、</a:t>
            </a:r>
            <a:r>
              <a:rPr lang="en-US" altLang="zh-CN" sz="2000" dirty="0"/>
              <a:t>HR</a:t>
            </a:r>
            <a:r>
              <a:rPr lang="zh-CN" altLang="en-US" sz="2000" dirty="0"/>
              <a:t>、</a:t>
            </a:r>
            <a:r>
              <a:rPr lang="en-US" altLang="zh-CN" sz="2000" dirty="0"/>
              <a:t>SOS </a:t>
            </a:r>
            <a:r>
              <a:rPr lang="zh-CN" altLang="en-US" sz="2000" dirty="0"/>
              <a:t>）</a:t>
            </a:r>
            <a:r>
              <a:rPr lang="en-US" altLang="zh-CN" sz="2000" dirty="0"/>
              <a:t> &gt;</a:t>
            </a:r>
            <a:r>
              <a:rPr lang="zh-CN" altLang="en-US" sz="2000" dirty="0"/>
              <a:t> </a:t>
            </a:r>
            <a:r>
              <a:rPr lang="en-US" altLang="zh-CN" sz="2000" dirty="0"/>
              <a:t>C&amp;B</a:t>
            </a:r>
            <a:r>
              <a:rPr lang="zh-CN" altLang="en-US" sz="2000" dirty="0"/>
              <a:t>提供电子版离职证明</a:t>
            </a:r>
            <a:endParaRPr lang="en-US" altLang="zh-CN" sz="2000" dirty="0"/>
          </a:p>
        </p:txBody>
      </p:sp>
      <p:sp>
        <p:nvSpPr>
          <p:cNvPr id="6" name="文本框 5">
            <a:extLst>
              <a:ext uri="{FF2B5EF4-FFF2-40B4-BE49-F238E27FC236}">
                <a16:creationId xmlns:a16="http://schemas.microsoft.com/office/drawing/2014/main" id="{319FFA41-7992-7CF8-7944-A53808164E09}"/>
              </a:ext>
            </a:extLst>
          </p:cNvPr>
          <p:cNvSpPr txBox="1"/>
          <p:nvPr/>
        </p:nvSpPr>
        <p:spPr>
          <a:xfrm>
            <a:off x="367860" y="1455629"/>
            <a:ext cx="8769942" cy="584775"/>
          </a:xfrm>
          <a:prstGeom prst="rect">
            <a:avLst/>
          </a:prstGeom>
          <a:noFill/>
        </p:spPr>
        <p:txBody>
          <a:bodyPr wrap="square">
            <a:spAutoFit/>
          </a:bodyPr>
          <a:lstStyle/>
          <a:p>
            <a:pPr fontAlgn="base">
              <a:spcBef>
                <a:spcPct val="0"/>
              </a:spcBef>
              <a:spcAft>
                <a:spcPct val="0"/>
              </a:spcAft>
            </a:pPr>
            <a:r>
              <a:rPr kumimoji="1" lang="zh-CN" altLang="en-US" sz="3200" b="1" dirty="0">
                <a:solidFill>
                  <a:srgbClr val="0070C0"/>
                </a:solidFill>
                <a:ea typeface="印品黑体" panose="00000500000000000000" pitchFamily="2" charset="-122"/>
              </a:rPr>
              <a:t>非营运员工离职流程（含</a:t>
            </a:r>
            <a:r>
              <a:rPr kumimoji="1" lang="en-US" altLang="zh-CN" sz="3200" b="1" dirty="0">
                <a:solidFill>
                  <a:srgbClr val="0070C0"/>
                </a:solidFill>
                <a:ea typeface="印品黑体" panose="00000500000000000000" pitchFamily="2" charset="-122"/>
              </a:rPr>
              <a:t>OSM1</a:t>
            </a:r>
            <a:r>
              <a:rPr kumimoji="1" lang="zh-CN" altLang="en-US" sz="3200" b="1" dirty="0">
                <a:solidFill>
                  <a:srgbClr val="0070C0"/>
                </a:solidFill>
                <a:ea typeface="印品黑体" panose="00000500000000000000" pitchFamily="2" charset="-122"/>
              </a:rPr>
              <a:t>）</a:t>
            </a:r>
          </a:p>
        </p:txBody>
      </p:sp>
    </p:spTree>
    <p:extLst>
      <p:ext uri="{BB962C8B-B14F-4D97-AF65-F5344CB8AC3E}">
        <p14:creationId xmlns:p14="http://schemas.microsoft.com/office/powerpoint/2010/main" val="116475216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离职管理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-OSM1&amp;OFSM&amp;SF</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（本人）</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5" name="组合 4">
            <a:extLst>
              <a:ext uri="{FF2B5EF4-FFF2-40B4-BE49-F238E27FC236}">
                <a16:creationId xmlns:a16="http://schemas.microsoft.com/office/drawing/2014/main" id="{2480DA29-EE36-A19B-7F00-E10A119EBF43}"/>
              </a:ext>
            </a:extLst>
          </p:cNvPr>
          <p:cNvGrpSpPr/>
          <p:nvPr/>
        </p:nvGrpSpPr>
        <p:grpSpPr>
          <a:xfrm>
            <a:off x="999888" y="1014146"/>
            <a:ext cx="10972372" cy="5691454"/>
            <a:chOff x="633492" y="28442"/>
            <a:chExt cx="11556922" cy="6917297"/>
          </a:xfrm>
        </p:grpSpPr>
        <p:pic>
          <p:nvPicPr>
            <p:cNvPr id="6" name="图片 5">
              <a:extLst>
                <a:ext uri="{FF2B5EF4-FFF2-40B4-BE49-F238E27FC236}">
                  <a16:creationId xmlns:a16="http://schemas.microsoft.com/office/drawing/2014/main" id="{D31B8512-0BB5-A8B3-34E3-AC8D3D49C77A}"/>
                </a:ext>
              </a:extLst>
            </p:cNvPr>
            <p:cNvPicPr>
              <a:picLocks noChangeAspect="1"/>
            </p:cNvPicPr>
            <p:nvPr/>
          </p:nvPicPr>
          <p:blipFill>
            <a:blip r:embed="rId2"/>
            <a:stretch>
              <a:fillRect/>
            </a:stretch>
          </p:blipFill>
          <p:spPr>
            <a:xfrm>
              <a:off x="633492" y="667435"/>
              <a:ext cx="11556922" cy="6192153"/>
            </a:xfrm>
            <a:prstGeom prst="rect">
              <a:avLst/>
            </a:prstGeom>
          </p:spPr>
        </p:pic>
        <p:sp>
          <p:nvSpPr>
            <p:cNvPr id="7" name="圆角矩形标注 23">
              <a:extLst>
                <a:ext uri="{FF2B5EF4-FFF2-40B4-BE49-F238E27FC236}">
                  <a16:creationId xmlns:a16="http://schemas.microsoft.com/office/drawing/2014/main" id="{187CF6EC-E9AD-0277-32A0-CE59BD90D952}"/>
                </a:ext>
              </a:extLst>
            </p:cNvPr>
            <p:cNvSpPr>
              <a:spLocks noChangeArrowheads="1"/>
            </p:cNvSpPr>
            <p:nvPr/>
          </p:nvSpPr>
          <p:spPr bwMode="auto">
            <a:xfrm>
              <a:off x="1992207" y="842481"/>
              <a:ext cx="6838506" cy="677368"/>
            </a:xfrm>
            <a:prstGeom prst="wedgeRoundRectCallout">
              <a:avLst>
                <a:gd name="adj1" fmla="val -26395"/>
                <a:gd name="adj2" fmla="val 78607"/>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1</a:t>
              </a:r>
              <a:r>
                <a:rPr lang="zh-CN" altLang="en-US" sz="1400" dirty="0">
                  <a:solidFill>
                    <a:srgbClr val="7030A0"/>
                  </a:solidFill>
                  <a:latin typeface="微软雅黑" panose="020B0503020204020204" pitchFamily="34" charset="-122"/>
                  <a:ea typeface="微软雅黑" panose="020B0503020204020204" pitchFamily="34" charset="-122"/>
                </a:rPr>
                <a:t>、在此输入自己的工号或者姓名；</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选中自己后，该模块所有字段信息将自动带出，如信息缺失将显示为空或者“</a:t>
              </a:r>
              <a:r>
                <a:rPr lang="en-US" altLang="zh-CN" sz="1400" dirty="0">
                  <a:solidFill>
                    <a:srgbClr val="7030A0"/>
                  </a:solidFill>
                  <a:latin typeface="微软雅黑" panose="020B0503020204020204" pitchFamily="34" charset="-122"/>
                  <a:ea typeface="微软雅黑" panose="020B0503020204020204" pitchFamily="34" charset="-122"/>
                </a:rPr>
                <a:t>-</a:t>
              </a:r>
              <a:r>
                <a:rPr lang="zh-CN" altLang="en-US" sz="1400" dirty="0">
                  <a:solidFill>
                    <a:srgbClr val="7030A0"/>
                  </a:solidFill>
                  <a:latin typeface="微软雅黑" panose="020B0503020204020204" pitchFamily="34" charset="-122"/>
                  <a:ea typeface="微软雅黑" panose="020B0503020204020204" pitchFamily="34" charset="-122"/>
                </a:rPr>
                <a:t>”</a:t>
              </a:r>
            </a:p>
          </p:txBody>
        </p:sp>
        <p:sp>
          <p:nvSpPr>
            <p:cNvPr id="8" name="圆角矩形标注 23">
              <a:extLst>
                <a:ext uri="{FF2B5EF4-FFF2-40B4-BE49-F238E27FC236}">
                  <a16:creationId xmlns:a16="http://schemas.microsoft.com/office/drawing/2014/main" id="{1BC5DA32-4B6E-8D28-04BB-4FC31813522F}"/>
                </a:ext>
              </a:extLst>
            </p:cNvPr>
            <p:cNvSpPr>
              <a:spLocks noChangeArrowheads="1"/>
            </p:cNvSpPr>
            <p:nvPr/>
          </p:nvSpPr>
          <p:spPr bwMode="auto">
            <a:xfrm>
              <a:off x="1683981" y="4777482"/>
              <a:ext cx="5657265" cy="860077"/>
            </a:xfrm>
            <a:prstGeom prst="wedgeRoundRectCallout">
              <a:avLst>
                <a:gd name="adj1" fmla="val -31793"/>
                <a:gd name="adj2" fmla="val 74775"/>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2</a:t>
              </a:r>
              <a:r>
                <a:rPr lang="zh-CN" altLang="en-US" sz="1400" dirty="0">
                  <a:solidFill>
                    <a:srgbClr val="7030A0"/>
                  </a:solidFill>
                  <a:latin typeface="微软雅黑" panose="020B0503020204020204" pitchFamily="34" charset="-122"/>
                  <a:ea typeface="微软雅黑" panose="020B0503020204020204" pitchFamily="34" charset="-122"/>
                </a:rPr>
                <a:t>、在此直接输入或通过点击日历图标选择离职日期；</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离职日期为</a:t>
              </a:r>
              <a:r>
                <a:rPr lang="zh-CN" altLang="en-US" sz="1400" dirty="0">
                  <a:solidFill>
                    <a:srgbClr val="FF0000"/>
                  </a:solidFill>
                  <a:latin typeface="微软雅黑" panose="020B0503020204020204" pitchFamily="34" charset="-122"/>
                  <a:ea typeface="微软雅黑" panose="020B0503020204020204" pitchFamily="34" charset="-122"/>
                </a:rPr>
                <a:t>最后工作日</a:t>
              </a:r>
              <a:r>
                <a:rPr lang="zh-CN" altLang="en-US" sz="1400" dirty="0">
                  <a:solidFill>
                    <a:srgbClr val="7030A0"/>
                  </a:solidFill>
                  <a:latin typeface="微软雅黑" panose="020B0503020204020204" pitchFamily="34" charset="-122"/>
                  <a:ea typeface="微软雅黑" panose="020B0503020204020204" pitchFamily="34" charset="-122"/>
                </a:rPr>
                <a:t>（这一天将计薪）</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离职日期只能输入本月</a:t>
              </a:r>
              <a:r>
                <a:rPr lang="en-US" altLang="zh-CN" sz="1400" dirty="0">
                  <a:solidFill>
                    <a:srgbClr val="7030A0"/>
                  </a:solidFill>
                  <a:latin typeface="微软雅黑" panose="020B0503020204020204" pitchFamily="34" charset="-122"/>
                  <a:ea typeface="微软雅黑" panose="020B0503020204020204" pitchFamily="34" charset="-122"/>
                </a:rPr>
                <a:t>1</a:t>
              </a:r>
              <a:r>
                <a:rPr lang="zh-CN" altLang="en-US" sz="1400" dirty="0">
                  <a:solidFill>
                    <a:srgbClr val="7030A0"/>
                  </a:solidFill>
                  <a:latin typeface="微软雅黑" panose="020B0503020204020204" pitchFamily="34" charset="-122"/>
                  <a:ea typeface="微软雅黑" panose="020B0503020204020204" pitchFamily="34" charset="-122"/>
                </a:rPr>
                <a:t>号及以后的日期</a:t>
              </a:r>
            </a:p>
          </p:txBody>
        </p:sp>
        <p:sp>
          <p:nvSpPr>
            <p:cNvPr id="9" name="圆角矩形标注 23">
              <a:extLst>
                <a:ext uri="{FF2B5EF4-FFF2-40B4-BE49-F238E27FC236}">
                  <a16:creationId xmlns:a16="http://schemas.microsoft.com/office/drawing/2014/main" id="{80D324AF-96FF-1CF4-D3DC-D5C2726245A3}"/>
                </a:ext>
              </a:extLst>
            </p:cNvPr>
            <p:cNvSpPr>
              <a:spLocks noChangeArrowheads="1"/>
            </p:cNvSpPr>
            <p:nvPr/>
          </p:nvSpPr>
          <p:spPr bwMode="auto">
            <a:xfrm>
              <a:off x="8389399" y="5346726"/>
              <a:ext cx="2974410" cy="381824"/>
            </a:xfrm>
            <a:prstGeom prst="wedgeRoundRectCallout">
              <a:avLst>
                <a:gd name="adj1" fmla="val -29798"/>
                <a:gd name="adj2" fmla="val 86003"/>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3</a:t>
              </a:r>
              <a:r>
                <a:rPr lang="zh-CN" altLang="en-US" sz="1400" dirty="0">
                  <a:solidFill>
                    <a:srgbClr val="7030A0"/>
                  </a:solidFill>
                  <a:latin typeface="微软雅黑" panose="020B0503020204020204" pitchFamily="34" charset="-122"/>
                  <a:ea typeface="微软雅黑" panose="020B0503020204020204" pitchFamily="34" charset="-122"/>
                </a:rPr>
                <a:t>、通过下拉框选择离职原因</a:t>
              </a:r>
            </a:p>
          </p:txBody>
        </p:sp>
        <p:sp>
          <p:nvSpPr>
            <p:cNvPr id="10" name="圆角矩形标注 23">
              <a:extLst>
                <a:ext uri="{FF2B5EF4-FFF2-40B4-BE49-F238E27FC236}">
                  <a16:creationId xmlns:a16="http://schemas.microsoft.com/office/drawing/2014/main" id="{875FA349-DA64-BF11-03AB-0DAFC0A65E12}"/>
                </a:ext>
              </a:extLst>
            </p:cNvPr>
            <p:cNvSpPr>
              <a:spLocks noChangeArrowheads="1"/>
            </p:cNvSpPr>
            <p:nvPr/>
          </p:nvSpPr>
          <p:spPr bwMode="auto">
            <a:xfrm>
              <a:off x="2895503" y="6074447"/>
              <a:ext cx="2518454" cy="465601"/>
            </a:xfrm>
            <a:prstGeom prst="wedgeRoundRectCallout">
              <a:avLst>
                <a:gd name="adj1" fmla="val -55585"/>
                <a:gd name="adj2" fmla="val 20858"/>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4</a:t>
              </a:r>
              <a:r>
                <a:rPr lang="zh-CN" altLang="en-US" sz="1400" dirty="0">
                  <a:solidFill>
                    <a:srgbClr val="7030A0"/>
                  </a:solidFill>
                  <a:latin typeface="微软雅黑" panose="020B0503020204020204" pitchFamily="34" charset="-122"/>
                  <a:ea typeface="微软雅黑" panose="020B0503020204020204" pitchFamily="34" charset="-122"/>
                </a:rPr>
                <a:t>、点击此处上传辞职报告</a:t>
              </a:r>
            </a:p>
          </p:txBody>
        </p:sp>
        <p:sp>
          <p:nvSpPr>
            <p:cNvPr id="11" name="圆角矩形标注 23">
              <a:extLst>
                <a:ext uri="{FF2B5EF4-FFF2-40B4-BE49-F238E27FC236}">
                  <a16:creationId xmlns:a16="http://schemas.microsoft.com/office/drawing/2014/main" id="{333FD8F7-28FF-AD99-A877-22196D486A2E}"/>
                </a:ext>
              </a:extLst>
            </p:cNvPr>
            <p:cNvSpPr>
              <a:spLocks noChangeArrowheads="1"/>
            </p:cNvSpPr>
            <p:nvPr/>
          </p:nvSpPr>
          <p:spPr bwMode="auto">
            <a:xfrm rot="10800000" flipV="1">
              <a:off x="5413954" y="6005126"/>
              <a:ext cx="5657264" cy="940613"/>
            </a:xfrm>
            <a:prstGeom prst="wedgeRoundRectCallout">
              <a:avLst>
                <a:gd name="adj1" fmla="val 60259"/>
                <a:gd name="adj2" fmla="val 33056"/>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5</a:t>
              </a:r>
              <a:r>
                <a:rPr lang="zh-CN" altLang="en-US" sz="1400" dirty="0">
                  <a:solidFill>
                    <a:srgbClr val="7030A0"/>
                  </a:solidFill>
                  <a:latin typeface="微软雅黑" panose="020B0503020204020204" pitchFamily="34" charset="-122"/>
                  <a:ea typeface="微软雅黑" panose="020B0503020204020204" pitchFamily="34" charset="-122"/>
                </a:rPr>
                <a:t>、点击此处选择是否需要离职访谈；</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若选择“是”，将显示参与访谈</a:t>
              </a:r>
              <a:r>
                <a:rPr lang="en-US" altLang="zh-CN" sz="1400" dirty="0">
                  <a:solidFill>
                    <a:srgbClr val="7030A0"/>
                  </a:solidFill>
                  <a:latin typeface="微软雅黑" panose="020B0503020204020204" pitchFamily="34" charset="-122"/>
                  <a:ea typeface="微软雅黑" panose="020B0503020204020204" pitchFamily="34" charset="-122"/>
                </a:rPr>
                <a:t>HR</a:t>
              </a:r>
              <a:r>
                <a:rPr lang="zh-CN" altLang="en-US" sz="1400" dirty="0">
                  <a:solidFill>
                    <a:srgbClr val="7030A0"/>
                  </a:solidFill>
                  <a:latin typeface="微软雅黑" panose="020B0503020204020204" pitchFamily="34" charset="-122"/>
                  <a:ea typeface="微软雅黑" panose="020B0503020204020204" pitchFamily="34" charset="-122"/>
                </a:rPr>
                <a:t>的邮箱；</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若选择“否”，将跳出“访谈问卷”链接，请协助完成填写</a:t>
              </a:r>
            </a:p>
          </p:txBody>
        </p:sp>
        <p:sp>
          <p:nvSpPr>
            <p:cNvPr id="12" name="圆角矩形标注 23">
              <a:extLst>
                <a:ext uri="{FF2B5EF4-FFF2-40B4-BE49-F238E27FC236}">
                  <a16:creationId xmlns:a16="http://schemas.microsoft.com/office/drawing/2014/main" id="{D14148C8-0509-85E0-C317-19E60662B2A4}"/>
                </a:ext>
              </a:extLst>
            </p:cNvPr>
            <p:cNvSpPr>
              <a:spLocks noChangeArrowheads="1"/>
            </p:cNvSpPr>
            <p:nvPr/>
          </p:nvSpPr>
          <p:spPr bwMode="auto">
            <a:xfrm>
              <a:off x="7519750" y="28442"/>
              <a:ext cx="3844059" cy="958364"/>
            </a:xfrm>
            <a:prstGeom prst="wedgeRoundRectCallout">
              <a:avLst>
                <a:gd name="adj1" fmla="val 55314"/>
                <a:gd name="adj2" fmla="val 44047"/>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6</a:t>
              </a:r>
              <a:r>
                <a:rPr lang="zh-CN" altLang="en-US" sz="1400" dirty="0">
                  <a:solidFill>
                    <a:srgbClr val="7030A0"/>
                  </a:solidFill>
                  <a:latin typeface="微软雅黑" panose="020B0503020204020204" pitchFamily="34" charset="-122"/>
                  <a:ea typeface="微软雅黑" panose="020B0503020204020204" pitchFamily="34" charset="-122"/>
                </a:rPr>
                <a:t>、所有信息填写完成，点击右上角“提交”，系统将自动进入审批流；</a:t>
              </a:r>
              <a:endParaRPr lang="en-US" altLang="zh-CN" sz="1400" dirty="0">
                <a:solidFill>
                  <a:srgbClr val="7030A0"/>
                </a:solidFill>
                <a:latin typeface="微软雅黑" panose="020B0503020204020204" pitchFamily="34" charset="-122"/>
                <a:ea typeface="微软雅黑" panose="020B0503020204020204" pitchFamily="34" charset="-122"/>
              </a:endParaRPr>
            </a:p>
            <a:p>
              <a:pPr>
                <a:lnSpc>
                  <a:spcPct val="100000"/>
                </a:lnSpc>
                <a:spcBef>
                  <a:spcPct val="0"/>
                </a:spcBef>
                <a:spcAft>
                  <a:spcPct val="0"/>
                </a:spcAft>
                <a:buClrTx/>
                <a:buSzTx/>
              </a:pPr>
              <a:r>
                <a:rPr lang="zh-CN" altLang="en-US" sz="1400" dirty="0">
                  <a:solidFill>
                    <a:srgbClr val="7030A0"/>
                  </a:solidFill>
                  <a:latin typeface="微软雅黑" panose="020B0503020204020204" pitchFamily="34" charset="-122"/>
                  <a:ea typeface="微软雅黑" panose="020B0503020204020204" pitchFamily="34" charset="-122"/>
                </a:rPr>
                <a:t>提交完成后，表单右侧可看到审批流信息</a:t>
              </a:r>
            </a:p>
            <a:p>
              <a:pPr eaLnBrk="1" hangingPunct="1">
                <a:lnSpc>
                  <a:spcPct val="100000"/>
                </a:lnSpc>
                <a:spcBef>
                  <a:spcPct val="0"/>
                </a:spcBef>
                <a:spcAft>
                  <a:spcPct val="0"/>
                </a:spcAft>
                <a:buClrTx/>
                <a:buSzTx/>
                <a:buFontTx/>
                <a:buNone/>
              </a:pPr>
              <a:endParaRPr lang="zh-CN" altLang="en-US" sz="1400" dirty="0">
                <a:solidFill>
                  <a:srgbClr val="7030A0"/>
                </a:solidFill>
                <a:latin typeface="微软雅黑" panose="020B0503020204020204" pitchFamily="34" charset="-122"/>
                <a:ea typeface="微软雅黑" panose="020B0503020204020204" pitchFamily="34" charset="-122"/>
              </a:endParaRPr>
            </a:p>
          </p:txBody>
        </p:sp>
      </p:grpSp>
      <p:sp>
        <p:nvSpPr>
          <p:cNvPr id="13" name="矩形 12">
            <a:extLst>
              <a:ext uri="{FF2B5EF4-FFF2-40B4-BE49-F238E27FC236}">
                <a16:creationId xmlns:a16="http://schemas.microsoft.com/office/drawing/2014/main" id="{EC94FB78-5B5F-FE4B-DDD2-29BF31A17FE4}"/>
              </a:ext>
            </a:extLst>
          </p:cNvPr>
          <p:cNvSpPr/>
          <p:nvPr/>
        </p:nvSpPr>
        <p:spPr>
          <a:xfrm rot="10800000">
            <a:off x="2355940" y="2463764"/>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34434941-0B0E-5F7F-51DC-76753C5EA7EB}"/>
              </a:ext>
            </a:extLst>
          </p:cNvPr>
          <p:cNvSpPr/>
          <p:nvPr/>
        </p:nvSpPr>
        <p:spPr>
          <a:xfrm rot="10800000">
            <a:off x="2511838" y="4103518"/>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F4B76E41-D385-22CD-0530-76AFFACD2F3D}"/>
              </a:ext>
            </a:extLst>
          </p:cNvPr>
          <p:cNvSpPr/>
          <p:nvPr/>
        </p:nvSpPr>
        <p:spPr>
          <a:xfrm rot="10800000">
            <a:off x="7571955" y="3309086"/>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6484926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离职管理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-OSM1&amp;OFSM&amp;SF</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（他人）</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5" name="组合 4">
            <a:extLst>
              <a:ext uri="{FF2B5EF4-FFF2-40B4-BE49-F238E27FC236}">
                <a16:creationId xmlns:a16="http://schemas.microsoft.com/office/drawing/2014/main" id="{F5401E9B-146C-26BB-2C42-0353787DE4D1}"/>
              </a:ext>
            </a:extLst>
          </p:cNvPr>
          <p:cNvGrpSpPr/>
          <p:nvPr/>
        </p:nvGrpSpPr>
        <p:grpSpPr>
          <a:xfrm>
            <a:off x="528763" y="1639788"/>
            <a:ext cx="11556921" cy="4953739"/>
            <a:chOff x="633492" y="1225118"/>
            <a:chExt cx="11556921" cy="4953739"/>
          </a:xfrm>
        </p:grpSpPr>
        <p:pic>
          <p:nvPicPr>
            <p:cNvPr id="6" name="图片 5">
              <a:extLst>
                <a:ext uri="{FF2B5EF4-FFF2-40B4-BE49-F238E27FC236}">
                  <a16:creationId xmlns:a16="http://schemas.microsoft.com/office/drawing/2014/main" id="{9C3D8421-3AE2-05BA-F035-6E522418A06A}"/>
                </a:ext>
              </a:extLst>
            </p:cNvPr>
            <p:cNvPicPr>
              <a:picLocks noChangeAspect="1"/>
            </p:cNvPicPr>
            <p:nvPr/>
          </p:nvPicPr>
          <p:blipFill>
            <a:blip r:embed="rId2"/>
            <a:stretch>
              <a:fillRect/>
            </a:stretch>
          </p:blipFill>
          <p:spPr>
            <a:xfrm>
              <a:off x="633492" y="1225118"/>
              <a:ext cx="11556921" cy="4953739"/>
            </a:xfrm>
            <a:prstGeom prst="rect">
              <a:avLst/>
            </a:prstGeom>
          </p:spPr>
        </p:pic>
        <p:sp>
          <p:nvSpPr>
            <p:cNvPr id="7" name="圆角矩形标注 23">
              <a:extLst>
                <a:ext uri="{FF2B5EF4-FFF2-40B4-BE49-F238E27FC236}">
                  <a16:creationId xmlns:a16="http://schemas.microsoft.com/office/drawing/2014/main" id="{2FCEACDD-399D-5E58-227F-D34F08C839B8}"/>
                </a:ext>
              </a:extLst>
            </p:cNvPr>
            <p:cNvSpPr>
              <a:spLocks noChangeArrowheads="1"/>
            </p:cNvSpPr>
            <p:nvPr/>
          </p:nvSpPr>
          <p:spPr bwMode="auto">
            <a:xfrm>
              <a:off x="1955585" y="1615736"/>
              <a:ext cx="6495958" cy="583108"/>
            </a:xfrm>
            <a:prstGeom prst="wedgeRoundRectCallout">
              <a:avLst>
                <a:gd name="adj1" fmla="val -34328"/>
                <a:gd name="adj2" fmla="val 73217"/>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1</a:t>
              </a:r>
              <a:r>
                <a:rPr lang="zh-CN" altLang="en-US" sz="1400" dirty="0">
                  <a:solidFill>
                    <a:srgbClr val="7030A0"/>
                  </a:solidFill>
                  <a:latin typeface="微软雅黑" panose="020B0503020204020204" pitchFamily="34" charset="-122"/>
                  <a:ea typeface="微软雅黑" panose="020B0503020204020204" pitchFamily="34" charset="-122"/>
                </a:rPr>
                <a:t>、通过输入员工工号或者姓名搜索选择员工；</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选中员工后，该模块所有字段信息将自动带出，如信息缺失将显示为空或者“</a:t>
              </a:r>
              <a:r>
                <a:rPr lang="en-US" altLang="zh-CN" sz="1400" dirty="0">
                  <a:solidFill>
                    <a:srgbClr val="7030A0"/>
                  </a:solidFill>
                  <a:latin typeface="微软雅黑" panose="020B0503020204020204" pitchFamily="34" charset="-122"/>
                  <a:ea typeface="微软雅黑" panose="020B0503020204020204" pitchFamily="34" charset="-122"/>
                </a:rPr>
                <a:t>-</a:t>
              </a:r>
              <a:r>
                <a:rPr lang="zh-CN" altLang="en-US" sz="1400" dirty="0">
                  <a:solidFill>
                    <a:srgbClr val="7030A0"/>
                  </a:solidFill>
                  <a:latin typeface="微软雅黑" panose="020B0503020204020204" pitchFamily="34" charset="-122"/>
                  <a:ea typeface="微软雅黑" panose="020B0503020204020204" pitchFamily="34" charset="-122"/>
                </a:rPr>
                <a:t>”</a:t>
              </a:r>
            </a:p>
          </p:txBody>
        </p:sp>
      </p:grpSp>
      <p:sp>
        <p:nvSpPr>
          <p:cNvPr id="8" name="矩形 7">
            <a:extLst>
              <a:ext uri="{FF2B5EF4-FFF2-40B4-BE49-F238E27FC236}">
                <a16:creationId xmlns:a16="http://schemas.microsoft.com/office/drawing/2014/main" id="{EA206846-CCD1-44D8-9720-F2F616D8E410}"/>
              </a:ext>
            </a:extLst>
          </p:cNvPr>
          <p:cNvSpPr/>
          <p:nvPr/>
        </p:nvSpPr>
        <p:spPr>
          <a:xfrm rot="10800000">
            <a:off x="1850856" y="2886620"/>
            <a:ext cx="791546" cy="23502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5384660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离职管理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-OSM1&amp;OFSM&amp;SF</a:t>
              </a:r>
              <a:endPar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5" name="组合 4">
            <a:extLst>
              <a:ext uri="{FF2B5EF4-FFF2-40B4-BE49-F238E27FC236}">
                <a16:creationId xmlns:a16="http://schemas.microsoft.com/office/drawing/2014/main" id="{CF4732FB-4775-CC2A-D4AC-9E6FD623D6DB}"/>
              </a:ext>
            </a:extLst>
          </p:cNvPr>
          <p:cNvGrpSpPr/>
          <p:nvPr/>
        </p:nvGrpSpPr>
        <p:grpSpPr>
          <a:xfrm>
            <a:off x="374854" y="1396192"/>
            <a:ext cx="11437643" cy="5246741"/>
            <a:chOff x="633492" y="1098480"/>
            <a:chExt cx="11437643" cy="5246741"/>
          </a:xfrm>
        </p:grpSpPr>
        <p:pic>
          <p:nvPicPr>
            <p:cNvPr id="6" name="图片 5">
              <a:extLst>
                <a:ext uri="{FF2B5EF4-FFF2-40B4-BE49-F238E27FC236}">
                  <a16:creationId xmlns:a16="http://schemas.microsoft.com/office/drawing/2014/main" id="{122694A3-7784-5F5D-3FE7-982EB139DBFA}"/>
                </a:ext>
              </a:extLst>
            </p:cNvPr>
            <p:cNvPicPr>
              <a:picLocks noChangeAspect="1"/>
            </p:cNvPicPr>
            <p:nvPr/>
          </p:nvPicPr>
          <p:blipFill>
            <a:blip r:embed="rId2"/>
            <a:stretch>
              <a:fillRect/>
            </a:stretch>
          </p:blipFill>
          <p:spPr>
            <a:xfrm>
              <a:off x="633492" y="1098480"/>
              <a:ext cx="11437643" cy="4107566"/>
            </a:xfrm>
            <a:prstGeom prst="rect">
              <a:avLst/>
            </a:prstGeom>
          </p:spPr>
        </p:pic>
        <p:pic>
          <p:nvPicPr>
            <p:cNvPr id="7" name="图片 6">
              <a:extLst>
                <a:ext uri="{FF2B5EF4-FFF2-40B4-BE49-F238E27FC236}">
                  <a16:creationId xmlns:a16="http://schemas.microsoft.com/office/drawing/2014/main" id="{B068ACBA-6FF1-B959-F75F-453D0C79329D}"/>
                </a:ext>
              </a:extLst>
            </p:cNvPr>
            <p:cNvPicPr>
              <a:picLocks noChangeAspect="1"/>
            </p:cNvPicPr>
            <p:nvPr/>
          </p:nvPicPr>
          <p:blipFill>
            <a:blip r:embed="rId3"/>
            <a:stretch>
              <a:fillRect/>
            </a:stretch>
          </p:blipFill>
          <p:spPr>
            <a:xfrm>
              <a:off x="3267181" y="3990392"/>
              <a:ext cx="1966707" cy="2016992"/>
            </a:xfrm>
            <a:prstGeom prst="rect">
              <a:avLst/>
            </a:prstGeom>
          </p:spPr>
        </p:pic>
        <p:sp>
          <p:nvSpPr>
            <p:cNvPr id="8" name="圆角矩形标注 23">
              <a:extLst>
                <a:ext uri="{FF2B5EF4-FFF2-40B4-BE49-F238E27FC236}">
                  <a16:creationId xmlns:a16="http://schemas.microsoft.com/office/drawing/2014/main" id="{EA9ED688-94C6-16F1-30A6-3AE4D2F5C158}"/>
                </a:ext>
              </a:extLst>
            </p:cNvPr>
            <p:cNvSpPr>
              <a:spLocks noChangeArrowheads="1"/>
            </p:cNvSpPr>
            <p:nvPr/>
          </p:nvSpPr>
          <p:spPr bwMode="auto">
            <a:xfrm>
              <a:off x="1941785" y="2499634"/>
              <a:ext cx="4404877" cy="739124"/>
            </a:xfrm>
            <a:prstGeom prst="wedgeRoundRectCallout">
              <a:avLst>
                <a:gd name="adj1" fmla="val -17309"/>
                <a:gd name="adj2" fmla="val 85715"/>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4"/>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4"/>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2</a:t>
              </a:r>
              <a:r>
                <a:rPr lang="zh-CN" altLang="en-US" sz="1400" dirty="0">
                  <a:solidFill>
                    <a:srgbClr val="7030A0"/>
                  </a:solidFill>
                  <a:latin typeface="微软雅黑" panose="020B0503020204020204" pitchFamily="34" charset="-122"/>
                  <a:ea typeface="微软雅黑" panose="020B0503020204020204" pitchFamily="34" charset="-122"/>
                </a:rPr>
                <a:t>、在此直接输入或通过点击日历图标选择离职日期；</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离职日期为员工</a:t>
              </a:r>
              <a:r>
                <a:rPr lang="zh-CN" altLang="en-US" sz="1400" dirty="0">
                  <a:solidFill>
                    <a:srgbClr val="FF0000"/>
                  </a:solidFill>
                  <a:latin typeface="微软雅黑" panose="020B0503020204020204" pitchFamily="34" charset="-122"/>
                  <a:ea typeface="微软雅黑" panose="020B0503020204020204" pitchFamily="34" charset="-122"/>
                </a:rPr>
                <a:t>最后工作日</a:t>
              </a:r>
              <a:r>
                <a:rPr lang="zh-CN" altLang="en-US" sz="1400" dirty="0">
                  <a:solidFill>
                    <a:srgbClr val="7030A0"/>
                  </a:solidFill>
                  <a:latin typeface="微软雅黑" panose="020B0503020204020204" pitchFamily="34" charset="-122"/>
                  <a:ea typeface="微软雅黑" panose="020B0503020204020204" pitchFamily="34" charset="-122"/>
                </a:rPr>
                <a:t>（这一天将计薪）</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离职日期只能输入本月</a:t>
              </a:r>
              <a:r>
                <a:rPr lang="en-US" altLang="zh-CN" sz="1400" dirty="0">
                  <a:solidFill>
                    <a:srgbClr val="7030A0"/>
                  </a:solidFill>
                  <a:latin typeface="微软雅黑" panose="020B0503020204020204" pitchFamily="34" charset="-122"/>
                  <a:ea typeface="微软雅黑" panose="020B0503020204020204" pitchFamily="34" charset="-122"/>
                </a:rPr>
                <a:t>1</a:t>
              </a:r>
              <a:r>
                <a:rPr lang="zh-CN" altLang="en-US" sz="1400" dirty="0">
                  <a:solidFill>
                    <a:srgbClr val="7030A0"/>
                  </a:solidFill>
                  <a:latin typeface="微软雅黑" panose="020B0503020204020204" pitchFamily="34" charset="-122"/>
                  <a:ea typeface="微软雅黑" panose="020B0503020204020204" pitchFamily="34" charset="-122"/>
                </a:rPr>
                <a:t>号及以后的日期</a:t>
              </a:r>
            </a:p>
          </p:txBody>
        </p:sp>
        <p:sp>
          <p:nvSpPr>
            <p:cNvPr id="9" name="圆角矩形标注 23">
              <a:extLst>
                <a:ext uri="{FF2B5EF4-FFF2-40B4-BE49-F238E27FC236}">
                  <a16:creationId xmlns:a16="http://schemas.microsoft.com/office/drawing/2014/main" id="{8FC589FE-15C7-4810-71A6-06914BE5CFA5}"/>
                </a:ext>
              </a:extLst>
            </p:cNvPr>
            <p:cNvSpPr>
              <a:spLocks noChangeArrowheads="1"/>
            </p:cNvSpPr>
            <p:nvPr/>
          </p:nvSpPr>
          <p:spPr bwMode="auto">
            <a:xfrm>
              <a:off x="7958657" y="3011332"/>
              <a:ext cx="2500483" cy="354831"/>
            </a:xfrm>
            <a:prstGeom prst="wedgeRoundRectCallout">
              <a:avLst>
                <a:gd name="adj1" fmla="val 16535"/>
                <a:gd name="adj2" fmla="val 83096"/>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4"/>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4"/>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3</a:t>
              </a:r>
              <a:r>
                <a:rPr lang="zh-CN" altLang="en-US" sz="1400" dirty="0">
                  <a:solidFill>
                    <a:srgbClr val="7030A0"/>
                  </a:solidFill>
                  <a:latin typeface="微软雅黑" panose="020B0503020204020204" pitchFamily="34" charset="-122"/>
                  <a:ea typeface="微软雅黑" panose="020B0503020204020204" pitchFamily="34" charset="-122"/>
                </a:rPr>
                <a:t>、通过下拉框选择离职原因</a:t>
              </a:r>
            </a:p>
          </p:txBody>
        </p:sp>
        <p:sp>
          <p:nvSpPr>
            <p:cNvPr id="10" name="圆角矩形标注 23">
              <a:extLst>
                <a:ext uri="{FF2B5EF4-FFF2-40B4-BE49-F238E27FC236}">
                  <a16:creationId xmlns:a16="http://schemas.microsoft.com/office/drawing/2014/main" id="{C948A068-D7E4-0532-9181-83534E5E61C6}"/>
                </a:ext>
              </a:extLst>
            </p:cNvPr>
            <p:cNvSpPr>
              <a:spLocks noChangeArrowheads="1"/>
            </p:cNvSpPr>
            <p:nvPr/>
          </p:nvSpPr>
          <p:spPr bwMode="auto">
            <a:xfrm>
              <a:off x="686946" y="4773693"/>
              <a:ext cx="2450082" cy="544031"/>
            </a:xfrm>
            <a:prstGeom prst="wedgeRoundRectCallout">
              <a:avLst>
                <a:gd name="adj1" fmla="val 25397"/>
                <a:gd name="adj2" fmla="val -78025"/>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4"/>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4"/>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4</a:t>
              </a:r>
              <a:r>
                <a:rPr lang="zh-CN" altLang="en-US" sz="1400" dirty="0">
                  <a:solidFill>
                    <a:srgbClr val="7030A0"/>
                  </a:solidFill>
                  <a:latin typeface="微软雅黑" panose="020B0503020204020204" pitchFamily="34" charset="-122"/>
                  <a:ea typeface="微软雅黑" panose="020B0503020204020204" pitchFamily="34" charset="-122"/>
                </a:rPr>
                <a:t>、点击此处上传员工辞职报告（必填项）</a:t>
              </a:r>
            </a:p>
          </p:txBody>
        </p:sp>
        <p:pic>
          <p:nvPicPr>
            <p:cNvPr id="11" name="图片 10">
              <a:extLst>
                <a:ext uri="{FF2B5EF4-FFF2-40B4-BE49-F238E27FC236}">
                  <a16:creationId xmlns:a16="http://schemas.microsoft.com/office/drawing/2014/main" id="{F0DA4476-1C0A-EE81-9F35-BE2AD30114D1}"/>
                </a:ext>
              </a:extLst>
            </p:cNvPr>
            <p:cNvPicPr>
              <a:picLocks noChangeAspect="1"/>
            </p:cNvPicPr>
            <p:nvPr/>
          </p:nvPicPr>
          <p:blipFill>
            <a:blip r:embed="rId5"/>
            <a:stretch>
              <a:fillRect/>
            </a:stretch>
          </p:blipFill>
          <p:spPr>
            <a:xfrm>
              <a:off x="7737423" y="3990086"/>
              <a:ext cx="2411938" cy="2355135"/>
            </a:xfrm>
            <a:prstGeom prst="rect">
              <a:avLst/>
            </a:prstGeom>
          </p:spPr>
        </p:pic>
      </p:grpSp>
    </p:spTree>
    <p:extLst>
      <p:ext uri="{BB962C8B-B14F-4D97-AF65-F5344CB8AC3E}">
        <p14:creationId xmlns:p14="http://schemas.microsoft.com/office/powerpoint/2010/main" val="402808157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离职管理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-OSM1&amp;OFSM&amp;SF</a:t>
              </a:r>
              <a:endPar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5" name="组合 4">
            <a:extLst>
              <a:ext uri="{FF2B5EF4-FFF2-40B4-BE49-F238E27FC236}">
                <a16:creationId xmlns:a16="http://schemas.microsoft.com/office/drawing/2014/main" id="{3802335D-9907-6FF6-D19A-7A93D014AB15}"/>
              </a:ext>
            </a:extLst>
          </p:cNvPr>
          <p:cNvGrpSpPr/>
          <p:nvPr/>
        </p:nvGrpSpPr>
        <p:grpSpPr>
          <a:xfrm>
            <a:off x="426054" y="1374241"/>
            <a:ext cx="11168109" cy="5344013"/>
            <a:chOff x="596175" y="1055264"/>
            <a:chExt cx="11168109" cy="5344013"/>
          </a:xfrm>
        </p:grpSpPr>
        <p:pic>
          <p:nvPicPr>
            <p:cNvPr id="6" name="图片 5">
              <a:extLst>
                <a:ext uri="{FF2B5EF4-FFF2-40B4-BE49-F238E27FC236}">
                  <a16:creationId xmlns:a16="http://schemas.microsoft.com/office/drawing/2014/main" id="{EAF7AC50-B3F7-324A-A2DA-82C1E5A2CE3D}"/>
                </a:ext>
              </a:extLst>
            </p:cNvPr>
            <p:cNvPicPr>
              <a:picLocks noChangeAspect="1"/>
            </p:cNvPicPr>
            <p:nvPr/>
          </p:nvPicPr>
          <p:blipFill>
            <a:blip r:embed="rId2"/>
            <a:stretch>
              <a:fillRect/>
            </a:stretch>
          </p:blipFill>
          <p:spPr>
            <a:xfrm>
              <a:off x="596175" y="1055264"/>
              <a:ext cx="11168109" cy="5344013"/>
            </a:xfrm>
            <a:prstGeom prst="rect">
              <a:avLst/>
            </a:prstGeom>
          </p:spPr>
        </p:pic>
        <p:sp>
          <p:nvSpPr>
            <p:cNvPr id="7" name="圆角矩形标注 23">
              <a:extLst>
                <a:ext uri="{FF2B5EF4-FFF2-40B4-BE49-F238E27FC236}">
                  <a16:creationId xmlns:a16="http://schemas.microsoft.com/office/drawing/2014/main" id="{B6132711-2CE0-D3CC-9AFA-D39CB45FDD52}"/>
                </a:ext>
              </a:extLst>
            </p:cNvPr>
            <p:cNvSpPr>
              <a:spLocks noChangeArrowheads="1"/>
            </p:cNvSpPr>
            <p:nvPr/>
          </p:nvSpPr>
          <p:spPr bwMode="auto">
            <a:xfrm>
              <a:off x="2700628" y="2681983"/>
              <a:ext cx="4900028" cy="586458"/>
            </a:xfrm>
            <a:prstGeom prst="wedgeRoundRectCallout">
              <a:avLst>
                <a:gd name="adj1" fmla="val -21852"/>
                <a:gd name="adj2" fmla="val 109172"/>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4</a:t>
              </a:r>
              <a:r>
                <a:rPr lang="zh-CN" altLang="en-US" sz="1400" dirty="0">
                  <a:solidFill>
                    <a:srgbClr val="7030A0"/>
                  </a:solidFill>
                  <a:latin typeface="微软雅黑" panose="020B0503020204020204" pitchFamily="34" charset="-122"/>
                  <a:ea typeface="微软雅黑" panose="020B0503020204020204" pitchFamily="34" charset="-122"/>
                </a:rPr>
                <a:t>、若有剩余年假和调休，应在离职前安排休完；</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剩余可用假期时数可参考“被申请人信息”页面显示数据；</a:t>
              </a:r>
              <a:endParaRPr lang="en-US" altLang="zh-CN" sz="1400" dirty="0">
                <a:solidFill>
                  <a:srgbClr val="7030A0"/>
                </a:solidFill>
                <a:latin typeface="微软雅黑" panose="020B0503020204020204" pitchFamily="34" charset="-122"/>
                <a:ea typeface="微软雅黑" panose="020B0503020204020204" pitchFamily="34" charset="-122"/>
              </a:endParaRPr>
            </a:p>
          </p:txBody>
        </p:sp>
        <p:sp>
          <p:nvSpPr>
            <p:cNvPr id="8" name="圆角矩形标注 23">
              <a:extLst>
                <a:ext uri="{FF2B5EF4-FFF2-40B4-BE49-F238E27FC236}">
                  <a16:creationId xmlns:a16="http://schemas.microsoft.com/office/drawing/2014/main" id="{55C5C46B-E60E-B7A1-FF76-8C80945DB4F0}"/>
                </a:ext>
              </a:extLst>
            </p:cNvPr>
            <p:cNvSpPr>
              <a:spLocks noChangeArrowheads="1"/>
            </p:cNvSpPr>
            <p:nvPr/>
          </p:nvSpPr>
          <p:spPr bwMode="auto">
            <a:xfrm>
              <a:off x="4954167" y="4851538"/>
              <a:ext cx="2646489" cy="355424"/>
            </a:xfrm>
            <a:prstGeom prst="wedgeRoundRectCallout">
              <a:avLst>
                <a:gd name="adj1" fmla="val -62348"/>
                <a:gd name="adj2" fmla="val 28018"/>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5</a:t>
              </a:r>
              <a:r>
                <a:rPr lang="zh-CN" altLang="en-US" sz="1400" dirty="0">
                  <a:solidFill>
                    <a:srgbClr val="7030A0"/>
                  </a:solidFill>
                  <a:latin typeface="微软雅黑" panose="020B0503020204020204" pitchFamily="34" charset="-122"/>
                  <a:ea typeface="微软雅黑" panose="020B0503020204020204" pitchFamily="34" charset="-122"/>
                </a:rPr>
                <a:t>、选择是否启动竞业限制协议；</a:t>
              </a:r>
              <a:endParaRPr lang="en-US" altLang="zh-CN" sz="1400" dirty="0">
                <a:solidFill>
                  <a:srgbClr val="7030A0"/>
                </a:solidFill>
                <a:latin typeface="微软雅黑" panose="020B0503020204020204" pitchFamily="34" charset="-122"/>
                <a:ea typeface="微软雅黑" panose="020B0503020204020204" pitchFamily="34" charset="-122"/>
              </a:endParaRPr>
            </a:p>
          </p:txBody>
        </p:sp>
        <p:pic>
          <p:nvPicPr>
            <p:cNvPr id="9" name="图片 8">
              <a:extLst>
                <a:ext uri="{FF2B5EF4-FFF2-40B4-BE49-F238E27FC236}">
                  <a16:creationId xmlns:a16="http://schemas.microsoft.com/office/drawing/2014/main" id="{E78FC530-8E99-270D-D2BE-F6BFE9ACEB7F}"/>
                </a:ext>
              </a:extLst>
            </p:cNvPr>
            <p:cNvPicPr>
              <a:picLocks noChangeAspect="1"/>
            </p:cNvPicPr>
            <p:nvPr/>
          </p:nvPicPr>
          <p:blipFill>
            <a:blip r:embed="rId4"/>
            <a:stretch>
              <a:fillRect/>
            </a:stretch>
          </p:blipFill>
          <p:spPr>
            <a:xfrm>
              <a:off x="2482439" y="5206962"/>
              <a:ext cx="2055420" cy="718539"/>
            </a:xfrm>
            <a:prstGeom prst="rect">
              <a:avLst/>
            </a:prstGeom>
          </p:spPr>
        </p:pic>
        <p:sp>
          <p:nvSpPr>
            <p:cNvPr id="10" name="圆角矩形标注 23">
              <a:extLst>
                <a:ext uri="{FF2B5EF4-FFF2-40B4-BE49-F238E27FC236}">
                  <a16:creationId xmlns:a16="http://schemas.microsoft.com/office/drawing/2014/main" id="{B9509E75-1B58-DB8A-C2F7-BF9EEFE084E7}"/>
                </a:ext>
              </a:extLst>
            </p:cNvPr>
            <p:cNvSpPr>
              <a:spLocks noChangeArrowheads="1"/>
            </p:cNvSpPr>
            <p:nvPr/>
          </p:nvSpPr>
          <p:spPr bwMode="auto">
            <a:xfrm>
              <a:off x="7936636" y="2157157"/>
              <a:ext cx="3108557" cy="1049652"/>
            </a:xfrm>
            <a:prstGeom prst="wedgeRoundRectCallout">
              <a:avLst>
                <a:gd name="adj1" fmla="val 40837"/>
                <a:gd name="adj2" fmla="val -94765"/>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6</a:t>
              </a:r>
              <a:r>
                <a:rPr lang="zh-CN" altLang="en-US" sz="1400" dirty="0">
                  <a:solidFill>
                    <a:srgbClr val="7030A0"/>
                  </a:solidFill>
                  <a:latin typeface="微软雅黑" panose="020B0503020204020204" pitchFamily="34" charset="-122"/>
                  <a:ea typeface="微软雅黑" panose="020B0503020204020204" pitchFamily="34" charset="-122"/>
                </a:rPr>
                <a:t>、所有信息填写完成，点击右上角“提交”，系统将自动进入审批流；</a:t>
              </a:r>
              <a:endParaRPr lang="en-US" altLang="zh-CN" sz="1400" dirty="0">
                <a:solidFill>
                  <a:srgbClr val="7030A0"/>
                </a:solidFill>
                <a:latin typeface="微软雅黑" panose="020B0503020204020204" pitchFamily="34" charset="-122"/>
                <a:ea typeface="微软雅黑" panose="020B0503020204020204" pitchFamily="34" charset="-122"/>
              </a:endParaRPr>
            </a:p>
            <a:p>
              <a:pPr>
                <a:lnSpc>
                  <a:spcPct val="100000"/>
                </a:lnSpc>
                <a:spcBef>
                  <a:spcPct val="0"/>
                </a:spcBef>
                <a:spcAft>
                  <a:spcPct val="0"/>
                </a:spcAft>
                <a:buClrTx/>
                <a:buSzTx/>
              </a:pPr>
              <a:r>
                <a:rPr lang="zh-CN" altLang="en-US" sz="1400" dirty="0">
                  <a:solidFill>
                    <a:srgbClr val="7030A0"/>
                  </a:solidFill>
                  <a:latin typeface="微软雅黑" panose="020B0503020204020204" pitchFamily="34" charset="-122"/>
                  <a:ea typeface="微软雅黑" panose="020B0503020204020204" pitchFamily="34" charset="-122"/>
                </a:rPr>
                <a:t>提交完成后，表单右侧可看到审批流信息</a:t>
              </a:r>
            </a:p>
            <a:p>
              <a:pPr eaLnBrk="1" hangingPunct="1">
                <a:lnSpc>
                  <a:spcPct val="100000"/>
                </a:lnSpc>
                <a:spcBef>
                  <a:spcPct val="0"/>
                </a:spcBef>
                <a:spcAft>
                  <a:spcPct val="0"/>
                </a:spcAft>
                <a:buClrTx/>
                <a:buSzTx/>
                <a:buFontTx/>
                <a:buNone/>
              </a:pPr>
              <a:endParaRPr lang="zh-CN" altLang="en-US" sz="1400" dirty="0">
                <a:solidFill>
                  <a:srgbClr val="7030A0"/>
                </a:solidFill>
                <a:latin typeface="微软雅黑" panose="020B0503020204020204" pitchFamily="34" charset="-122"/>
                <a:ea typeface="微软雅黑" panose="020B0503020204020204" pitchFamily="34" charset="-122"/>
              </a:endParaRPr>
            </a:p>
          </p:txBody>
        </p:sp>
      </p:grpSp>
      <p:sp>
        <p:nvSpPr>
          <p:cNvPr id="11" name="添加标题">
            <a:extLst>
              <a:ext uri="{FF2B5EF4-FFF2-40B4-BE49-F238E27FC236}">
                <a16:creationId xmlns:a16="http://schemas.microsoft.com/office/drawing/2014/main" id="{53CC4F8E-86A9-ABF2-0BB3-899A15BF6BF6}"/>
              </a:ext>
            </a:extLst>
          </p:cNvPr>
          <p:cNvSpPr txBox="1"/>
          <p:nvPr/>
        </p:nvSpPr>
        <p:spPr>
          <a:xfrm>
            <a:off x="2156753" y="1242081"/>
            <a:ext cx="9734886" cy="460382"/>
          </a:xfrm>
          <a:prstGeom prst="rect">
            <a:avLst/>
          </a:prstGeom>
          <a:noFill/>
        </p:spPr>
        <p:txBody>
          <a:bodyPr wrap="square" rtlCol="0">
            <a:spAutoFit/>
          </a:bodyPr>
          <a:lstStyle/>
          <a:p>
            <a:pPr>
              <a:lnSpc>
                <a:spcPct val="150000"/>
              </a:lnSpc>
            </a:pPr>
            <a:r>
              <a:rPr lang="zh-CN" altLang="en-US" b="1" dirty="0">
                <a:highlight>
                  <a:srgbClr val="00FFFF"/>
                </a:highlight>
              </a:rPr>
              <a:t>若离职为本人发起，则表单提交后，系统将邮件提醒直线主管登录系统完成这部分信息确认</a:t>
            </a:r>
            <a:endParaRPr lang="en-US" altLang="zh-CN" b="1" dirty="0">
              <a:highlight>
                <a:srgbClr val="00FFFF"/>
              </a:highlight>
            </a:endParaRPr>
          </a:p>
        </p:txBody>
      </p:sp>
    </p:spTree>
    <p:extLst>
      <p:ext uri="{BB962C8B-B14F-4D97-AF65-F5344CB8AC3E}">
        <p14:creationId xmlns:p14="http://schemas.microsoft.com/office/powerpoint/2010/main" val="219050728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离职管理</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100C915B-2DFB-5139-D497-09356EF6302E}"/>
              </a:ext>
            </a:extLst>
          </p:cNvPr>
          <p:cNvSpPr txBox="1"/>
          <p:nvPr/>
        </p:nvSpPr>
        <p:spPr>
          <a:xfrm>
            <a:off x="656931" y="1667995"/>
            <a:ext cx="10873489" cy="2477601"/>
          </a:xfrm>
          <a:prstGeom prst="rect">
            <a:avLst/>
          </a:prstGeom>
          <a:noFill/>
        </p:spPr>
        <p:txBody>
          <a:bodyPr wrap="none" rtlCol="0">
            <a:spAutoFit/>
          </a:bodyPr>
          <a:lstStyle/>
          <a:p>
            <a:r>
              <a:rPr lang="zh-CN" altLang="en-US" sz="2000" b="1" dirty="0"/>
              <a:t>审批方式：</a:t>
            </a:r>
            <a:endParaRPr lang="en-US" altLang="zh-CN" sz="2000" b="1" dirty="0"/>
          </a:p>
          <a:p>
            <a:endParaRPr lang="en-US" altLang="zh-CN" dirty="0"/>
          </a:p>
          <a:p>
            <a:pPr>
              <a:lnSpc>
                <a:spcPct val="150000"/>
              </a:lnSpc>
            </a:pPr>
            <a:r>
              <a:rPr lang="en-US" altLang="zh-CN" dirty="0"/>
              <a:t>-</a:t>
            </a:r>
            <a:r>
              <a:rPr lang="zh-CN" altLang="en-US" dirty="0"/>
              <a:t>需要上级经理或支持部门填写信息的，可以通过邮件提醒中的表单号链接进去填写信息；</a:t>
            </a:r>
            <a:endParaRPr lang="en-US" altLang="zh-CN" dirty="0"/>
          </a:p>
          <a:p>
            <a:pPr>
              <a:lnSpc>
                <a:spcPct val="150000"/>
              </a:lnSpc>
            </a:pPr>
            <a:r>
              <a:rPr lang="en-US" altLang="zh-CN" dirty="0"/>
              <a:t>-</a:t>
            </a:r>
            <a:r>
              <a:rPr lang="zh-CN" altLang="en-US" dirty="0"/>
              <a:t>仅需领导审批的，可直接点击邮件中的“同意”，“退回”等按钮操作；也可登陆网页端在“待我审批”</a:t>
            </a:r>
            <a:endParaRPr lang="en-US" altLang="zh-CN" dirty="0"/>
          </a:p>
          <a:p>
            <a:pPr>
              <a:lnSpc>
                <a:spcPct val="150000"/>
              </a:lnSpc>
            </a:pPr>
            <a:r>
              <a:rPr lang="zh-CN" altLang="en-US" dirty="0"/>
              <a:t>模块进行相应操作；</a:t>
            </a:r>
            <a:endParaRPr lang="en-US" altLang="zh-CN" dirty="0"/>
          </a:p>
          <a:p>
            <a:endParaRPr lang="en-US" altLang="zh-CN" dirty="0"/>
          </a:p>
          <a:p>
            <a:r>
              <a:rPr lang="zh-CN" altLang="en-US" dirty="0"/>
              <a:t>注意：需要填写信息的节点不可进行退回操作；</a:t>
            </a:r>
          </a:p>
        </p:txBody>
      </p:sp>
      <p:sp>
        <p:nvSpPr>
          <p:cNvPr id="6" name="添加标题">
            <a:extLst>
              <a:ext uri="{FF2B5EF4-FFF2-40B4-BE49-F238E27FC236}">
                <a16:creationId xmlns:a16="http://schemas.microsoft.com/office/drawing/2014/main" id="{55CD73DC-C13E-B1F6-D73E-E0248AC2F6CF}"/>
              </a:ext>
            </a:extLst>
          </p:cNvPr>
          <p:cNvSpPr txBox="1"/>
          <p:nvPr/>
        </p:nvSpPr>
        <p:spPr>
          <a:xfrm>
            <a:off x="656931" y="4235730"/>
            <a:ext cx="7964820" cy="1291379"/>
          </a:xfrm>
          <a:prstGeom prst="rect">
            <a:avLst/>
          </a:prstGeom>
          <a:noFill/>
        </p:spPr>
        <p:txBody>
          <a:bodyPr wrap="square" rtlCol="0">
            <a:spAutoFit/>
          </a:bodyPr>
          <a:lstStyle/>
          <a:p>
            <a:pPr>
              <a:lnSpc>
                <a:spcPct val="150000"/>
              </a:lnSpc>
            </a:pPr>
            <a:r>
              <a:rPr lang="zh-CN" altLang="en-US" dirty="0"/>
              <a:t>撤回（仅未审批前可撤回，一旦开始审批表单将无法撤回）：</a:t>
            </a:r>
            <a:endParaRPr lang="en-US" altLang="zh-CN" dirty="0"/>
          </a:p>
          <a:p>
            <a:pPr>
              <a:lnSpc>
                <a:spcPct val="150000"/>
              </a:lnSpc>
            </a:pPr>
            <a:r>
              <a:rPr lang="en-US" altLang="zh-CN" dirty="0"/>
              <a:t>1</a:t>
            </a:r>
            <a:r>
              <a:rPr lang="zh-CN" altLang="en-US" dirty="0"/>
              <a:t>）“离职管理”，点击“详情”进入表单，右上角“撤回”</a:t>
            </a:r>
            <a:endParaRPr lang="en-US" altLang="zh-CN" dirty="0"/>
          </a:p>
          <a:p>
            <a:pPr>
              <a:lnSpc>
                <a:spcPct val="150000"/>
              </a:lnSpc>
            </a:pPr>
            <a:r>
              <a:rPr lang="en-US" altLang="zh-CN" dirty="0"/>
              <a:t>2</a:t>
            </a:r>
            <a:r>
              <a:rPr lang="zh-CN" altLang="en-US" dirty="0"/>
              <a:t>）“我的申请</a:t>
            </a:r>
            <a:r>
              <a:rPr lang="en-US" altLang="zh-CN" dirty="0"/>
              <a:t>-</a:t>
            </a:r>
            <a:r>
              <a:rPr lang="zh-CN" altLang="en-US" dirty="0"/>
              <a:t>其他表单”，点击表单号进入表单，右上角“撤回”</a:t>
            </a:r>
            <a:endParaRPr lang="en-US" altLang="zh-CN" dirty="0"/>
          </a:p>
        </p:txBody>
      </p:sp>
    </p:spTree>
    <p:extLst>
      <p:ext uri="{BB962C8B-B14F-4D97-AF65-F5344CB8AC3E}">
        <p14:creationId xmlns:p14="http://schemas.microsoft.com/office/powerpoint/2010/main" val="425265669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离职管理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注意事项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5639155F-073E-90A3-F97D-10F7E0180355}"/>
              </a:ext>
            </a:extLst>
          </p:cNvPr>
          <p:cNvSpPr txBox="1"/>
          <p:nvPr/>
        </p:nvSpPr>
        <p:spPr>
          <a:xfrm>
            <a:off x="633251" y="1523616"/>
            <a:ext cx="11144757" cy="5286768"/>
          </a:xfrm>
          <a:prstGeom prst="rect">
            <a:avLst/>
          </a:prstGeom>
          <a:noFill/>
        </p:spPr>
        <p:txBody>
          <a:bodyPr wrap="square" rtlCol="0">
            <a:spAutoFit/>
          </a:bodyPr>
          <a:lstStyle/>
          <a:p>
            <a:pPr>
              <a:lnSpc>
                <a:spcPct val="150000"/>
              </a:lnSpc>
            </a:pPr>
            <a:r>
              <a:rPr lang="en-US" altLang="zh-CN" sz="1900" dirty="0">
                <a:latin typeface="+mn-ea"/>
              </a:rPr>
              <a:t>1. </a:t>
            </a:r>
            <a:r>
              <a:rPr lang="zh-CN" altLang="en-US" sz="1900" dirty="0">
                <a:latin typeface="+mn-ea"/>
              </a:rPr>
              <a:t>离职日期只能输入当月</a:t>
            </a:r>
            <a:r>
              <a:rPr lang="en-US" altLang="zh-CN" sz="1900" dirty="0">
                <a:latin typeface="+mn-ea"/>
              </a:rPr>
              <a:t>1</a:t>
            </a:r>
            <a:r>
              <a:rPr lang="zh-CN" altLang="en-US" sz="1900" dirty="0">
                <a:latin typeface="+mn-ea"/>
              </a:rPr>
              <a:t>日及以后的日期，发起离职前请确认离职当月请假、加班、排班均已维护。</a:t>
            </a:r>
            <a:endParaRPr lang="en-US" altLang="zh-CN" sz="1900" dirty="0">
              <a:latin typeface="+mn-ea"/>
            </a:endParaRPr>
          </a:p>
          <a:p>
            <a:pPr>
              <a:lnSpc>
                <a:spcPct val="150000"/>
              </a:lnSpc>
            </a:pPr>
            <a:r>
              <a:rPr lang="zh-CN" altLang="en-US" sz="1900" dirty="0">
                <a:latin typeface="+mn-ea"/>
              </a:rPr>
              <a:t>   离职表单一旦生效，考勤将无法再修改。</a:t>
            </a:r>
            <a:endParaRPr lang="en-US" altLang="zh-CN" sz="1900" dirty="0">
              <a:latin typeface="+mn-ea"/>
            </a:endParaRPr>
          </a:p>
          <a:p>
            <a:pPr>
              <a:lnSpc>
                <a:spcPct val="150000"/>
              </a:lnSpc>
            </a:pPr>
            <a:r>
              <a:rPr lang="en-US" altLang="zh-CN" sz="1900" dirty="0">
                <a:latin typeface="+mn-ea"/>
              </a:rPr>
              <a:t>2. </a:t>
            </a:r>
            <a:r>
              <a:rPr lang="zh-CN" altLang="en-US" sz="1900" dirty="0">
                <a:latin typeface="+mn-ea"/>
              </a:rPr>
              <a:t>辞职人员，需递交本人签字的</a:t>
            </a:r>
            <a:r>
              <a:rPr lang="en-US" altLang="zh-CN" sz="1900" dirty="0">
                <a:latin typeface="+mn-ea"/>
              </a:rPr>
              <a:t>《</a:t>
            </a:r>
            <a:r>
              <a:rPr lang="zh-CN" altLang="en-US" sz="1900" dirty="0">
                <a:latin typeface="+mn-ea"/>
              </a:rPr>
              <a:t>辞职报告</a:t>
            </a:r>
            <a:r>
              <a:rPr lang="en-US" altLang="zh-CN" sz="1900" dirty="0">
                <a:latin typeface="+mn-ea"/>
              </a:rPr>
              <a:t>》</a:t>
            </a:r>
            <a:r>
              <a:rPr lang="zh-CN" altLang="en-US" sz="1900" dirty="0">
                <a:latin typeface="+mn-ea"/>
              </a:rPr>
              <a:t>原件；</a:t>
            </a:r>
            <a:endParaRPr lang="en-US" altLang="zh-CN" sz="1900" dirty="0">
              <a:latin typeface="+mn-ea"/>
            </a:endParaRPr>
          </a:p>
          <a:p>
            <a:pPr>
              <a:lnSpc>
                <a:spcPct val="150000"/>
              </a:lnSpc>
            </a:pPr>
            <a:r>
              <a:rPr lang="en-US" altLang="zh-CN" sz="1900" dirty="0">
                <a:latin typeface="+mn-ea"/>
              </a:rPr>
              <a:t>   </a:t>
            </a:r>
            <a:r>
              <a:rPr lang="zh-CN" altLang="en-US" sz="1900" dirty="0">
                <a:latin typeface="+mn-ea"/>
              </a:rPr>
              <a:t>非辞职员工应提供相应离职支持文件如辞退通知书、离职协议等。</a:t>
            </a:r>
            <a:endParaRPr lang="en-US" altLang="zh-CN" sz="1900" dirty="0">
              <a:latin typeface="+mn-ea"/>
            </a:endParaRPr>
          </a:p>
          <a:p>
            <a:pPr>
              <a:lnSpc>
                <a:spcPct val="150000"/>
              </a:lnSpc>
            </a:pPr>
            <a:r>
              <a:rPr lang="en-US" altLang="zh-CN" sz="1900" dirty="0">
                <a:latin typeface="+mn-ea"/>
              </a:rPr>
              <a:t>3. </a:t>
            </a:r>
            <a:r>
              <a:rPr lang="zh-CN" altLang="en-US" sz="1900" dirty="0">
                <a:latin typeface="+mn-ea"/>
              </a:rPr>
              <a:t>离职日期为</a:t>
            </a:r>
            <a:r>
              <a:rPr lang="en-US" altLang="zh-CN" sz="1900" b="1" dirty="0">
                <a:latin typeface="+mn-ea"/>
              </a:rPr>
              <a:t>【</a:t>
            </a:r>
            <a:r>
              <a:rPr lang="zh-CN" altLang="en-US" sz="1900" b="1" dirty="0">
                <a:latin typeface="+mn-ea"/>
              </a:rPr>
              <a:t>最后工作日</a:t>
            </a:r>
            <a:r>
              <a:rPr lang="en-US" altLang="zh-CN" sz="1900" b="1" dirty="0">
                <a:latin typeface="+mn-ea"/>
              </a:rPr>
              <a:t>】</a:t>
            </a:r>
            <a:r>
              <a:rPr lang="zh-CN" altLang="en-US" sz="1900" dirty="0">
                <a:latin typeface="+mn-ea"/>
              </a:rPr>
              <a:t>，系统将自动根据“最后工作日”自动计算汇总出勤天数。</a:t>
            </a:r>
            <a:endParaRPr lang="en-US" altLang="zh-CN" sz="1900" dirty="0">
              <a:latin typeface="+mn-ea"/>
            </a:endParaRPr>
          </a:p>
          <a:p>
            <a:pPr>
              <a:lnSpc>
                <a:spcPct val="150000"/>
              </a:lnSpc>
            </a:pPr>
            <a:r>
              <a:rPr lang="en-US" altLang="zh-CN" sz="1900" dirty="0">
                <a:latin typeface="+mn-ea"/>
              </a:rPr>
              <a:t>4. </a:t>
            </a:r>
            <a:r>
              <a:rPr lang="zh-CN" altLang="en-US" sz="1900" dirty="0">
                <a:latin typeface="+mn-ea"/>
              </a:rPr>
              <a:t>离职流程完成后离职发生变化的，可基于上级批准，向薪酬福利部同事申请调整。</a:t>
            </a:r>
            <a:endParaRPr lang="en-US" altLang="zh-CN" sz="1900" dirty="0">
              <a:latin typeface="+mn-ea"/>
            </a:endParaRPr>
          </a:p>
          <a:p>
            <a:pPr>
              <a:lnSpc>
                <a:spcPct val="150000"/>
              </a:lnSpc>
            </a:pPr>
            <a:r>
              <a:rPr lang="zh-CN" altLang="en-US" sz="1900" dirty="0">
                <a:latin typeface="+mn-ea"/>
              </a:rPr>
              <a:t>   </a:t>
            </a:r>
            <a:r>
              <a:rPr lang="zh-CN" altLang="en-US" sz="1900" b="1" dirty="0">
                <a:latin typeface="+mn-ea"/>
              </a:rPr>
              <a:t>离职撤销：</a:t>
            </a:r>
            <a:r>
              <a:rPr lang="zh-CN" altLang="en-US" sz="1900" dirty="0">
                <a:latin typeface="+mn-ea"/>
              </a:rPr>
              <a:t>由薪酬福利部同事在系统中操作，在撤销生效后需将此人重新排进班组；</a:t>
            </a:r>
            <a:endParaRPr lang="en-US" altLang="zh-CN" sz="1900" dirty="0">
              <a:latin typeface="+mn-ea"/>
            </a:endParaRPr>
          </a:p>
          <a:p>
            <a:pPr>
              <a:lnSpc>
                <a:spcPct val="150000"/>
              </a:lnSpc>
            </a:pPr>
            <a:r>
              <a:rPr lang="zh-CN" altLang="en-US" sz="1900" dirty="0">
                <a:latin typeface="+mn-ea"/>
              </a:rPr>
              <a:t>   </a:t>
            </a:r>
            <a:r>
              <a:rPr lang="zh-CN" altLang="en-US" sz="1900" b="1" dirty="0">
                <a:latin typeface="+mn-ea"/>
              </a:rPr>
              <a:t>离职日期调整：</a:t>
            </a:r>
            <a:r>
              <a:rPr lang="zh-CN" altLang="en-US" sz="1900" dirty="0">
                <a:latin typeface="+mn-ea"/>
              </a:rPr>
              <a:t>由薪酬福利部同事在系统中操作。</a:t>
            </a:r>
            <a:endParaRPr lang="en-US" altLang="zh-CN" sz="1900" dirty="0">
              <a:latin typeface="+mn-ea"/>
            </a:endParaRPr>
          </a:p>
          <a:p>
            <a:pPr>
              <a:lnSpc>
                <a:spcPct val="150000"/>
              </a:lnSpc>
            </a:pPr>
            <a:r>
              <a:rPr lang="en-US" altLang="zh-CN" sz="1900" dirty="0">
                <a:latin typeface="+mn-ea"/>
              </a:rPr>
              <a:t>6. </a:t>
            </a:r>
            <a:r>
              <a:rPr lang="zh-CN" altLang="en-US" sz="1900" dirty="0">
                <a:latin typeface="+mn-ea"/>
              </a:rPr>
              <a:t>若有审批中的表单，将无法再次发起同一个人的离职表单；</a:t>
            </a:r>
            <a:endParaRPr lang="en-US" altLang="zh-CN" sz="1900" dirty="0">
              <a:latin typeface="+mn-ea"/>
            </a:endParaRPr>
          </a:p>
          <a:p>
            <a:pPr>
              <a:lnSpc>
                <a:spcPct val="150000"/>
              </a:lnSpc>
            </a:pPr>
            <a:r>
              <a:rPr lang="en-US" altLang="zh-CN" sz="1900" dirty="0">
                <a:latin typeface="+mn-ea"/>
              </a:rPr>
              <a:t>7. </a:t>
            </a:r>
            <a:r>
              <a:rPr lang="zh-CN" altLang="en-US" sz="1900" dirty="0">
                <a:latin typeface="+mn-ea"/>
              </a:rPr>
              <a:t>直线经理确认员工离职后，若该员工有下属，请在离职表单中填写“继任者”以确保后续审批流的完整。</a:t>
            </a:r>
            <a:endParaRPr lang="en-US" altLang="zh-CN" sz="1900" dirty="0">
              <a:latin typeface="+mn-ea"/>
            </a:endParaRPr>
          </a:p>
          <a:p>
            <a:pPr>
              <a:lnSpc>
                <a:spcPct val="150000"/>
              </a:lnSpc>
            </a:pPr>
            <a:endParaRPr lang="en-US" altLang="zh-CN" sz="1900" dirty="0">
              <a:latin typeface="+mn-ea"/>
            </a:endParaRPr>
          </a:p>
        </p:txBody>
      </p:sp>
    </p:spTree>
    <p:extLst>
      <p:ext uri="{BB962C8B-B14F-4D97-AF65-F5344CB8AC3E}">
        <p14:creationId xmlns:p14="http://schemas.microsoft.com/office/powerpoint/2010/main" val="403258246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离职管理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审批流</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aphicFrame>
        <p:nvGraphicFramePr>
          <p:cNvPr id="5" name="表格 4">
            <a:extLst>
              <a:ext uri="{FF2B5EF4-FFF2-40B4-BE49-F238E27FC236}">
                <a16:creationId xmlns:a16="http://schemas.microsoft.com/office/drawing/2014/main" id="{3A5086A8-6475-EC7F-483E-B78CF675D49A}"/>
              </a:ext>
            </a:extLst>
          </p:cNvPr>
          <p:cNvGraphicFramePr>
            <a:graphicFrameLocks noGrp="1"/>
          </p:cNvGraphicFramePr>
          <p:nvPr>
            <p:extLst>
              <p:ext uri="{D42A27DB-BD31-4B8C-83A1-F6EECF244321}">
                <p14:modId xmlns:p14="http://schemas.microsoft.com/office/powerpoint/2010/main" val="2547500325"/>
              </p:ext>
            </p:extLst>
          </p:nvPr>
        </p:nvGraphicFramePr>
        <p:xfrm>
          <a:off x="1327507" y="1355135"/>
          <a:ext cx="9826044" cy="4564213"/>
        </p:xfrm>
        <a:graphic>
          <a:graphicData uri="http://schemas.openxmlformats.org/drawingml/2006/table">
            <a:tbl>
              <a:tblPr/>
              <a:tblGrid>
                <a:gridCol w="2511486">
                  <a:extLst>
                    <a:ext uri="{9D8B030D-6E8A-4147-A177-3AD203B41FA5}">
                      <a16:colId xmlns:a16="http://schemas.microsoft.com/office/drawing/2014/main" val="20000"/>
                    </a:ext>
                  </a:extLst>
                </a:gridCol>
                <a:gridCol w="3657279">
                  <a:extLst>
                    <a:ext uri="{9D8B030D-6E8A-4147-A177-3AD203B41FA5}">
                      <a16:colId xmlns:a16="http://schemas.microsoft.com/office/drawing/2014/main" val="20002"/>
                    </a:ext>
                  </a:extLst>
                </a:gridCol>
                <a:gridCol w="3657279">
                  <a:extLst>
                    <a:ext uri="{9D8B030D-6E8A-4147-A177-3AD203B41FA5}">
                      <a16:colId xmlns:a16="http://schemas.microsoft.com/office/drawing/2014/main" val="744981694"/>
                    </a:ext>
                  </a:extLst>
                </a:gridCol>
              </a:tblGrid>
              <a:tr h="411569">
                <a:tc>
                  <a:txBody>
                    <a:bodyPr/>
                    <a:lstStyle>
                      <a:lvl1pPr>
                        <a:lnSpc>
                          <a:spcPct val="90000"/>
                        </a:lnSpc>
                        <a:spcBef>
                          <a:spcPts val="600"/>
                        </a:spcBef>
                        <a:spcAft>
                          <a:spcPts val="600"/>
                        </a:spcAft>
                        <a:buClr>
                          <a:schemeClr val="accent1"/>
                        </a:buClr>
                        <a:buSzPct val="120000"/>
                        <a:buFont typeface="Arial" pitchFamily="34" charset="0"/>
                        <a:defRPr sz="2000" b="1">
                          <a:solidFill>
                            <a:schemeClr val="tx2"/>
                          </a:solidFill>
                          <a:latin typeface="Arial" pitchFamily="34" charset="0"/>
                        </a:defRPr>
                      </a:lvl1pPr>
                      <a:lvl2pPr marL="742950" indent="-285750">
                        <a:lnSpc>
                          <a:spcPct val="90000"/>
                        </a:lnSpc>
                        <a:spcBef>
                          <a:spcPts val="600"/>
                        </a:spcBef>
                        <a:spcAft>
                          <a:spcPts val="600"/>
                        </a:spcAft>
                        <a:buClr>
                          <a:schemeClr val="accent1"/>
                        </a:buClr>
                        <a:buSzPct val="120000"/>
                        <a:buFont typeface="Arial" pitchFamily="34" charset="0"/>
                        <a:defRPr sz="1600">
                          <a:solidFill>
                            <a:schemeClr val="tx2"/>
                          </a:solidFill>
                          <a:latin typeface="Arial" pitchFamily="34" charset="0"/>
                        </a:defRPr>
                      </a:lvl2pPr>
                      <a:lvl3pPr marL="1143000" indent="-228600">
                        <a:lnSpc>
                          <a:spcPct val="90000"/>
                        </a:lnSpc>
                        <a:spcBef>
                          <a:spcPts val="600"/>
                        </a:spcBef>
                        <a:spcAft>
                          <a:spcPts val="600"/>
                        </a:spcAft>
                        <a:buClr>
                          <a:schemeClr val="bg2"/>
                        </a:buClr>
                        <a:buSzPct val="120000"/>
                        <a:defRPr sz="1200">
                          <a:solidFill>
                            <a:schemeClr val="tx1"/>
                          </a:solidFill>
                          <a:latin typeface="Arial" pitchFamily="34" charset="0"/>
                        </a:defRPr>
                      </a:lvl3pPr>
                      <a:lvl4pPr marL="1600200" indent="-228600">
                        <a:lnSpc>
                          <a:spcPct val="90000"/>
                        </a:lnSpc>
                        <a:spcBef>
                          <a:spcPts val="600"/>
                        </a:spcBef>
                        <a:spcAft>
                          <a:spcPts val="600"/>
                        </a:spcAft>
                        <a:buClr>
                          <a:schemeClr val="bg2"/>
                        </a:buClr>
                        <a:buSzPct val="120000"/>
                        <a:defRPr sz="1200">
                          <a:solidFill>
                            <a:schemeClr val="tx1"/>
                          </a:solidFill>
                          <a:latin typeface="Arial" pitchFamily="34" charset="0"/>
                        </a:defRPr>
                      </a:lvl4pPr>
                      <a:lvl5pPr marL="2057400" indent="-228600">
                        <a:lnSpc>
                          <a:spcPct val="90000"/>
                        </a:lnSpc>
                        <a:spcBef>
                          <a:spcPct val="20000"/>
                        </a:spcBef>
                        <a:defRPr sz="1400">
                          <a:solidFill>
                            <a:schemeClr val="tx2"/>
                          </a:solidFill>
                          <a:latin typeface="Arial" pitchFamily="34" charset="0"/>
                        </a:defRPr>
                      </a:lvl5pPr>
                      <a:lvl6pPr marL="2514600" indent="-228600" fontAlgn="base">
                        <a:lnSpc>
                          <a:spcPct val="90000"/>
                        </a:lnSpc>
                        <a:spcBef>
                          <a:spcPct val="20000"/>
                        </a:spcBef>
                        <a:spcAft>
                          <a:spcPct val="0"/>
                        </a:spcAft>
                        <a:defRPr sz="1400">
                          <a:solidFill>
                            <a:schemeClr val="tx2"/>
                          </a:solidFill>
                          <a:latin typeface="Arial" pitchFamily="34" charset="0"/>
                        </a:defRPr>
                      </a:lvl6pPr>
                      <a:lvl7pPr marL="2971800" indent="-228600" fontAlgn="base">
                        <a:lnSpc>
                          <a:spcPct val="90000"/>
                        </a:lnSpc>
                        <a:spcBef>
                          <a:spcPct val="20000"/>
                        </a:spcBef>
                        <a:spcAft>
                          <a:spcPct val="0"/>
                        </a:spcAft>
                        <a:defRPr sz="1400">
                          <a:solidFill>
                            <a:schemeClr val="tx2"/>
                          </a:solidFill>
                          <a:latin typeface="Arial" pitchFamily="34" charset="0"/>
                        </a:defRPr>
                      </a:lvl7pPr>
                      <a:lvl8pPr marL="3429000" indent="-228600" fontAlgn="base">
                        <a:lnSpc>
                          <a:spcPct val="90000"/>
                        </a:lnSpc>
                        <a:spcBef>
                          <a:spcPct val="20000"/>
                        </a:spcBef>
                        <a:spcAft>
                          <a:spcPct val="0"/>
                        </a:spcAft>
                        <a:defRPr sz="1400">
                          <a:solidFill>
                            <a:schemeClr val="tx2"/>
                          </a:solidFill>
                          <a:latin typeface="Arial" pitchFamily="34" charset="0"/>
                        </a:defRPr>
                      </a:lvl8pPr>
                      <a:lvl9pPr marL="3886200" indent="-228600" fontAlgn="base">
                        <a:lnSpc>
                          <a:spcPct val="90000"/>
                        </a:lnSpc>
                        <a:spcBef>
                          <a:spcPct val="20000"/>
                        </a:spcBef>
                        <a:spcAft>
                          <a:spcPct val="0"/>
                        </a:spcAft>
                        <a:defRPr sz="1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rPr>
                        <a:t>职位组</a:t>
                      </a: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B7B6CE"/>
                    </a:solidFill>
                  </a:tcPr>
                </a:tc>
                <a:tc>
                  <a:txBody>
                    <a:bodyPr/>
                    <a:lstStyle>
                      <a:lvl1pPr>
                        <a:lnSpc>
                          <a:spcPct val="90000"/>
                        </a:lnSpc>
                        <a:spcBef>
                          <a:spcPts val="600"/>
                        </a:spcBef>
                        <a:spcAft>
                          <a:spcPts val="600"/>
                        </a:spcAft>
                        <a:buClr>
                          <a:schemeClr val="accent1"/>
                        </a:buClr>
                        <a:buSzPct val="120000"/>
                        <a:buFont typeface="Arial" pitchFamily="34" charset="0"/>
                        <a:defRPr sz="2000" b="1">
                          <a:solidFill>
                            <a:schemeClr val="tx2"/>
                          </a:solidFill>
                          <a:latin typeface="Arial" pitchFamily="34" charset="0"/>
                        </a:defRPr>
                      </a:lvl1pPr>
                      <a:lvl2pPr marL="742950" indent="-285750">
                        <a:lnSpc>
                          <a:spcPct val="90000"/>
                        </a:lnSpc>
                        <a:spcBef>
                          <a:spcPts val="600"/>
                        </a:spcBef>
                        <a:spcAft>
                          <a:spcPts val="600"/>
                        </a:spcAft>
                        <a:buClr>
                          <a:schemeClr val="accent1"/>
                        </a:buClr>
                        <a:buSzPct val="120000"/>
                        <a:buFont typeface="Arial" pitchFamily="34" charset="0"/>
                        <a:defRPr sz="1600">
                          <a:solidFill>
                            <a:schemeClr val="tx2"/>
                          </a:solidFill>
                          <a:latin typeface="Arial" pitchFamily="34" charset="0"/>
                        </a:defRPr>
                      </a:lvl2pPr>
                      <a:lvl3pPr marL="1143000" indent="-228600">
                        <a:lnSpc>
                          <a:spcPct val="90000"/>
                        </a:lnSpc>
                        <a:spcBef>
                          <a:spcPts val="600"/>
                        </a:spcBef>
                        <a:spcAft>
                          <a:spcPts val="600"/>
                        </a:spcAft>
                        <a:buClr>
                          <a:schemeClr val="bg2"/>
                        </a:buClr>
                        <a:buSzPct val="120000"/>
                        <a:defRPr sz="1200">
                          <a:solidFill>
                            <a:schemeClr val="tx1"/>
                          </a:solidFill>
                          <a:latin typeface="Arial" pitchFamily="34" charset="0"/>
                        </a:defRPr>
                      </a:lvl3pPr>
                      <a:lvl4pPr marL="1600200" indent="-228600">
                        <a:lnSpc>
                          <a:spcPct val="90000"/>
                        </a:lnSpc>
                        <a:spcBef>
                          <a:spcPts val="600"/>
                        </a:spcBef>
                        <a:spcAft>
                          <a:spcPts val="600"/>
                        </a:spcAft>
                        <a:buClr>
                          <a:schemeClr val="bg2"/>
                        </a:buClr>
                        <a:buSzPct val="120000"/>
                        <a:defRPr sz="1200">
                          <a:solidFill>
                            <a:schemeClr val="tx1"/>
                          </a:solidFill>
                          <a:latin typeface="Arial" pitchFamily="34" charset="0"/>
                        </a:defRPr>
                      </a:lvl4pPr>
                      <a:lvl5pPr marL="2057400" indent="-228600">
                        <a:lnSpc>
                          <a:spcPct val="90000"/>
                        </a:lnSpc>
                        <a:spcBef>
                          <a:spcPct val="20000"/>
                        </a:spcBef>
                        <a:defRPr sz="1400">
                          <a:solidFill>
                            <a:schemeClr val="tx2"/>
                          </a:solidFill>
                          <a:latin typeface="Arial" pitchFamily="34" charset="0"/>
                        </a:defRPr>
                      </a:lvl5pPr>
                      <a:lvl6pPr marL="2514600" indent="-228600" fontAlgn="base">
                        <a:lnSpc>
                          <a:spcPct val="90000"/>
                        </a:lnSpc>
                        <a:spcBef>
                          <a:spcPct val="20000"/>
                        </a:spcBef>
                        <a:spcAft>
                          <a:spcPct val="0"/>
                        </a:spcAft>
                        <a:defRPr sz="1400">
                          <a:solidFill>
                            <a:schemeClr val="tx2"/>
                          </a:solidFill>
                          <a:latin typeface="Arial" pitchFamily="34" charset="0"/>
                        </a:defRPr>
                      </a:lvl6pPr>
                      <a:lvl7pPr marL="2971800" indent="-228600" fontAlgn="base">
                        <a:lnSpc>
                          <a:spcPct val="90000"/>
                        </a:lnSpc>
                        <a:spcBef>
                          <a:spcPct val="20000"/>
                        </a:spcBef>
                        <a:spcAft>
                          <a:spcPct val="0"/>
                        </a:spcAft>
                        <a:defRPr sz="1400">
                          <a:solidFill>
                            <a:schemeClr val="tx2"/>
                          </a:solidFill>
                          <a:latin typeface="Arial" pitchFamily="34" charset="0"/>
                        </a:defRPr>
                      </a:lvl7pPr>
                      <a:lvl8pPr marL="3429000" indent="-228600" fontAlgn="base">
                        <a:lnSpc>
                          <a:spcPct val="90000"/>
                        </a:lnSpc>
                        <a:spcBef>
                          <a:spcPct val="20000"/>
                        </a:spcBef>
                        <a:spcAft>
                          <a:spcPct val="0"/>
                        </a:spcAft>
                        <a:defRPr sz="1400">
                          <a:solidFill>
                            <a:schemeClr val="tx2"/>
                          </a:solidFill>
                          <a:latin typeface="Arial" pitchFamily="34" charset="0"/>
                        </a:defRPr>
                      </a:lvl8pPr>
                      <a:lvl9pPr marL="3886200" indent="-228600" fontAlgn="base">
                        <a:lnSpc>
                          <a:spcPct val="90000"/>
                        </a:lnSpc>
                        <a:spcBef>
                          <a:spcPct val="20000"/>
                        </a:spcBef>
                        <a:spcAft>
                          <a:spcPct val="0"/>
                        </a:spcAft>
                        <a:defRPr sz="1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rPr>
                        <a:t>授权指引（无补偿金）</a:t>
                      </a: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B7B6C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rPr>
                        <a:t>授权指引（有补偿金）</a:t>
                      </a: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B7B6CE"/>
                    </a:solidFill>
                  </a:tcPr>
                </a:tc>
                <a:extLst>
                  <a:ext uri="{0D108BD9-81ED-4DB2-BD59-A6C34878D82A}">
                    <a16:rowId xmlns:a16="http://schemas.microsoft.com/office/drawing/2014/main" val="10000"/>
                  </a:ext>
                </a:extLst>
              </a:tr>
              <a:tr h="677098">
                <a:tc>
                  <a:txBody>
                    <a:bodyPr/>
                    <a:lstStyle>
                      <a:lvl1pPr>
                        <a:lnSpc>
                          <a:spcPct val="90000"/>
                        </a:lnSpc>
                        <a:spcBef>
                          <a:spcPts val="600"/>
                        </a:spcBef>
                        <a:spcAft>
                          <a:spcPts val="600"/>
                        </a:spcAft>
                        <a:buClr>
                          <a:schemeClr val="accent1"/>
                        </a:buClr>
                        <a:buSzPct val="120000"/>
                        <a:buFont typeface="Arial" pitchFamily="34" charset="0"/>
                        <a:defRPr sz="2000" b="1">
                          <a:solidFill>
                            <a:schemeClr val="tx2"/>
                          </a:solidFill>
                          <a:latin typeface="Arial" pitchFamily="34" charset="0"/>
                        </a:defRPr>
                      </a:lvl1pPr>
                      <a:lvl2pPr marL="742950" indent="-285750">
                        <a:lnSpc>
                          <a:spcPct val="90000"/>
                        </a:lnSpc>
                        <a:spcBef>
                          <a:spcPts val="600"/>
                        </a:spcBef>
                        <a:spcAft>
                          <a:spcPts val="600"/>
                        </a:spcAft>
                        <a:buClr>
                          <a:schemeClr val="accent1"/>
                        </a:buClr>
                        <a:buSzPct val="120000"/>
                        <a:buFont typeface="Arial" pitchFamily="34" charset="0"/>
                        <a:defRPr sz="1600">
                          <a:solidFill>
                            <a:schemeClr val="tx2"/>
                          </a:solidFill>
                          <a:latin typeface="Arial" pitchFamily="34" charset="0"/>
                        </a:defRPr>
                      </a:lvl2pPr>
                      <a:lvl3pPr marL="1143000" indent="-228600">
                        <a:lnSpc>
                          <a:spcPct val="90000"/>
                        </a:lnSpc>
                        <a:spcBef>
                          <a:spcPts val="600"/>
                        </a:spcBef>
                        <a:spcAft>
                          <a:spcPts val="600"/>
                        </a:spcAft>
                        <a:buClr>
                          <a:schemeClr val="bg2"/>
                        </a:buClr>
                        <a:buSzPct val="120000"/>
                        <a:defRPr sz="1200">
                          <a:solidFill>
                            <a:schemeClr val="tx1"/>
                          </a:solidFill>
                          <a:latin typeface="Arial" pitchFamily="34" charset="0"/>
                        </a:defRPr>
                      </a:lvl3pPr>
                      <a:lvl4pPr marL="1600200" indent="-228600">
                        <a:lnSpc>
                          <a:spcPct val="90000"/>
                        </a:lnSpc>
                        <a:spcBef>
                          <a:spcPts val="600"/>
                        </a:spcBef>
                        <a:spcAft>
                          <a:spcPts val="600"/>
                        </a:spcAft>
                        <a:buClr>
                          <a:schemeClr val="bg2"/>
                        </a:buClr>
                        <a:buSzPct val="120000"/>
                        <a:defRPr sz="1200">
                          <a:solidFill>
                            <a:schemeClr val="tx1"/>
                          </a:solidFill>
                          <a:latin typeface="Arial" pitchFamily="34" charset="0"/>
                        </a:defRPr>
                      </a:lvl4pPr>
                      <a:lvl5pPr marL="2057400" indent="-228600">
                        <a:lnSpc>
                          <a:spcPct val="90000"/>
                        </a:lnSpc>
                        <a:spcBef>
                          <a:spcPct val="20000"/>
                        </a:spcBef>
                        <a:defRPr sz="1400">
                          <a:solidFill>
                            <a:schemeClr val="tx2"/>
                          </a:solidFill>
                          <a:latin typeface="Arial" pitchFamily="34" charset="0"/>
                        </a:defRPr>
                      </a:lvl5pPr>
                      <a:lvl6pPr marL="2514600" indent="-228600" fontAlgn="base">
                        <a:lnSpc>
                          <a:spcPct val="90000"/>
                        </a:lnSpc>
                        <a:spcBef>
                          <a:spcPct val="20000"/>
                        </a:spcBef>
                        <a:spcAft>
                          <a:spcPct val="0"/>
                        </a:spcAft>
                        <a:defRPr sz="1400">
                          <a:solidFill>
                            <a:schemeClr val="tx2"/>
                          </a:solidFill>
                          <a:latin typeface="Arial" pitchFamily="34" charset="0"/>
                        </a:defRPr>
                      </a:lvl6pPr>
                      <a:lvl7pPr marL="2971800" indent="-228600" fontAlgn="base">
                        <a:lnSpc>
                          <a:spcPct val="90000"/>
                        </a:lnSpc>
                        <a:spcBef>
                          <a:spcPct val="20000"/>
                        </a:spcBef>
                        <a:spcAft>
                          <a:spcPct val="0"/>
                        </a:spcAft>
                        <a:defRPr sz="1400">
                          <a:solidFill>
                            <a:schemeClr val="tx2"/>
                          </a:solidFill>
                          <a:latin typeface="Arial" pitchFamily="34" charset="0"/>
                        </a:defRPr>
                      </a:lvl7pPr>
                      <a:lvl8pPr marL="3429000" indent="-228600" fontAlgn="base">
                        <a:lnSpc>
                          <a:spcPct val="90000"/>
                        </a:lnSpc>
                        <a:spcBef>
                          <a:spcPct val="20000"/>
                        </a:spcBef>
                        <a:spcAft>
                          <a:spcPct val="0"/>
                        </a:spcAft>
                        <a:defRPr sz="1400">
                          <a:solidFill>
                            <a:schemeClr val="tx2"/>
                          </a:solidFill>
                          <a:latin typeface="Arial" pitchFamily="34" charset="0"/>
                        </a:defRPr>
                      </a:lvl8pPr>
                      <a:lvl9pPr marL="3886200" indent="-228600" fontAlgn="base">
                        <a:lnSpc>
                          <a:spcPct val="90000"/>
                        </a:lnSpc>
                        <a:spcBef>
                          <a:spcPct val="20000"/>
                        </a:spcBef>
                        <a:spcAft>
                          <a:spcPct val="0"/>
                        </a:spcAft>
                        <a:defRPr sz="1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OSPP</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驻场专业岗位（一线员工）</a:t>
                      </a: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E6E5ED"/>
                    </a:solidFill>
                  </a:tcPr>
                </a:tc>
                <a:tc>
                  <a:txBody>
                    <a:bodyPr/>
                    <a:lstStyle>
                      <a:lvl1pPr>
                        <a:lnSpc>
                          <a:spcPct val="90000"/>
                        </a:lnSpc>
                        <a:spcBef>
                          <a:spcPts val="600"/>
                        </a:spcBef>
                        <a:spcAft>
                          <a:spcPts val="600"/>
                        </a:spcAft>
                        <a:buClr>
                          <a:schemeClr val="accent1"/>
                        </a:buClr>
                        <a:buSzPct val="120000"/>
                        <a:buFont typeface="Arial" pitchFamily="34" charset="0"/>
                        <a:defRPr sz="2000" b="1">
                          <a:solidFill>
                            <a:schemeClr val="tx2"/>
                          </a:solidFill>
                          <a:latin typeface="Arial" pitchFamily="34" charset="0"/>
                        </a:defRPr>
                      </a:lvl1pPr>
                      <a:lvl2pPr marL="742950" indent="-285750">
                        <a:lnSpc>
                          <a:spcPct val="90000"/>
                        </a:lnSpc>
                        <a:spcBef>
                          <a:spcPts val="600"/>
                        </a:spcBef>
                        <a:spcAft>
                          <a:spcPts val="600"/>
                        </a:spcAft>
                        <a:buClr>
                          <a:schemeClr val="accent1"/>
                        </a:buClr>
                        <a:buSzPct val="120000"/>
                        <a:buFont typeface="Arial" pitchFamily="34" charset="0"/>
                        <a:defRPr sz="1600">
                          <a:solidFill>
                            <a:schemeClr val="tx2"/>
                          </a:solidFill>
                          <a:latin typeface="Arial" pitchFamily="34" charset="0"/>
                        </a:defRPr>
                      </a:lvl2pPr>
                      <a:lvl3pPr marL="1143000" indent="-228600">
                        <a:lnSpc>
                          <a:spcPct val="90000"/>
                        </a:lnSpc>
                        <a:spcBef>
                          <a:spcPts val="600"/>
                        </a:spcBef>
                        <a:spcAft>
                          <a:spcPts val="600"/>
                        </a:spcAft>
                        <a:buClr>
                          <a:schemeClr val="bg2"/>
                        </a:buClr>
                        <a:buSzPct val="120000"/>
                        <a:defRPr sz="1200">
                          <a:solidFill>
                            <a:schemeClr val="tx1"/>
                          </a:solidFill>
                          <a:latin typeface="Arial" pitchFamily="34" charset="0"/>
                        </a:defRPr>
                      </a:lvl3pPr>
                      <a:lvl4pPr marL="1600200" indent="-228600">
                        <a:lnSpc>
                          <a:spcPct val="90000"/>
                        </a:lnSpc>
                        <a:spcBef>
                          <a:spcPts val="600"/>
                        </a:spcBef>
                        <a:spcAft>
                          <a:spcPts val="600"/>
                        </a:spcAft>
                        <a:buClr>
                          <a:schemeClr val="bg2"/>
                        </a:buClr>
                        <a:buSzPct val="120000"/>
                        <a:defRPr sz="1200">
                          <a:solidFill>
                            <a:schemeClr val="tx1"/>
                          </a:solidFill>
                          <a:latin typeface="Arial" pitchFamily="34" charset="0"/>
                        </a:defRPr>
                      </a:lvl4pPr>
                      <a:lvl5pPr marL="2057400" indent="-228600">
                        <a:lnSpc>
                          <a:spcPct val="90000"/>
                        </a:lnSpc>
                        <a:spcBef>
                          <a:spcPct val="20000"/>
                        </a:spcBef>
                        <a:defRPr sz="1400">
                          <a:solidFill>
                            <a:schemeClr val="tx2"/>
                          </a:solidFill>
                          <a:latin typeface="Arial" pitchFamily="34" charset="0"/>
                        </a:defRPr>
                      </a:lvl5pPr>
                      <a:lvl6pPr marL="2514600" indent="-228600" fontAlgn="base">
                        <a:lnSpc>
                          <a:spcPct val="90000"/>
                        </a:lnSpc>
                        <a:spcBef>
                          <a:spcPct val="20000"/>
                        </a:spcBef>
                        <a:spcAft>
                          <a:spcPct val="0"/>
                        </a:spcAft>
                        <a:defRPr sz="1400">
                          <a:solidFill>
                            <a:schemeClr val="tx2"/>
                          </a:solidFill>
                          <a:latin typeface="Arial" pitchFamily="34" charset="0"/>
                        </a:defRPr>
                      </a:lvl6pPr>
                      <a:lvl7pPr marL="2971800" indent="-228600" fontAlgn="base">
                        <a:lnSpc>
                          <a:spcPct val="90000"/>
                        </a:lnSpc>
                        <a:spcBef>
                          <a:spcPct val="20000"/>
                        </a:spcBef>
                        <a:spcAft>
                          <a:spcPct val="0"/>
                        </a:spcAft>
                        <a:defRPr sz="1400">
                          <a:solidFill>
                            <a:schemeClr val="tx2"/>
                          </a:solidFill>
                          <a:latin typeface="Arial" pitchFamily="34" charset="0"/>
                        </a:defRPr>
                      </a:lvl7pPr>
                      <a:lvl8pPr marL="3429000" indent="-228600" fontAlgn="base">
                        <a:lnSpc>
                          <a:spcPct val="90000"/>
                        </a:lnSpc>
                        <a:spcBef>
                          <a:spcPct val="20000"/>
                        </a:spcBef>
                        <a:spcAft>
                          <a:spcPct val="0"/>
                        </a:spcAft>
                        <a:defRPr sz="1400">
                          <a:solidFill>
                            <a:schemeClr val="tx2"/>
                          </a:solidFill>
                          <a:latin typeface="Arial" pitchFamily="34" charset="0"/>
                        </a:defRPr>
                      </a:lvl8pPr>
                      <a:lvl9pPr marL="3886200" indent="-228600" fontAlgn="base">
                        <a:lnSpc>
                          <a:spcPct val="90000"/>
                        </a:lnSpc>
                        <a:spcBef>
                          <a:spcPct val="20000"/>
                        </a:spcBef>
                        <a:spcAft>
                          <a:spcPct val="0"/>
                        </a:spcAft>
                        <a:defRPr sz="1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SM –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C&amp;B </a:t>
                      </a:r>
                      <a:r>
                        <a:rPr kumimoji="0" lang="zh-CN" altLang="en-US"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a:t>
                      </a: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OHRM – I</a:t>
                      </a: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E6E5E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C&amp;B – V</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SM –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C&amp;B </a:t>
                      </a:r>
                      <a:r>
                        <a:rPr kumimoji="0" lang="zh-CN" altLang="en-US"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a:t>
                      </a: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OHRM – I</a:t>
                      </a: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E6E5ED"/>
                    </a:solidFill>
                  </a:tcPr>
                </a:tc>
                <a:extLst>
                  <a:ext uri="{0D108BD9-81ED-4DB2-BD59-A6C34878D82A}">
                    <a16:rowId xmlns:a16="http://schemas.microsoft.com/office/drawing/2014/main" val="10002"/>
                  </a:ext>
                </a:extLst>
              </a:tr>
              <a:tr h="864679">
                <a:tc>
                  <a:txBody>
                    <a:bodyPr/>
                    <a:lstStyle>
                      <a:lvl1pPr>
                        <a:lnSpc>
                          <a:spcPct val="90000"/>
                        </a:lnSpc>
                        <a:spcBef>
                          <a:spcPts val="600"/>
                        </a:spcBef>
                        <a:spcAft>
                          <a:spcPts val="600"/>
                        </a:spcAft>
                        <a:buClr>
                          <a:schemeClr val="accent1"/>
                        </a:buClr>
                        <a:buSzPct val="120000"/>
                        <a:buFont typeface="Arial" pitchFamily="34" charset="0"/>
                        <a:defRPr sz="2000" b="1">
                          <a:solidFill>
                            <a:schemeClr val="tx2"/>
                          </a:solidFill>
                          <a:latin typeface="Arial" pitchFamily="34" charset="0"/>
                        </a:defRPr>
                      </a:lvl1pPr>
                      <a:lvl2pPr marL="742950" indent="-285750">
                        <a:lnSpc>
                          <a:spcPct val="90000"/>
                        </a:lnSpc>
                        <a:spcBef>
                          <a:spcPts val="600"/>
                        </a:spcBef>
                        <a:spcAft>
                          <a:spcPts val="600"/>
                        </a:spcAft>
                        <a:buClr>
                          <a:schemeClr val="accent1"/>
                        </a:buClr>
                        <a:buSzPct val="120000"/>
                        <a:buFont typeface="Arial" pitchFamily="34" charset="0"/>
                        <a:defRPr sz="1600">
                          <a:solidFill>
                            <a:schemeClr val="tx2"/>
                          </a:solidFill>
                          <a:latin typeface="Arial" pitchFamily="34" charset="0"/>
                        </a:defRPr>
                      </a:lvl2pPr>
                      <a:lvl3pPr marL="1143000" indent="-228600">
                        <a:lnSpc>
                          <a:spcPct val="90000"/>
                        </a:lnSpc>
                        <a:spcBef>
                          <a:spcPts val="600"/>
                        </a:spcBef>
                        <a:spcAft>
                          <a:spcPts val="600"/>
                        </a:spcAft>
                        <a:buClr>
                          <a:schemeClr val="bg2"/>
                        </a:buClr>
                        <a:buSzPct val="120000"/>
                        <a:defRPr sz="1200">
                          <a:solidFill>
                            <a:schemeClr val="tx1"/>
                          </a:solidFill>
                          <a:latin typeface="Arial" pitchFamily="34" charset="0"/>
                        </a:defRPr>
                      </a:lvl3pPr>
                      <a:lvl4pPr marL="1600200" indent="-228600">
                        <a:lnSpc>
                          <a:spcPct val="90000"/>
                        </a:lnSpc>
                        <a:spcBef>
                          <a:spcPts val="600"/>
                        </a:spcBef>
                        <a:spcAft>
                          <a:spcPts val="600"/>
                        </a:spcAft>
                        <a:buClr>
                          <a:schemeClr val="bg2"/>
                        </a:buClr>
                        <a:buSzPct val="120000"/>
                        <a:defRPr sz="1200">
                          <a:solidFill>
                            <a:schemeClr val="tx1"/>
                          </a:solidFill>
                          <a:latin typeface="Arial" pitchFamily="34" charset="0"/>
                        </a:defRPr>
                      </a:lvl4pPr>
                      <a:lvl5pPr marL="2057400" indent="-228600">
                        <a:lnSpc>
                          <a:spcPct val="90000"/>
                        </a:lnSpc>
                        <a:spcBef>
                          <a:spcPct val="20000"/>
                        </a:spcBef>
                        <a:defRPr sz="1400">
                          <a:solidFill>
                            <a:schemeClr val="tx2"/>
                          </a:solidFill>
                          <a:latin typeface="Arial" pitchFamily="34" charset="0"/>
                        </a:defRPr>
                      </a:lvl5pPr>
                      <a:lvl6pPr marL="2514600" indent="-228600" fontAlgn="base">
                        <a:lnSpc>
                          <a:spcPct val="90000"/>
                        </a:lnSpc>
                        <a:spcBef>
                          <a:spcPct val="20000"/>
                        </a:spcBef>
                        <a:spcAft>
                          <a:spcPct val="0"/>
                        </a:spcAft>
                        <a:defRPr sz="1400">
                          <a:solidFill>
                            <a:schemeClr val="tx2"/>
                          </a:solidFill>
                          <a:latin typeface="Arial" pitchFamily="34" charset="0"/>
                        </a:defRPr>
                      </a:lvl6pPr>
                      <a:lvl7pPr marL="2971800" indent="-228600" fontAlgn="base">
                        <a:lnSpc>
                          <a:spcPct val="90000"/>
                        </a:lnSpc>
                        <a:spcBef>
                          <a:spcPct val="20000"/>
                        </a:spcBef>
                        <a:spcAft>
                          <a:spcPct val="0"/>
                        </a:spcAft>
                        <a:defRPr sz="1400">
                          <a:solidFill>
                            <a:schemeClr val="tx2"/>
                          </a:solidFill>
                          <a:latin typeface="Arial" pitchFamily="34" charset="0"/>
                        </a:defRPr>
                      </a:lvl7pPr>
                      <a:lvl8pPr marL="3429000" indent="-228600" fontAlgn="base">
                        <a:lnSpc>
                          <a:spcPct val="90000"/>
                        </a:lnSpc>
                        <a:spcBef>
                          <a:spcPct val="20000"/>
                        </a:spcBef>
                        <a:spcAft>
                          <a:spcPct val="0"/>
                        </a:spcAft>
                        <a:defRPr sz="1400">
                          <a:solidFill>
                            <a:schemeClr val="tx2"/>
                          </a:solidFill>
                          <a:latin typeface="Arial" pitchFamily="34" charset="0"/>
                        </a:defRPr>
                      </a:lvl8pPr>
                      <a:lvl9pPr marL="3886200" indent="-228600" fontAlgn="base">
                        <a:lnSpc>
                          <a:spcPct val="90000"/>
                        </a:lnSpc>
                        <a:spcBef>
                          <a:spcPct val="20000"/>
                        </a:spcBef>
                        <a:spcAft>
                          <a:spcPct val="0"/>
                        </a:spcAft>
                        <a:defRPr sz="1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4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OSM2</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驻场管理</a:t>
                      </a:r>
                      <a:r>
                        <a:rPr kumimoji="0" lang="en-US" altLang="zh-CN" sz="14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2</a:t>
                      </a:r>
                      <a:r>
                        <a:rPr kumimoji="0" lang="zh-CN" altLang="en-US" sz="14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（主管）</a:t>
                      </a: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F3F3F6"/>
                    </a:solidFill>
                  </a:tcPr>
                </a:tc>
                <a:tc>
                  <a:txBody>
                    <a:bodyPr/>
                    <a:lstStyle>
                      <a:lvl1pPr>
                        <a:lnSpc>
                          <a:spcPct val="90000"/>
                        </a:lnSpc>
                        <a:spcBef>
                          <a:spcPts val="600"/>
                        </a:spcBef>
                        <a:spcAft>
                          <a:spcPts val="600"/>
                        </a:spcAft>
                        <a:buClr>
                          <a:schemeClr val="accent1"/>
                        </a:buClr>
                        <a:buSzPct val="120000"/>
                        <a:buFont typeface="Arial" pitchFamily="34" charset="0"/>
                        <a:defRPr sz="2000" b="1">
                          <a:solidFill>
                            <a:schemeClr val="tx2"/>
                          </a:solidFill>
                          <a:latin typeface="Arial" pitchFamily="34" charset="0"/>
                        </a:defRPr>
                      </a:lvl1pPr>
                      <a:lvl2pPr marL="742950" indent="-285750">
                        <a:lnSpc>
                          <a:spcPct val="90000"/>
                        </a:lnSpc>
                        <a:spcBef>
                          <a:spcPts val="600"/>
                        </a:spcBef>
                        <a:spcAft>
                          <a:spcPts val="600"/>
                        </a:spcAft>
                        <a:buClr>
                          <a:schemeClr val="accent1"/>
                        </a:buClr>
                        <a:buSzPct val="120000"/>
                        <a:buFont typeface="Arial" pitchFamily="34" charset="0"/>
                        <a:defRPr sz="1600">
                          <a:solidFill>
                            <a:schemeClr val="tx2"/>
                          </a:solidFill>
                          <a:latin typeface="Arial" pitchFamily="34" charset="0"/>
                        </a:defRPr>
                      </a:lvl2pPr>
                      <a:lvl3pPr marL="1143000" indent="-228600">
                        <a:lnSpc>
                          <a:spcPct val="90000"/>
                        </a:lnSpc>
                        <a:spcBef>
                          <a:spcPts val="600"/>
                        </a:spcBef>
                        <a:spcAft>
                          <a:spcPts val="600"/>
                        </a:spcAft>
                        <a:buClr>
                          <a:schemeClr val="bg2"/>
                        </a:buClr>
                        <a:buSzPct val="120000"/>
                        <a:defRPr sz="1200">
                          <a:solidFill>
                            <a:schemeClr val="tx1"/>
                          </a:solidFill>
                          <a:latin typeface="Arial" pitchFamily="34" charset="0"/>
                        </a:defRPr>
                      </a:lvl3pPr>
                      <a:lvl4pPr marL="1600200" indent="-228600">
                        <a:lnSpc>
                          <a:spcPct val="90000"/>
                        </a:lnSpc>
                        <a:spcBef>
                          <a:spcPts val="600"/>
                        </a:spcBef>
                        <a:spcAft>
                          <a:spcPts val="600"/>
                        </a:spcAft>
                        <a:buClr>
                          <a:schemeClr val="bg2"/>
                        </a:buClr>
                        <a:buSzPct val="120000"/>
                        <a:defRPr sz="1200">
                          <a:solidFill>
                            <a:schemeClr val="tx1"/>
                          </a:solidFill>
                          <a:latin typeface="Arial" pitchFamily="34" charset="0"/>
                        </a:defRPr>
                      </a:lvl4pPr>
                      <a:lvl5pPr marL="2057400" indent="-228600">
                        <a:lnSpc>
                          <a:spcPct val="90000"/>
                        </a:lnSpc>
                        <a:spcBef>
                          <a:spcPct val="20000"/>
                        </a:spcBef>
                        <a:defRPr sz="1400">
                          <a:solidFill>
                            <a:schemeClr val="tx2"/>
                          </a:solidFill>
                          <a:latin typeface="Arial" pitchFamily="34" charset="0"/>
                        </a:defRPr>
                      </a:lvl5pPr>
                      <a:lvl6pPr marL="2514600" indent="-228600" fontAlgn="base">
                        <a:lnSpc>
                          <a:spcPct val="90000"/>
                        </a:lnSpc>
                        <a:spcBef>
                          <a:spcPct val="20000"/>
                        </a:spcBef>
                        <a:spcAft>
                          <a:spcPct val="0"/>
                        </a:spcAft>
                        <a:defRPr sz="1400">
                          <a:solidFill>
                            <a:schemeClr val="tx2"/>
                          </a:solidFill>
                          <a:latin typeface="Arial" pitchFamily="34" charset="0"/>
                        </a:defRPr>
                      </a:lvl6pPr>
                      <a:lvl7pPr marL="2971800" indent="-228600" fontAlgn="base">
                        <a:lnSpc>
                          <a:spcPct val="90000"/>
                        </a:lnSpc>
                        <a:spcBef>
                          <a:spcPct val="20000"/>
                        </a:spcBef>
                        <a:spcAft>
                          <a:spcPct val="0"/>
                        </a:spcAft>
                        <a:defRPr sz="1400">
                          <a:solidFill>
                            <a:schemeClr val="tx2"/>
                          </a:solidFill>
                          <a:latin typeface="Arial" pitchFamily="34" charset="0"/>
                        </a:defRPr>
                      </a:lvl7pPr>
                      <a:lvl8pPr marL="3429000" indent="-228600" fontAlgn="base">
                        <a:lnSpc>
                          <a:spcPct val="90000"/>
                        </a:lnSpc>
                        <a:spcBef>
                          <a:spcPct val="20000"/>
                        </a:spcBef>
                        <a:spcAft>
                          <a:spcPct val="0"/>
                        </a:spcAft>
                        <a:defRPr sz="1400">
                          <a:solidFill>
                            <a:schemeClr val="tx2"/>
                          </a:solidFill>
                          <a:latin typeface="Arial" pitchFamily="34" charset="0"/>
                        </a:defRPr>
                      </a:lvl8pPr>
                      <a:lvl9pPr marL="3886200" indent="-228600" fontAlgn="base">
                        <a:lnSpc>
                          <a:spcPct val="90000"/>
                        </a:lnSpc>
                        <a:spcBef>
                          <a:spcPct val="20000"/>
                        </a:spcBef>
                        <a:spcAft>
                          <a:spcPct val="0"/>
                        </a:spcAft>
                        <a:defRPr sz="1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SM –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AM –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C&amp;B </a:t>
                      </a:r>
                      <a:r>
                        <a:rPr kumimoji="0" lang="zh-CN" altLang="en-US"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a:t>
                      </a: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OHRM – I</a:t>
                      </a: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F3F3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C&amp;B – V</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SM –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AM –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C&amp;B </a:t>
                      </a:r>
                      <a:r>
                        <a:rPr kumimoji="0" lang="zh-CN" altLang="en-US"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a:t>
                      </a: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OHRM – I</a:t>
                      </a: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F3F3F6"/>
                    </a:solidFill>
                  </a:tcPr>
                </a:tc>
                <a:extLst>
                  <a:ext uri="{0D108BD9-81ED-4DB2-BD59-A6C34878D82A}">
                    <a16:rowId xmlns:a16="http://schemas.microsoft.com/office/drawing/2014/main" val="10003"/>
                  </a:ext>
                </a:extLst>
              </a:tr>
              <a:tr h="1052261">
                <a:tc>
                  <a:txBody>
                    <a:bodyPr/>
                    <a:lstStyle>
                      <a:lvl1pPr>
                        <a:lnSpc>
                          <a:spcPct val="90000"/>
                        </a:lnSpc>
                        <a:spcBef>
                          <a:spcPts val="600"/>
                        </a:spcBef>
                        <a:spcAft>
                          <a:spcPts val="600"/>
                        </a:spcAft>
                        <a:buClr>
                          <a:schemeClr val="accent1"/>
                        </a:buClr>
                        <a:buSzPct val="120000"/>
                        <a:buFont typeface="Arial" pitchFamily="34" charset="0"/>
                        <a:defRPr sz="2000" b="1">
                          <a:solidFill>
                            <a:schemeClr val="tx2"/>
                          </a:solidFill>
                          <a:latin typeface="Arial" pitchFamily="34" charset="0"/>
                        </a:defRPr>
                      </a:lvl1pPr>
                      <a:lvl2pPr marL="742950" indent="-285750">
                        <a:lnSpc>
                          <a:spcPct val="90000"/>
                        </a:lnSpc>
                        <a:spcBef>
                          <a:spcPts val="600"/>
                        </a:spcBef>
                        <a:spcAft>
                          <a:spcPts val="600"/>
                        </a:spcAft>
                        <a:buClr>
                          <a:schemeClr val="accent1"/>
                        </a:buClr>
                        <a:buSzPct val="120000"/>
                        <a:buFont typeface="Arial" pitchFamily="34" charset="0"/>
                        <a:defRPr sz="1600">
                          <a:solidFill>
                            <a:schemeClr val="tx2"/>
                          </a:solidFill>
                          <a:latin typeface="Arial" pitchFamily="34" charset="0"/>
                        </a:defRPr>
                      </a:lvl2pPr>
                      <a:lvl3pPr marL="1143000" indent="-228600">
                        <a:lnSpc>
                          <a:spcPct val="90000"/>
                        </a:lnSpc>
                        <a:spcBef>
                          <a:spcPts val="600"/>
                        </a:spcBef>
                        <a:spcAft>
                          <a:spcPts val="600"/>
                        </a:spcAft>
                        <a:buClr>
                          <a:schemeClr val="bg2"/>
                        </a:buClr>
                        <a:buSzPct val="120000"/>
                        <a:defRPr sz="1200">
                          <a:solidFill>
                            <a:schemeClr val="tx1"/>
                          </a:solidFill>
                          <a:latin typeface="Arial" pitchFamily="34" charset="0"/>
                        </a:defRPr>
                      </a:lvl3pPr>
                      <a:lvl4pPr marL="1600200" indent="-228600">
                        <a:lnSpc>
                          <a:spcPct val="90000"/>
                        </a:lnSpc>
                        <a:spcBef>
                          <a:spcPts val="600"/>
                        </a:spcBef>
                        <a:spcAft>
                          <a:spcPts val="600"/>
                        </a:spcAft>
                        <a:buClr>
                          <a:schemeClr val="bg2"/>
                        </a:buClr>
                        <a:buSzPct val="120000"/>
                        <a:defRPr sz="1200">
                          <a:solidFill>
                            <a:schemeClr val="tx1"/>
                          </a:solidFill>
                          <a:latin typeface="Arial" pitchFamily="34" charset="0"/>
                        </a:defRPr>
                      </a:lvl4pPr>
                      <a:lvl5pPr marL="2057400" indent="-228600">
                        <a:lnSpc>
                          <a:spcPct val="90000"/>
                        </a:lnSpc>
                        <a:spcBef>
                          <a:spcPct val="20000"/>
                        </a:spcBef>
                        <a:defRPr sz="1400">
                          <a:solidFill>
                            <a:schemeClr val="tx2"/>
                          </a:solidFill>
                          <a:latin typeface="Arial" pitchFamily="34" charset="0"/>
                        </a:defRPr>
                      </a:lvl5pPr>
                      <a:lvl6pPr marL="2514600" indent="-228600" fontAlgn="base">
                        <a:lnSpc>
                          <a:spcPct val="90000"/>
                        </a:lnSpc>
                        <a:spcBef>
                          <a:spcPct val="20000"/>
                        </a:spcBef>
                        <a:spcAft>
                          <a:spcPct val="0"/>
                        </a:spcAft>
                        <a:defRPr sz="1400">
                          <a:solidFill>
                            <a:schemeClr val="tx2"/>
                          </a:solidFill>
                          <a:latin typeface="Arial" pitchFamily="34" charset="0"/>
                        </a:defRPr>
                      </a:lvl6pPr>
                      <a:lvl7pPr marL="2971800" indent="-228600" fontAlgn="base">
                        <a:lnSpc>
                          <a:spcPct val="90000"/>
                        </a:lnSpc>
                        <a:spcBef>
                          <a:spcPct val="20000"/>
                        </a:spcBef>
                        <a:spcAft>
                          <a:spcPct val="0"/>
                        </a:spcAft>
                        <a:defRPr sz="1400">
                          <a:solidFill>
                            <a:schemeClr val="tx2"/>
                          </a:solidFill>
                          <a:latin typeface="Arial" pitchFamily="34" charset="0"/>
                        </a:defRPr>
                      </a:lvl7pPr>
                      <a:lvl8pPr marL="3429000" indent="-228600" fontAlgn="base">
                        <a:lnSpc>
                          <a:spcPct val="90000"/>
                        </a:lnSpc>
                        <a:spcBef>
                          <a:spcPct val="20000"/>
                        </a:spcBef>
                        <a:spcAft>
                          <a:spcPct val="0"/>
                        </a:spcAft>
                        <a:defRPr sz="1400">
                          <a:solidFill>
                            <a:schemeClr val="tx2"/>
                          </a:solidFill>
                          <a:latin typeface="Arial" pitchFamily="34" charset="0"/>
                        </a:defRPr>
                      </a:lvl8pPr>
                      <a:lvl9pPr marL="3886200" indent="-228600" fontAlgn="base">
                        <a:lnSpc>
                          <a:spcPct val="90000"/>
                        </a:lnSpc>
                        <a:spcBef>
                          <a:spcPct val="20000"/>
                        </a:spcBef>
                        <a:spcAft>
                          <a:spcPct val="0"/>
                        </a:spcAft>
                        <a:defRPr sz="1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OSM1</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驻场管理</a:t>
                      </a:r>
                      <a:r>
                        <a:rPr kumimoji="0" lang="en-US" altLang="zh-CN" sz="14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1</a:t>
                      </a:r>
                      <a:r>
                        <a:rPr kumimoji="0" lang="zh-CN" altLang="en-US" sz="14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（营运点经理）</a:t>
                      </a: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E6E5ED"/>
                    </a:solidFill>
                  </a:tcPr>
                </a:tc>
                <a:tc>
                  <a:txBody>
                    <a:bodyPr/>
                    <a:lstStyle>
                      <a:lvl1pPr>
                        <a:lnSpc>
                          <a:spcPct val="90000"/>
                        </a:lnSpc>
                        <a:spcBef>
                          <a:spcPts val="600"/>
                        </a:spcBef>
                        <a:spcAft>
                          <a:spcPts val="600"/>
                        </a:spcAft>
                        <a:buClr>
                          <a:schemeClr val="accent1"/>
                        </a:buClr>
                        <a:buSzPct val="120000"/>
                        <a:buFont typeface="Arial" pitchFamily="34" charset="0"/>
                        <a:defRPr sz="2000" b="1">
                          <a:solidFill>
                            <a:schemeClr val="tx2"/>
                          </a:solidFill>
                          <a:latin typeface="Arial" pitchFamily="34" charset="0"/>
                        </a:defRPr>
                      </a:lvl1pPr>
                      <a:lvl2pPr marL="742950" indent="-285750">
                        <a:lnSpc>
                          <a:spcPct val="90000"/>
                        </a:lnSpc>
                        <a:spcBef>
                          <a:spcPts val="600"/>
                        </a:spcBef>
                        <a:spcAft>
                          <a:spcPts val="600"/>
                        </a:spcAft>
                        <a:buClr>
                          <a:schemeClr val="accent1"/>
                        </a:buClr>
                        <a:buSzPct val="120000"/>
                        <a:buFont typeface="Arial" pitchFamily="34" charset="0"/>
                        <a:defRPr sz="1600">
                          <a:solidFill>
                            <a:schemeClr val="tx2"/>
                          </a:solidFill>
                          <a:latin typeface="Arial" pitchFamily="34" charset="0"/>
                        </a:defRPr>
                      </a:lvl2pPr>
                      <a:lvl3pPr marL="1143000" indent="-228600">
                        <a:lnSpc>
                          <a:spcPct val="90000"/>
                        </a:lnSpc>
                        <a:spcBef>
                          <a:spcPts val="600"/>
                        </a:spcBef>
                        <a:spcAft>
                          <a:spcPts val="600"/>
                        </a:spcAft>
                        <a:buClr>
                          <a:schemeClr val="bg2"/>
                        </a:buClr>
                        <a:buSzPct val="120000"/>
                        <a:defRPr sz="1200">
                          <a:solidFill>
                            <a:schemeClr val="tx1"/>
                          </a:solidFill>
                          <a:latin typeface="Arial" pitchFamily="34" charset="0"/>
                        </a:defRPr>
                      </a:lvl3pPr>
                      <a:lvl4pPr marL="1600200" indent="-228600">
                        <a:lnSpc>
                          <a:spcPct val="90000"/>
                        </a:lnSpc>
                        <a:spcBef>
                          <a:spcPts val="600"/>
                        </a:spcBef>
                        <a:spcAft>
                          <a:spcPts val="600"/>
                        </a:spcAft>
                        <a:buClr>
                          <a:schemeClr val="bg2"/>
                        </a:buClr>
                        <a:buSzPct val="120000"/>
                        <a:defRPr sz="1200">
                          <a:solidFill>
                            <a:schemeClr val="tx1"/>
                          </a:solidFill>
                          <a:latin typeface="Arial" pitchFamily="34" charset="0"/>
                        </a:defRPr>
                      </a:lvl4pPr>
                      <a:lvl5pPr marL="2057400" indent="-228600">
                        <a:lnSpc>
                          <a:spcPct val="90000"/>
                        </a:lnSpc>
                        <a:spcBef>
                          <a:spcPct val="20000"/>
                        </a:spcBef>
                        <a:defRPr sz="1400">
                          <a:solidFill>
                            <a:schemeClr val="tx2"/>
                          </a:solidFill>
                          <a:latin typeface="Arial" pitchFamily="34" charset="0"/>
                        </a:defRPr>
                      </a:lvl5pPr>
                      <a:lvl6pPr marL="2514600" indent="-228600" fontAlgn="base">
                        <a:lnSpc>
                          <a:spcPct val="90000"/>
                        </a:lnSpc>
                        <a:spcBef>
                          <a:spcPct val="20000"/>
                        </a:spcBef>
                        <a:spcAft>
                          <a:spcPct val="0"/>
                        </a:spcAft>
                        <a:defRPr sz="1400">
                          <a:solidFill>
                            <a:schemeClr val="tx2"/>
                          </a:solidFill>
                          <a:latin typeface="Arial" pitchFamily="34" charset="0"/>
                        </a:defRPr>
                      </a:lvl6pPr>
                      <a:lvl7pPr marL="2971800" indent="-228600" fontAlgn="base">
                        <a:lnSpc>
                          <a:spcPct val="90000"/>
                        </a:lnSpc>
                        <a:spcBef>
                          <a:spcPct val="20000"/>
                        </a:spcBef>
                        <a:spcAft>
                          <a:spcPct val="0"/>
                        </a:spcAft>
                        <a:defRPr sz="1400">
                          <a:solidFill>
                            <a:schemeClr val="tx2"/>
                          </a:solidFill>
                          <a:latin typeface="Arial" pitchFamily="34" charset="0"/>
                        </a:defRPr>
                      </a:lvl7pPr>
                      <a:lvl8pPr marL="3429000" indent="-228600" fontAlgn="base">
                        <a:lnSpc>
                          <a:spcPct val="90000"/>
                        </a:lnSpc>
                        <a:spcBef>
                          <a:spcPct val="20000"/>
                        </a:spcBef>
                        <a:spcAft>
                          <a:spcPct val="0"/>
                        </a:spcAft>
                        <a:defRPr sz="1400">
                          <a:solidFill>
                            <a:schemeClr val="tx2"/>
                          </a:solidFill>
                          <a:latin typeface="Arial" pitchFamily="34" charset="0"/>
                        </a:defRPr>
                      </a:lvl8pPr>
                      <a:lvl9pPr marL="3886200" indent="-228600" fontAlgn="base">
                        <a:lnSpc>
                          <a:spcPct val="90000"/>
                        </a:lnSpc>
                        <a:spcBef>
                          <a:spcPct val="20000"/>
                        </a:spcBef>
                        <a:spcAft>
                          <a:spcPct val="0"/>
                        </a:spcAft>
                        <a:defRPr sz="1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C&amp;B – V</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N+1 –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AM –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RD –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C&amp;B </a:t>
                      </a:r>
                      <a:r>
                        <a:rPr kumimoji="0" lang="zh-CN" altLang="en-US"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a:t>
                      </a: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OHRM – I</a:t>
                      </a: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E6E5ED"/>
                    </a:solidFill>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C&amp;B – V</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N+1 –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AM –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RD –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SD –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C&amp;B </a:t>
                      </a:r>
                      <a:r>
                        <a:rPr kumimoji="0" lang="zh-CN" altLang="en-US"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a:t>
                      </a: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OHRM – I</a:t>
                      </a: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E6E5ED"/>
                    </a:solidFill>
                  </a:tcPr>
                </a:tc>
                <a:extLst>
                  <a:ext uri="{0D108BD9-81ED-4DB2-BD59-A6C34878D82A}">
                    <a16:rowId xmlns:a16="http://schemas.microsoft.com/office/drawing/2014/main" val="10004"/>
                  </a:ext>
                </a:extLst>
              </a:tr>
              <a:tr h="56214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mn-cs"/>
                        </a:rPr>
                        <a:t>OFSM</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mn-cs"/>
                        </a:rPr>
                        <a:t>非驻场管理人员</a:t>
                      </a: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E6E5ED"/>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C&amp;B – V</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N+1 –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N+2 –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C&amp;B </a:t>
                      </a:r>
                      <a:r>
                        <a:rPr kumimoji="0" lang="zh-CN" altLang="en-US"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a:t>
                      </a: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OHRM – I</a:t>
                      </a: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E6E5ED"/>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E6E5ED"/>
                    </a:solidFill>
                  </a:tcPr>
                </a:tc>
                <a:extLst>
                  <a:ext uri="{0D108BD9-81ED-4DB2-BD59-A6C34878D82A}">
                    <a16:rowId xmlns:a16="http://schemas.microsoft.com/office/drawing/2014/main" val="1852766440"/>
                  </a:ext>
                </a:extLst>
              </a:tr>
              <a:tr h="61667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mn-cs"/>
                        </a:rPr>
                        <a:t>SF</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mn-cs"/>
                        </a:rPr>
                        <a:t>职能支持部门</a:t>
                      </a: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E6E5ED"/>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E6E5ED"/>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E6E5ED"/>
                    </a:solidFill>
                  </a:tcPr>
                </a:tc>
                <a:extLst>
                  <a:ext uri="{0D108BD9-81ED-4DB2-BD59-A6C34878D82A}">
                    <a16:rowId xmlns:a16="http://schemas.microsoft.com/office/drawing/2014/main" val="2169150923"/>
                  </a:ext>
                </a:extLst>
              </a:tr>
            </a:tbl>
          </a:graphicData>
        </a:graphic>
      </p:graphicFrame>
      <p:sp>
        <p:nvSpPr>
          <p:cNvPr id="6" name="文本框 5">
            <a:extLst>
              <a:ext uri="{FF2B5EF4-FFF2-40B4-BE49-F238E27FC236}">
                <a16:creationId xmlns:a16="http://schemas.microsoft.com/office/drawing/2014/main" id="{2D15878B-F75F-D1DA-B003-41E8C58231D6}"/>
              </a:ext>
            </a:extLst>
          </p:cNvPr>
          <p:cNvSpPr txBox="1"/>
          <p:nvPr/>
        </p:nvSpPr>
        <p:spPr>
          <a:xfrm>
            <a:off x="1410309" y="6020905"/>
            <a:ext cx="8950242" cy="701795"/>
          </a:xfrm>
          <a:prstGeom prst="rect">
            <a:avLst/>
          </a:prstGeom>
          <a:noFill/>
        </p:spPr>
        <p:txBody>
          <a:bodyPr wrap="square" rtlCol="0">
            <a:spAutoFit/>
          </a:bodyPr>
          <a:lstStyle/>
          <a:p>
            <a:pPr>
              <a:lnSpc>
                <a:spcPct val="150000"/>
              </a:lnSpc>
            </a:pPr>
            <a:r>
              <a:rPr lang="en-US" altLang="zh-CN" sz="1400" b="1" dirty="0"/>
              <a:t>1</a:t>
            </a:r>
            <a:r>
              <a:rPr lang="zh-CN" altLang="en-US" sz="1400" b="1" dirty="0"/>
              <a:t>、</a:t>
            </a:r>
            <a:r>
              <a:rPr lang="en-US" altLang="zh-CN" sz="1400" b="1" dirty="0"/>
              <a:t>OSM1</a:t>
            </a:r>
            <a:r>
              <a:rPr lang="zh-CN" altLang="en-US" sz="1400" b="1" dirty="0"/>
              <a:t>、</a:t>
            </a:r>
            <a:r>
              <a:rPr lang="en-US" altLang="zh-CN" sz="1400" b="1" dirty="0"/>
              <a:t>OFSM</a:t>
            </a:r>
            <a:r>
              <a:rPr lang="zh-CN" altLang="en-US" sz="1400" b="1" dirty="0"/>
              <a:t>、</a:t>
            </a:r>
            <a:r>
              <a:rPr lang="en-US" altLang="zh-CN" sz="1400" b="1" dirty="0"/>
              <a:t>SF</a:t>
            </a:r>
            <a:r>
              <a:rPr lang="zh-CN" altLang="en-US" sz="1400" b="1" dirty="0"/>
              <a:t>职位组员工离职审批完成后，将进入离职交接确认流程（用人部门、</a:t>
            </a:r>
            <a:r>
              <a:rPr lang="en-US" altLang="zh-CN" sz="1400" b="1" dirty="0"/>
              <a:t>IT</a:t>
            </a:r>
            <a:r>
              <a:rPr lang="zh-CN" altLang="en-US" sz="1400" b="1" dirty="0"/>
              <a:t>、</a:t>
            </a:r>
            <a:r>
              <a:rPr lang="en-US" altLang="zh-CN" sz="1400" b="1" dirty="0"/>
              <a:t>FIN</a:t>
            </a:r>
            <a:r>
              <a:rPr lang="zh-CN" altLang="en-US" sz="1400" b="1" dirty="0"/>
              <a:t>、</a:t>
            </a:r>
            <a:r>
              <a:rPr lang="en-US" altLang="zh-CN" sz="1400" b="1" dirty="0"/>
              <a:t>HR</a:t>
            </a:r>
            <a:r>
              <a:rPr lang="zh-CN" altLang="en-US" sz="1400" b="1" dirty="0"/>
              <a:t>、</a:t>
            </a:r>
            <a:r>
              <a:rPr lang="en-US" altLang="zh-CN" sz="1400" b="1" dirty="0"/>
              <a:t>SOS</a:t>
            </a:r>
            <a:r>
              <a:rPr lang="zh-CN" altLang="en-US" sz="1400" b="1" dirty="0"/>
              <a:t>）</a:t>
            </a:r>
            <a:endParaRPr lang="en-US" altLang="zh-CN" sz="1400" b="1" dirty="0"/>
          </a:p>
          <a:p>
            <a:pPr>
              <a:lnSpc>
                <a:spcPct val="150000"/>
              </a:lnSpc>
            </a:pPr>
            <a:r>
              <a:rPr lang="en-US" altLang="zh-CN" sz="1400" b="1" dirty="0"/>
              <a:t>2</a:t>
            </a:r>
            <a:r>
              <a:rPr lang="zh-CN" altLang="en-US" sz="1400" b="1" dirty="0"/>
              <a:t>、若</a:t>
            </a:r>
            <a:r>
              <a:rPr lang="en-US" altLang="zh-CN" sz="1400" b="1" dirty="0"/>
              <a:t>OFSM</a:t>
            </a:r>
            <a:r>
              <a:rPr lang="zh-CN" altLang="en-US" sz="1400" b="1" dirty="0"/>
              <a:t>、</a:t>
            </a:r>
            <a:r>
              <a:rPr lang="en-US" altLang="zh-CN" sz="1400" b="1" dirty="0"/>
              <a:t>SF</a:t>
            </a:r>
            <a:r>
              <a:rPr lang="zh-CN" altLang="en-US" sz="1400" b="1" dirty="0"/>
              <a:t>职位组员工同时为</a:t>
            </a:r>
            <a:r>
              <a:rPr lang="en-US" altLang="zh-CN" sz="1400" b="1" dirty="0"/>
              <a:t>SG3</a:t>
            </a:r>
            <a:r>
              <a:rPr lang="zh-CN" altLang="en-US" sz="1400" b="1" dirty="0"/>
              <a:t>及以上，在有补偿金的情况下，最终还需</a:t>
            </a:r>
            <a:r>
              <a:rPr lang="en-US" altLang="zh-CN" sz="1400" b="1" dirty="0"/>
              <a:t>CEO</a:t>
            </a:r>
            <a:r>
              <a:rPr lang="zh-CN" altLang="en-US" sz="1400" b="1" dirty="0"/>
              <a:t>、</a:t>
            </a:r>
            <a:r>
              <a:rPr lang="en-US" altLang="zh-CN" sz="1400" b="1" dirty="0"/>
              <a:t>CFO</a:t>
            </a:r>
            <a:r>
              <a:rPr lang="zh-CN" altLang="en-US" sz="1400" b="1" dirty="0"/>
              <a:t>、</a:t>
            </a:r>
            <a:r>
              <a:rPr lang="en-US" altLang="zh-CN" sz="1400" b="1" dirty="0"/>
              <a:t>HRD</a:t>
            </a:r>
            <a:r>
              <a:rPr lang="zh-CN" altLang="en-US" sz="1400" b="1" dirty="0"/>
              <a:t>审批</a:t>
            </a:r>
          </a:p>
        </p:txBody>
      </p:sp>
    </p:spTree>
    <p:extLst>
      <p:ext uri="{BB962C8B-B14F-4D97-AF65-F5344CB8AC3E}">
        <p14:creationId xmlns:p14="http://schemas.microsoft.com/office/powerpoint/2010/main" val="4165732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预入职</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11" name="添加标题">
            <a:extLst>
              <a:ext uri="{FF2B5EF4-FFF2-40B4-BE49-F238E27FC236}">
                <a16:creationId xmlns:a16="http://schemas.microsoft.com/office/drawing/2014/main" id="{17F3C0EE-0187-4B83-816C-1631F6524AC3}"/>
              </a:ext>
            </a:extLst>
          </p:cNvPr>
          <p:cNvSpPr txBox="1"/>
          <p:nvPr/>
        </p:nvSpPr>
        <p:spPr>
          <a:xfrm>
            <a:off x="714897" y="1502356"/>
            <a:ext cx="11079446" cy="1148456"/>
          </a:xfrm>
          <a:prstGeom prst="rect">
            <a:avLst/>
          </a:prstGeom>
          <a:noFill/>
        </p:spPr>
        <p:txBody>
          <a:bodyPr wrap="square" rtlCol="0">
            <a:spAutoFit/>
          </a:bodyPr>
          <a:lstStyle/>
          <a:p>
            <a:pPr>
              <a:lnSpc>
                <a:spcPct val="150000"/>
              </a:lnSpc>
              <a:spcBef>
                <a:spcPts val="600"/>
              </a:spcBef>
            </a:pPr>
            <a:r>
              <a:rPr lang="en-US" altLang="zh-CN" sz="1600" b="1" dirty="0">
                <a:solidFill>
                  <a:srgbClr val="1C1C1C"/>
                </a:solidFill>
                <a:latin typeface="等线"/>
              </a:rPr>
              <a:t>3. </a:t>
            </a:r>
            <a:r>
              <a:rPr lang="zh-CN" altLang="en-US" sz="1600" b="1" dirty="0">
                <a:solidFill>
                  <a:srgbClr val="1C1C1C"/>
                </a:solidFill>
                <a:latin typeface="等线"/>
              </a:rPr>
              <a:t>输入基础信息后，点击“保存”；</a:t>
            </a:r>
            <a:endParaRPr lang="en-US" altLang="zh-CN" sz="1600" b="1" dirty="0">
              <a:solidFill>
                <a:srgbClr val="1C1C1C"/>
              </a:solidFill>
              <a:latin typeface="等线"/>
            </a:endParaRPr>
          </a:p>
          <a:p>
            <a:pPr>
              <a:lnSpc>
                <a:spcPct val="150000"/>
              </a:lnSpc>
              <a:spcBef>
                <a:spcPts val="600"/>
              </a:spcBef>
            </a:pPr>
            <a:r>
              <a:rPr lang="zh-CN" altLang="en-US" sz="1400" dirty="0">
                <a:solidFill>
                  <a:srgbClr val="1C1C1C"/>
                </a:solidFill>
                <a:latin typeface="等线"/>
              </a:rPr>
              <a:t>注意：</a:t>
            </a:r>
            <a:r>
              <a:rPr lang="en-US" altLang="zh-CN" sz="1400" dirty="0">
                <a:solidFill>
                  <a:srgbClr val="1C1C1C"/>
                </a:solidFill>
                <a:latin typeface="等线"/>
              </a:rPr>
              <a:t>1</a:t>
            </a:r>
            <a:r>
              <a:rPr lang="zh-CN" altLang="en-US" sz="1400" dirty="0">
                <a:solidFill>
                  <a:srgbClr val="1C1C1C"/>
                </a:solidFill>
                <a:latin typeface="等线"/>
              </a:rPr>
              <a:t>）“个人邮箱”建议有邮箱的都填上； </a:t>
            </a:r>
            <a:r>
              <a:rPr lang="en-US" altLang="zh-CN" sz="1400" dirty="0">
                <a:solidFill>
                  <a:srgbClr val="1C1C1C"/>
                </a:solidFill>
                <a:latin typeface="等线"/>
              </a:rPr>
              <a:t>2</a:t>
            </a:r>
            <a:r>
              <a:rPr lang="zh-CN" altLang="en-US" sz="1400" dirty="0">
                <a:solidFill>
                  <a:srgbClr val="1C1C1C"/>
                </a:solidFill>
                <a:latin typeface="等线"/>
              </a:rPr>
              <a:t>）“手机”用于接受短信签署文档，需本人身份证办理的手机号码（针对需要签署</a:t>
            </a:r>
            <a:r>
              <a:rPr lang="en-US" altLang="zh-CN" sz="1400" dirty="0">
                <a:solidFill>
                  <a:srgbClr val="1C1C1C"/>
                </a:solidFill>
                <a:latin typeface="等线"/>
              </a:rPr>
              <a:t>Offer</a:t>
            </a:r>
            <a:r>
              <a:rPr lang="zh-CN" altLang="en-US" sz="1400" dirty="0">
                <a:solidFill>
                  <a:srgbClr val="1C1C1C"/>
                </a:solidFill>
                <a:latin typeface="等线"/>
              </a:rPr>
              <a:t>的员工）； </a:t>
            </a:r>
            <a:r>
              <a:rPr lang="en-US" altLang="zh-CN" sz="1400" dirty="0">
                <a:solidFill>
                  <a:srgbClr val="1C1C1C"/>
                </a:solidFill>
                <a:latin typeface="等线"/>
              </a:rPr>
              <a:t>3</a:t>
            </a:r>
            <a:r>
              <a:rPr lang="zh-CN" altLang="en-US" sz="1400" dirty="0">
                <a:solidFill>
                  <a:srgbClr val="1C1C1C"/>
                </a:solidFill>
                <a:latin typeface="等线"/>
              </a:rPr>
              <a:t>）“身份证号码”务必准确，用以实名认证及查询是否重复雇佣员工；</a:t>
            </a:r>
            <a:r>
              <a:rPr lang="en-US" altLang="zh-CN" sz="1400" dirty="0">
                <a:solidFill>
                  <a:srgbClr val="1C1C1C"/>
                </a:solidFill>
                <a:latin typeface="等线"/>
              </a:rPr>
              <a:t>4</a:t>
            </a:r>
            <a:r>
              <a:rPr lang="zh-CN" altLang="en-US" sz="1400" dirty="0">
                <a:solidFill>
                  <a:srgbClr val="1C1C1C"/>
                </a:solidFill>
                <a:latin typeface="等线"/>
              </a:rPr>
              <a:t>）营运只可选择“</a:t>
            </a:r>
            <a:r>
              <a:rPr lang="en-US" altLang="zh-CN" sz="1400" dirty="0">
                <a:solidFill>
                  <a:srgbClr val="1C1C1C"/>
                </a:solidFill>
                <a:latin typeface="等线"/>
              </a:rPr>
              <a:t>OSPP</a:t>
            </a:r>
            <a:r>
              <a:rPr lang="zh-CN" altLang="en-US" sz="1400" dirty="0">
                <a:solidFill>
                  <a:srgbClr val="1C1C1C"/>
                </a:solidFill>
                <a:latin typeface="等线"/>
              </a:rPr>
              <a:t>”职位组且选不发</a:t>
            </a:r>
            <a:r>
              <a:rPr lang="en-US" altLang="zh-CN" sz="1400" dirty="0">
                <a:solidFill>
                  <a:srgbClr val="1C1C1C"/>
                </a:solidFill>
                <a:latin typeface="等线"/>
              </a:rPr>
              <a:t>offer</a:t>
            </a:r>
            <a:r>
              <a:rPr lang="zh-CN" altLang="en-US" sz="1400" dirty="0">
                <a:solidFill>
                  <a:srgbClr val="1C1C1C"/>
                </a:solidFill>
                <a:latin typeface="等线"/>
              </a:rPr>
              <a:t>；</a:t>
            </a:r>
            <a:endParaRPr lang="zh-CN" altLang="en-US" sz="1600" b="1" dirty="0">
              <a:solidFill>
                <a:srgbClr val="4F4F4F"/>
              </a:solidFill>
              <a:latin typeface="思源黑体 CN ExtraLight"/>
            </a:endParaRPr>
          </a:p>
        </p:txBody>
      </p:sp>
      <p:pic>
        <p:nvPicPr>
          <p:cNvPr id="12" name="图片 11">
            <a:extLst>
              <a:ext uri="{FF2B5EF4-FFF2-40B4-BE49-F238E27FC236}">
                <a16:creationId xmlns:a16="http://schemas.microsoft.com/office/drawing/2014/main" id="{8E2542B9-805B-44B0-B2B1-581E717BE39A}"/>
              </a:ext>
            </a:extLst>
          </p:cNvPr>
          <p:cNvPicPr>
            <a:picLocks noChangeAspect="1"/>
          </p:cNvPicPr>
          <p:nvPr/>
        </p:nvPicPr>
        <p:blipFill>
          <a:blip r:embed="rId2"/>
          <a:stretch>
            <a:fillRect/>
          </a:stretch>
        </p:blipFill>
        <p:spPr>
          <a:xfrm>
            <a:off x="764325" y="2747910"/>
            <a:ext cx="10396228" cy="3774183"/>
          </a:xfrm>
          <a:prstGeom prst="rect">
            <a:avLst/>
          </a:prstGeom>
        </p:spPr>
      </p:pic>
      <p:sp>
        <p:nvSpPr>
          <p:cNvPr id="5" name="矩形 4">
            <a:extLst>
              <a:ext uri="{FF2B5EF4-FFF2-40B4-BE49-F238E27FC236}">
                <a16:creationId xmlns:a16="http://schemas.microsoft.com/office/drawing/2014/main" id="{D05C9FC7-33C0-F58D-8B11-023B799D0A5B}"/>
              </a:ext>
            </a:extLst>
          </p:cNvPr>
          <p:cNvSpPr/>
          <p:nvPr/>
        </p:nvSpPr>
        <p:spPr>
          <a:xfrm rot="10800000">
            <a:off x="7600407" y="5272059"/>
            <a:ext cx="791546" cy="835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6086022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966351" y="3192124"/>
            <a:ext cx="2954655"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自助证明</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rPr>
                <a:t>15</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921861970"/>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a:extLst>
              <a:ext uri="{FF2B5EF4-FFF2-40B4-BE49-F238E27FC236}">
                <a16:creationId xmlns:a16="http://schemas.microsoft.com/office/drawing/2014/main" id="{26CB8BEC-0AF2-5A2F-D22A-ED6A90DD8B16}"/>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BC06276C-74C7-E798-1996-2EB09D22531D}"/>
              </a:ext>
            </a:extLst>
          </p:cNvPr>
          <p:cNvSpPr/>
          <p:nvPr/>
        </p:nvSpPr>
        <p:spPr>
          <a:xfrm>
            <a:off x="1327509" y="486197"/>
            <a:ext cx="1826141"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自助证明</a:t>
            </a:r>
          </a:p>
        </p:txBody>
      </p:sp>
      <p:sp>
        <p:nvSpPr>
          <p:cNvPr id="14" name="等腰三角形 13">
            <a:extLst>
              <a:ext uri="{FF2B5EF4-FFF2-40B4-BE49-F238E27FC236}">
                <a16:creationId xmlns:a16="http://schemas.microsoft.com/office/drawing/2014/main" id="{D372DB52-3647-77CB-6418-66C3F690C14D}"/>
              </a:ext>
            </a:extLst>
          </p:cNvPr>
          <p:cNvSpPr/>
          <p:nvPr/>
        </p:nvSpPr>
        <p:spPr>
          <a:xfrm rot="3607447">
            <a:off x="7244195" y="2049605"/>
            <a:ext cx="946730" cy="98069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cs typeface="微软雅黑" charset="0"/>
            </a:endParaRPr>
          </a:p>
        </p:txBody>
      </p:sp>
      <p:sp>
        <p:nvSpPr>
          <p:cNvPr id="15" name="等腰三角形 14">
            <a:extLst>
              <a:ext uri="{FF2B5EF4-FFF2-40B4-BE49-F238E27FC236}">
                <a16:creationId xmlns:a16="http://schemas.microsoft.com/office/drawing/2014/main" id="{10F00C2F-0721-B013-813E-7C4CEBA527DC}"/>
              </a:ext>
            </a:extLst>
          </p:cNvPr>
          <p:cNvSpPr/>
          <p:nvPr/>
        </p:nvSpPr>
        <p:spPr>
          <a:xfrm rot="14407447">
            <a:off x="7244198" y="2757111"/>
            <a:ext cx="946730" cy="98069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cs typeface="微软雅黑" charset="0"/>
            </a:endParaRPr>
          </a:p>
        </p:txBody>
      </p:sp>
      <p:sp>
        <p:nvSpPr>
          <p:cNvPr id="16" name="等腰三角形 15">
            <a:extLst>
              <a:ext uri="{FF2B5EF4-FFF2-40B4-BE49-F238E27FC236}">
                <a16:creationId xmlns:a16="http://schemas.microsoft.com/office/drawing/2014/main" id="{74272616-D784-DFA8-9383-0744A47D8968}"/>
              </a:ext>
            </a:extLst>
          </p:cNvPr>
          <p:cNvSpPr/>
          <p:nvPr/>
        </p:nvSpPr>
        <p:spPr>
          <a:xfrm rot="3607447">
            <a:off x="7244195" y="3464619"/>
            <a:ext cx="946730" cy="98069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cs typeface="微软雅黑" charset="0"/>
            </a:endParaRPr>
          </a:p>
        </p:txBody>
      </p:sp>
      <p:sp>
        <p:nvSpPr>
          <p:cNvPr id="17" name="等腰三角形 16">
            <a:extLst>
              <a:ext uri="{FF2B5EF4-FFF2-40B4-BE49-F238E27FC236}">
                <a16:creationId xmlns:a16="http://schemas.microsoft.com/office/drawing/2014/main" id="{F0F55B80-F4E7-C8CB-4619-BA59D6FE68F6}"/>
              </a:ext>
            </a:extLst>
          </p:cNvPr>
          <p:cNvSpPr/>
          <p:nvPr/>
        </p:nvSpPr>
        <p:spPr>
          <a:xfrm rot="14407447">
            <a:off x="8456581" y="2049606"/>
            <a:ext cx="946730" cy="98069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cs typeface="微软雅黑" charset="0"/>
            </a:endParaRPr>
          </a:p>
        </p:txBody>
      </p:sp>
      <p:sp>
        <p:nvSpPr>
          <p:cNvPr id="18" name="等腰三角形 17">
            <a:extLst>
              <a:ext uri="{FF2B5EF4-FFF2-40B4-BE49-F238E27FC236}">
                <a16:creationId xmlns:a16="http://schemas.microsoft.com/office/drawing/2014/main" id="{B40F41B7-9EEF-57A7-EBA2-8319F2D38A94}"/>
              </a:ext>
            </a:extLst>
          </p:cNvPr>
          <p:cNvSpPr/>
          <p:nvPr/>
        </p:nvSpPr>
        <p:spPr>
          <a:xfrm rot="3607447">
            <a:off x="8449290" y="2757112"/>
            <a:ext cx="946730" cy="98069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cs typeface="微软雅黑" charset="0"/>
            </a:endParaRPr>
          </a:p>
        </p:txBody>
      </p:sp>
      <p:sp>
        <p:nvSpPr>
          <p:cNvPr id="19" name="等腰三角形 18">
            <a:extLst>
              <a:ext uri="{FF2B5EF4-FFF2-40B4-BE49-F238E27FC236}">
                <a16:creationId xmlns:a16="http://schemas.microsoft.com/office/drawing/2014/main" id="{45487554-B7E5-2A8D-C019-DF1D495BCA2E}"/>
              </a:ext>
            </a:extLst>
          </p:cNvPr>
          <p:cNvSpPr/>
          <p:nvPr/>
        </p:nvSpPr>
        <p:spPr>
          <a:xfrm rot="14407447">
            <a:off x="8451023" y="3464620"/>
            <a:ext cx="946730" cy="98069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cs typeface="微软雅黑" charset="0"/>
            </a:endParaRPr>
          </a:p>
        </p:txBody>
      </p:sp>
      <p:sp>
        <p:nvSpPr>
          <p:cNvPr id="20" name="等腰三角形 19">
            <a:extLst>
              <a:ext uri="{FF2B5EF4-FFF2-40B4-BE49-F238E27FC236}">
                <a16:creationId xmlns:a16="http://schemas.microsoft.com/office/drawing/2014/main" id="{5F827089-56FD-3FDE-0868-761B241A2DE4}"/>
              </a:ext>
            </a:extLst>
          </p:cNvPr>
          <p:cNvSpPr/>
          <p:nvPr/>
        </p:nvSpPr>
        <p:spPr>
          <a:xfrm rot="3607447">
            <a:off x="9673950" y="2049605"/>
            <a:ext cx="946730" cy="98069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cs typeface="微软雅黑" charset="0"/>
            </a:endParaRPr>
          </a:p>
        </p:txBody>
      </p:sp>
      <p:sp>
        <p:nvSpPr>
          <p:cNvPr id="21" name="等腰三角形 20">
            <a:extLst>
              <a:ext uri="{FF2B5EF4-FFF2-40B4-BE49-F238E27FC236}">
                <a16:creationId xmlns:a16="http://schemas.microsoft.com/office/drawing/2014/main" id="{9425A79A-0E09-11C0-DC3F-730036AB7083}"/>
              </a:ext>
            </a:extLst>
          </p:cNvPr>
          <p:cNvSpPr/>
          <p:nvPr/>
        </p:nvSpPr>
        <p:spPr>
          <a:xfrm rot="3607447">
            <a:off x="8449527" y="4172130"/>
            <a:ext cx="946730" cy="98069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cs typeface="微软雅黑" charset="0"/>
            </a:endParaRPr>
          </a:p>
        </p:txBody>
      </p:sp>
      <p:sp>
        <p:nvSpPr>
          <p:cNvPr id="22" name="等腰三角形 21">
            <a:extLst>
              <a:ext uri="{FF2B5EF4-FFF2-40B4-BE49-F238E27FC236}">
                <a16:creationId xmlns:a16="http://schemas.microsoft.com/office/drawing/2014/main" id="{B27A2FB7-1BFB-69BC-AB20-8E0F473632E5}"/>
              </a:ext>
            </a:extLst>
          </p:cNvPr>
          <p:cNvSpPr/>
          <p:nvPr/>
        </p:nvSpPr>
        <p:spPr>
          <a:xfrm rot="14407447">
            <a:off x="9673951" y="2757110"/>
            <a:ext cx="946730" cy="98069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cs typeface="微软雅黑" charset="0"/>
            </a:endParaRPr>
          </a:p>
        </p:txBody>
      </p:sp>
      <p:sp>
        <p:nvSpPr>
          <p:cNvPr id="23" name="等腰三角形 22">
            <a:extLst>
              <a:ext uri="{FF2B5EF4-FFF2-40B4-BE49-F238E27FC236}">
                <a16:creationId xmlns:a16="http://schemas.microsoft.com/office/drawing/2014/main" id="{F555497D-550F-1729-2680-E09463BD505A}"/>
              </a:ext>
            </a:extLst>
          </p:cNvPr>
          <p:cNvSpPr/>
          <p:nvPr/>
        </p:nvSpPr>
        <p:spPr>
          <a:xfrm rot="3607447">
            <a:off x="10879045" y="2757111"/>
            <a:ext cx="946730" cy="98069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cs typeface="微软雅黑" charset="0"/>
            </a:endParaRPr>
          </a:p>
        </p:txBody>
      </p:sp>
      <p:grpSp>
        <p:nvGrpSpPr>
          <p:cNvPr id="24" name="组合 23">
            <a:extLst>
              <a:ext uri="{FF2B5EF4-FFF2-40B4-BE49-F238E27FC236}">
                <a16:creationId xmlns:a16="http://schemas.microsoft.com/office/drawing/2014/main" id="{7E27CB2B-53D4-DD48-7956-6B908AF9B047}"/>
              </a:ext>
            </a:extLst>
          </p:cNvPr>
          <p:cNvGrpSpPr/>
          <p:nvPr/>
        </p:nvGrpSpPr>
        <p:grpSpPr>
          <a:xfrm>
            <a:off x="685985" y="2681681"/>
            <a:ext cx="5662726" cy="1517687"/>
            <a:chOff x="7845063" y="1598933"/>
            <a:chExt cx="1976957" cy="1181234"/>
          </a:xfrm>
        </p:grpSpPr>
        <p:grpSp>
          <p:nvGrpSpPr>
            <p:cNvPr id="25" name="组合 24">
              <a:extLst>
                <a:ext uri="{FF2B5EF4-FFF2-40B4-BE49-F238E27FC236}">
                  <a16:creationId xmlns:a16="http://schemas.microsoft.com/office/drawing/2014/main" id="{173E8EF1-CD31-9F34-7B9C-E82003DFB471}"/>
                </a:ext>
              </a:extLst>
            </p:cNvPr>
            <p:cNvGrpSpPr/>
            <p:nvPr/>
          </p:nvGrpSpPr>
          <p:grpSpPr>
            <a:xfrm>
              <a:off x="7848779" y="1598933"/>
              <a:ext cx="1973241" cy="463420"/>
              <a:chOff x="3382715" y="1432965"/>
              <a:chExt cx="1973241" cy="463420"/>
            </a:xfrm>
            <a:solidFill>
              <a:schemeClr val="accent5"/>
            </a:solidFill>
          </p:grpSpPr>
          <p:sp>
            <p:nvSpPr>
              <p:cNvPr id="27" name="燕尾形 80">
                <a:extLst>
                  <a:ext uri="{FF2B5EF4-FFF2-40B4-BE49-F238E27FC236}">
                    <a16:creationId xmlns:a16="http://schemas.microsoft.com/office/drawing/2014/main" id="{10C65D98-121E-3E20-E600-3CB6ADB5F43C}"/>
                  </a:ext>
                </a:extLst>
              </p:cNvPr>
              <p:cNvSpPr/>
              <p:nvPr/>
            </p:nvSpPr>
            <p:spPr>
              <a:xfrm>
                <a:off x="3382715" y="1432965"/>
                <a:ext cx="1973241" cy="463420"/>
              </a:xfrm>
              <a:prstGeom prst="chevron">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dirty="0">
                  <a:solidFill>
                    <a:schemeClr val="bg1"/>
                  </a:solidFill>
                  <a:highlight>
                    <a:srgbClr val="FFFF00"/>
                  </a:highlight>
                  <a:latin typeface="印品黑体" panose="00000500000000000000" pitchFamily="2" charset="-122"/>
                  <a:ea typeface="印品黑体" panose="00000500000000000000" pitchFamily="2" charset="-122"/>
                </a:endParaRPr>
              </a:p>
            </p:txBody>
          </p:sp>
          <p:sp>
            <p:nvSpPr>
              <p:cNvPr id="28" name="矩形 27">
                <a:extLst>
                  <a:ext uri="{FF2B5EF4-FFF2-40B4-BE49-F238E27FC236}">
                    <a16:creationId xmlns:a16="http://schemas.microsoft.com/office/drawing/2014/main" id="{4C64AE8A-C260-9851-B3B4-34A4D22970DD}"/>
                  </a:ext>
                </a:extLst>
              </p:cNvPr>
              <p:cNvSpPr/>
              <p:nvPr/>
            </p:nvSpPr>
            <p:spPr>
              <a:xfrm>
                <a:off x="3511645" y="1485015"/>
                <a:ext cx="1587223" cy="359319"/>
              </a:xfrm>
              <a:prstGeom prst="rect">
                <a:avLst/>
              </a:prstGeom>
              <a:noFill/>
            </p:spPr>
            <p:txBody>
              <a:bodyPr wrap="square">
                <a:spAutoFit/>
              </a:bodyPr>
              <a:lstStyle/>
              <a:p>
                <a:pPr fontAlgn="base">
                  <a:spcBef>
                    <a:spcPct val="0"/>
                  </a:spcBef>
                  <a:spcAft>
                    <a:spcPct val="0"/>
                  </a:spcAft>
                </a:pPr>
                <a:r>
                  <a:rPr lang="zh-CN" altLang="en-US" sz="2400" dirty="0">
                    <a:latin typeface="印品黑体" panose="00000500000000000000" pitchFamily="2" charset="-122"/>
                    <a:ea typeface="印品黑体" panose="00000500000000000000" pitchFamily="2" charset="-122"/>
                  </a:rPr>
                  <a:t>本人申请</a:t>
                </a:r>
              </a:p>
            </p:txBody>
          </p:sp>
        </p:grpSp>
        <p:sp>
          <p:nvSpPr>
            <p:cNvPr id="26" name="燕尾形 78">
              <a:extLst>
                <a:ext uri="{FF2B5EF4-FFF2-40B4-BE49-F238E27FC236}">
                  <a16:creationId xmlns:a16="http://schemas.microsoft.com/office/drawing/2014/main" id="{1102F1B8-4272-0C38-768A-BEB6998E9516}"/>
                </a:ext>
              </a:extLst>
            </p:cNvPr>
            <p:cNvSpPr/>
            <p:nvPr/>
          </p:nvSpPr>
          <p:spPr>
            <a:xfrm>
              <a:off x="7845063" y="2316747"/>
              <a:ext cx="1976957" cy="463420"/>
            </a:xfrm>
            <a:prstGeom prst="chevron">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schemeClr val="bg1"/>
                </a:solidFill>
                <a:latin typeface="印品黑体" panose="00000500000000000000" pitchFamily="2" charset="-122"/>
                <a:ea typeface="印品黑体" panose="00000500000000000000" pitchFamily="2" charset="-122"/>
              </a:endParaRPr>
            </a:p>
          </p:txBody>
        </p:sp>
      </p:grpSp>
      <p:sp>
        <p:nvSpPr>
          <p:cNvPr id="29" name="矩形 28">
            <a:extLst>
              <a:ext uri="{FF2B5EF4-FFF2-40B4-BE49-F238E27FC236}">
                <a16:creationId xmlns:a16="http://schemas.microsoft.com/office/drawing/2014/main" id="{D4AFDFF9-EE9D-D2E1-C9BE-62898E13210C}"/>
              </a:ext>
            </a:extLst>
          </p:cNvPr>
          <p:cNvSpPr/>
          <p:nvPr/>
        </p:nvSpPr>
        <p:spPr>
          <a:xfrm>
            <a:off x="1065933" y="3700670"/>
            <a:ext cx="4572634" cy="461665"/>
          </a:xfrm>
          <a:prstGeom prst="rect">
            <a:avLst/>
          </a:prstGeom>
          <a:noFill/>
        </p:spPr>
        <p:txBody>
          <a:bodyPr wrap="square">
            <a:spAutoFit/>
          </a:bodyPr>
          <a:lstStyle/>
          <a:p>
            <a:pPr fontAlgn="base">
              <a:spcBef>
                <a:spcPct val="0"/>
              </a:spcBef>
              <a:spcAft>
                <a:spcPct val="0"/>
              </a:spcAft>
            </a:pPr>
            <a:r>
              <a:rPr lang="zh-CN" altLang="en-US" sz="2400" dirty="0">
                <a:latin typeface="印品黑体" panose="00000500000000000000" pitchFamily="2" charset="-122"/>
                <a:ea typeface="印品黑体" panose="00000500000000000000" pitchFamily="2" charset="-122"/>
              </a:rPr>
              <a:t>他人申请（仅限</a:t>
            </a:r>
            <a:r>
              <a:rPr lang="en-US" altLang="zh-CN" sz="2400" dirty="0">
                <a:latin typeface="印品黑体" panose="00000500000000000000" pitchFamily="2" charset="-122"/>
                <a:ea typeface="印品黑体" panose="00000500000000000000" pitchFamily="2" charset="-122"/>
              </a:rPr>
              <a:t>OSPP</a:t>
            </a:r>
            <a:r>
              <a:rPr lang="zh-CN" altLang="en-US" sz="2400" dirty="0">
                <a:solidFill>
                  <a:schemeClr val="bg1">
                    <a:lumMod val="65000"/>
                  </a:schemeClr>
                </a:solidFill>
                <a:latin typeface="印品黑体" panose="00000500000000000000" pitchFamily="2" charset="-122"/>
                <a:ea typeface="印品黑体" panose="00000500000000000000" pitchFamily="2" charset="-122"/>
              </a:rPr>
              <a:t>）</a:t>
            </a:r>
          </a:p>
        </p:txBody>
      </p:sp>
    </p:spTree>
    <p:extLst>
      <p:ext uri="{BB962C8B-B14F-4D97-AF65-F5344CB8AC3E}">
        <p14:creationId xmlns:p14="http://schemas.microsoft.com/office/powerpoint/2010/main" val="19816218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a:extLst>
              <a:ext uri="{FF2B5EF4-FFF2-40B4-BE49-F238E27FC236}">
                <a16:creationId xmlns:a16="http://schemas.microsoft.com/office/drawing/2014/main" id="{26CB8BEC-0AF2-5A2F-D22A-ED6A90DD8B16}"/>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BC06276C-74C7-E798-1996-2EB09D22531D}"/>
              </a:ext>
            </a:extLst>
          </p:cNvPr>
          <p:cNvSpPr/>
          <p:nvPr/>
        </p:nvSpPr>
        <p:spPr>
          <a:xfrm>
            <a:off x="1327509" y="486197"/>
            <a:ext cx="4036682"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自助证明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本人发起</a:t>
            </a:r>
          </a:p>
        </p:txBody>
      </p:sp>
      <p:sp>
        <p:nvSpPr>
          <p:cNvPr id="2" name="添加标题">
            <a:extLst>
              <a:ext uri="{FF2B5EF4-FFF2-40B4-BE49-F238E27FC236}">
                <a16:creationId xmlns:a16="http://schemas.microsoft.com/office/drawing/2014/main" id="{3CE7AF3A-EB3F-9853-3EC3-62C8BBCAAFD8}"/>
              </a:ext>
            </a:extLst>
          </p:cNvPr>
          <p:cNvSpPr txBox="1"/>
          <p:nvPr/>
        </p:nvSpPr>
        <p:spPr>
          <a:xfrm>
            <a:off x="1327509" y="1459591"/>
            <a:ext cx="9069324" cy="460382"/>
          </a:xfrm>
          <a:prstGeom prst="rect">
            <a:avLst/>
          </a:prstGeom>
          <a:noFill/>
        </p:spPr>
        <p:txBody>
          <a:bodyPr wrap="square" rtlCol="0">
            <a:spAutoFit/>
          </a:bodyPr>
          <a:lstStyle/>
          <a:p>
            <a:pPr>
              <a:lnSpc>
                <a:spcPct val="150000"/>
              </a:lnSpc>
            </a:pPr>
            <a:r>
              <a:rPr lang="en-US" altLang="zh-CN" b="1" dirty="0"/>
              <a:t>1. </a:t>
            </a:r>
            <a:r>
              <a:rPr lang="zh-CN" altLang="en-US" b="1" dirty="0"/>
              <a:t>登陆 </a:t>
            </a:r>
            <a:r>
              <a:rPr lang="en-US" altLang="zh-CN" b="1" dirty="0" err="1"/>
              <a:t>WorkSMART</a:t>
            </a:r>
            <a:r>
              <a:rPr lang="en-US" altLang="zh-CN" b="1" dirty="0"/>
              <a:t> 4.0</a:t>
            </a:r>
            <a:r>
              <a:rPr lang="zh-CN" altLang="en-US" b="1" dirty="0"/>
              <a:t>后，选择 “自助证明”模块；</a:t>
            </a:r>
            <a:endParaRPr lang="en-US" altLang="zh-CN" b="1" dirty="0"/>
          </a:p>
        </p:txBody>
      </p:sp>
      <p:pic>
        <p:nvPicPr>
          <p:cNvPr id="3" name="图片 2">
            <a:extLst>
              <a:ext uri="{FF2B5EF4-FFF2-40B4-BE49-F238E27FC236}">
                <a16:creationId xmlns:a16="http://schemas.microsoft.com/office/drawing/2014/main" id="{FB1F0A9E-3F0E-4E0C-B2EF-AA4FC659B600}"/>
              </a:ext>
            </a:extLst>
          </p:cNvPr>
          <p:cNvPicPr>
            <a:picLocks noChangeAspect="1"/>
          </p:cNvPicPr>
          <p:nvPr/>
        </p:nvPicPr>
        <p:blipFill>
          <a:blip r:embed="rId2"/>
          <a:stretch>
            <a:fillRect/>
          </a:stretch>
        </p:blipFill>
        <p:spPr>
          <a:xfrm>
            <a:off x="1410636" y="2040046"/>
            <a:ext cx="5876855" cy="2196915"/>
          </a:xfrm>
          <a:prstGeom prst="rect">
            <a:avLst/>
          </a:prstGeom>
        </p:spPr>
      </p:pic>
      <p:sp>
        <p:nvSpPr>
          <p:cNvPr id="4" name="添加标题">
            <a:extLst>
              <a:ext uri="{FF2B5EF4-FFF2-40B4-BE49-F238E27FC236}">
                <a16:creationId xmlns:a16="http://schemas.microsoft.com/office/drawing/2014/main" id="{1EA4C073-456B-4984-A31A-40DEF434FA47}"/>
              </a:ext>
            </a:extLst>
          </p:cNvPr>
          <p:cNvSpPr txBox="1"/>
          <p:nvPr/>
        </p:nvSpPr>
        <p:spPr>
          <a:xfrm>
            <a:off x="1327509" y="4291705"/>
            <a:ext cx="7479224" cy="460382"/>
          </a:xfrm>
          <a:prstGeom prst="rect">
            <a:avLst/>
          </a:prstGeom>
          <a:noFill/>
        </p:spPr>
        <p:txBody>
          <a:bodyPr wrap="square" rtlCol="0">
            <a:spAutoFit/>
          </a:bodyPr>
          <a:lstStyle/>
          <a:p>
            <a:pPr>
              <a:lnSpc>
                <a:spcPct val="150000"/>
              </a:lnSpc>
            </a:pPr>
            <a:r>
              <a:rPr lang="en-US" altLang="zh-CN" b="1" dirty="0"/>
              <a:t>2. </a:t>
            </a:r>
            <a:r>
              <a:rPr lang="zh-CN" altLang="en-US" b="1" dirty="0"/>
              <a:t>点击右上角“新增表单”；</a:t>
            </a:r>
            <a:endParaRPr lang="en-US" altLang="zh-CN" b="1" dirty="0"/>
          </a:p>
        </p:txBody>
      </p:sp>
      <p:pic>
        <p:nvPicPr>
          <p:cNvPr id="5" name="图片 4">
            <a:extLst>
              <a:ext uri="{FF2B5EF4-FFF2-40B4-BE49-F238E27FC236}">
                <a16:creationId xmlns:a16="http://schemas.microsoft.com/office/drawing/2014/main" id="{7B7ABE8F-5899-7771-B6B7-FCD7B51AE2AA}"/>
              </a:ext>
            </a:extLst>
          </p:cNvPr>
          <p:cNvPicPr>
            <a:picLocks noChangeAspect="1"/>
          </p:cNvPicPr>
          <p:nvPr/>
        </p:nvPicPr>
        <p:blipFill>
          <a:blip r:embed="rId3"/>
          <a:stretch>
            <a:fillRect/>
          </a:stretch>
        </p:blipFill>
        <p:spPr>
          <a:xfrm>
            <a:off x="1410636" y="4806832"/>
            <a:ext cx="7641145" cy="1710765"/>
          </a:xfrm>
          <a:prstGeom prst="rect">
            <a:avLst/>
          </a:prstGeom>
        </p:spPr>
      </p:pic>
    </p:spTree>
    <p:extLst>
      <p:ext uri="{BB962C8B-B14F-4D97-AF65-F5344CB8AC3E}">
        <p14:creationId xmlns:p14="http://schemas.microsoft.com/office/powerpoint/2010/main" val="206456020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a:extLst>
              <a:ext uri="{FF2B5EF4-FFF2-40B4-BE49-F238E27FC236}">
                <a16:creationId xmlns:a16="http://schemas.microsoft.com/office/drawing/2014/main" id="{26CB8BEC-0AF2-5A2F-D22A-ED6A90DD8B16}"/>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BC06276C-74C7-E798-1996-2EB09D22531D}"/>
              </a:ext>
            </a:extLst>
          </p:cNvPr>
          <p:cNvSpPr/>
          <p:nvPr/>
        </p:nvSpPr>
        <p:spPr>
          <a:xfrm>
            <a:off x="1327509" y="486197"/>
            <a:ext cx="4036682"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自助证明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本人发起</a:t>
            </a:r>
          </a:p>
        </p:txBody>
      </p:sp>
      <p:sp>
        <p:nvSpPr>
          <p:cNvPr id="2" name="添加标题">
            <a:extLst>
              <a:ext uri="{FF2B5EF4-FFF2-40B4-BE49-F238E27FC236}">
                <a16:creationId xmlns:a16="http://schemas.microsoft.com/office/drawing/2014/main" id="{1DBA1DA5-38DD-0BDB-A39B-AF37B6A816FB}"/>
              </a:ext>
            </a:extLst>
          </p:cNvPr>
          <p:cNvSpPr txBox="1"/>
          <p:nvPr/>
        </p:nvSpPr>
        <p:spPr>
          <a:xfrm>
            <a:off x="1136073" y="1514672"/>
            <a:ext cx="8425220" cy="419474"/>
          </a:xfrm>
          <a:prstGeom prst="rect">
            <a:avLst/>
          </a:prstGeom>
          <a:noFill/>
        </p:spPr>
        <p:txBody>
          <a:bodyPr wrap="square" rtlCol="0">
            <a:spAutoFit/>
          </a:bodyPr>
          <a:lstStyle/>
          <a:p>
            <a:pPr>
              <a:lnSpc>
                <a:spcPct val="150000"/>
              </a:lnSpc>
            </a:pPr>
            <a:r>
              <a:rPr lang="en-US" altLang="zh-CN" sz="1600" b="1" dirty="0"/>
              <a:t>3. </a:t>
            </a:r>
            <a:r>
              <a:rPr lang="zh-CN" altLang="en-US" sz="1600" b="1" dirty="0"/>
              <a:t>选择相关类型；</a:t>
            </a:r>
            <a:endParaRPr lang="en-US" altLang="zh-CN" sz="1600" b="1" dirty="0"/>
          </a:p>
        </p:txBody>
      </p:sp>
      <p:grpSp>
        <p:nvGrpSpPr>
          <p:cNvPr id="3" name="组合 2">
            <a:extLst>
              <a:ext uri="{FF2B5EF4-FFF2-40B4-BE49-F238E27FC236}">
                <a16:creationId xmlns:a16="http://schemas.microsoft.com/office/drawing/2014/main" id="{96905F72-8EED-72E6-1EE7-AFD5F3B4E9B1}"/>
              </a:ext>
            </a:extLst>
          </p:cNvPr>
          <p:cNvGrpSpPr/>
          <p:nvPr/>
        </p:nvGrpSpPr>
        <p:grpSpPr>
          <a:xfrm>
            <a:off x="1136073" y="2056021"/>
            <a:ext cx="10446327" cy="4546412"/>
            <a:chOff x="751113" y="1184907"/>
            <a:chExt cx="11244943" cy="4878436"/>
          </a:xfrm>
        </p:grpSpPr>
        <p:grpSp>
          <p:nvGrpSpPr>
            <p:cNvPr id="4" name="组合 3">
              <a:extLst>
                <a:ext uri="{FF2B5EF4-FFF2-40B4-BE49-F238E27FC236}">
                  <a16:creationId xmlns:a16="http://schemas.microsoft.com/office/drawing/2014/main" id="{D184C6AF-B17A-BDCD-E785-63F0FDA3C8CD}"/>
                </a:ext>
              </a:extLst>
            </p:cNvPr>
            <p:cNvGrpSpPr/>
            <p:nvPr/>
          </p:nvGrpSpPr>
          <p:grpSpPr>
            <a:xfrm>
              <a:off x="751113" y="1184907"/>
              <a:ext cx="11244943" cy="4878436"/>
              <a:chOff x="751113" y="1184907"/>
              <a:chExt cx="11244943" cy="4878436"/>
            </a:xfrm>
          </p:grpSpPr>
          <p:grpSp>
            <p:nvGrpSpPr>
              <p:cNvPr id="8" name="组合 7">
                <a:extLst>
                  <a:ext uri="{FF2B5EF4-FFF2-40B4-BE49-F238E27FC236}">
                    <a16:creationId xmlns:a16="http://schemas.microsoft.com/office/drawing/2014/main" id="{06681A2D-45EF-D261-FB39-B173EF0CADB8}"/>
                  </a:ext>
                </a:extLst>
              </p:cNvPr>
              <p:cNvGrpSpPr/>
              <p:nvPr/>
            </p:nvGrpSpPr>
            <p:grpSpPr>
              <a:xfrm>
                <a:off x="751113" y="1184907"/>
                <a:ext cx="11244943" cy="4878436"/>
                <a:chOff x="751113" y="1184907"/>
                <a:chExt cx="11244943" cy="4878436"/>
              </a:xfrm>
            </p:grpSpPr>
            <p:grpSp>
              <p:nvGrpSpPr>
                <p:cNvPr id="30" name="组合 29">
                  <a:extLst>
                    <a:ext uri="{FF2B5EF4-FFF2-40B4-BE49-F238E27FC236}">
                      <a16:creationId xmlns:a16="http://schemas.microsoft.com/office/drawing/2014/main" id="{DF689D9B-0360-0A1C-77C0-762414107B6E}"/>
                    </a:ext>
                  </a:extLst>
                </p:cNvPr>
                <p:cNvGrpSpPr/>
                <p:nvPr/>
              </p:nvGrpSpPr>
              <p:grpSpPr>
                <a:xfrm>
                  <a:off x="751113" y="1184907"/>
                  <a:ext cx="11244943" cy="4878436"/>
                  <a:chOff x="865786" y="1184907"/>
                  <a:chExt cx="10998232" cy="4279721"/>
                </a:xfrm>
              </p:grpSpPr>
              <p:pic>
                <p:nvPicPr>
                  <p:cNvPr id="34" name="图片 33">
                    <a:extLst>
                      <a:ext uri="{FF2B5EF4-FFF2-40B4-BE49-F238E27FC236}">
                        <a16:creationId xmlns:a16="http://schemas.microsoft.com/office/drawing/2014/main" id="{3302EA42-616C-E598-0819-BDC03EDEE2B7}"/>
                      </a:ext>
                    </a:extLst>
                  </p:cNvPr>
                  <p:cNvPicPr>
                    <a:picLocks noChangeAspect="1"/>
                  </p:cNvPicPr>
                  <p:nvPr/>
                </p:nvPicPr>
                <p:blipFill>
                  <a:blip r:embed="rId2"/>
                  <a:stretch>
                    <a:fillRect/>
                  </a:stretch>
                </p:blipFill>
                <p:spPr>
                  <a:xfrm>
                    <a:off x="865786" y="1184907"/>
                    <a:ext cx="10998232" cy="4279721"/>
                  </a:xfrm>
                  <a:prstGeom prst="rect">
                    <a:avLst/>
                  </a:prstGeom>
                </p:spPr>
              </p:pic>
              <p:sp>
                <p:nvSpPr>
                  <p:cNvPr id="35" name="文本框 34">
                    <a:extLst>
                      <a:ext uri="{FF2B5EF4-FFF2-40B4-BE49-F238E27FC236}">
                        <a16:creationId xmlns:a16="http://schemas.microsoft.com/office/drawing/2014/main" id="{92ECD54E-5481-00B7-B44E-2B12CD96EB2F}"/>
                      </a:ext>
                    </a:extLst>
                  </p:cNvPr>
                  <p:cNvSpPr txBox="1"/>
                  <p:nvPr/>
                </p:nvSpPr>
                <p:spPr>
                  <a:xfrm>
                    <a:off x="4949713" y="1920062"/>
                    <a:ext cx="2674490" cy="1535529"/>
                  </a:xfrm>
                  <a:prstGeom prst="rect">
                    <a:avLst/>
                  </a:prstGeom>
                  <a:noFill/>
                  <a:ln>
                    <a:solidFill>
                      <a:srgbClr val="FF0000"/>
                    </a:solidFill>
                  </a:ln>
                </p:spPr>
                <p:txBody>
                  <a:bodyPr wrap="square" rtlCol="0">
                    <a:spAutoFit/>
                  </a:bodyPr>
                  <a:lstStyle/>
                  <a:p>
                    <a:r>
                      <a:rPr lang="zh-CN" altLang="en-US" sz="1000" dirty="0"/>
                      <a:t>在职证明</a:t>
                    </a:r>
                    <a:r>
                      <a:rPr lang="en-US" altLang="zh-CN" sz="1000" dirty="0"/>
                      <a:t>_</a:t>
                    </a:r>
                    <a:r>
                      <a:rPr lang="zh-CN" altLang="en-US" sz="1000" dirty="0"/>
                      <a:t>中文（通用）</a:t>
                    </a:r>
                    <a:endParaRPr lang="en-US" altLang="zh-CN" sz="1000" dirty="0"/>
                  </a:p>
                  <a:p>
                    <a:r>
                      <a:rPr lang="zh-CN" altLang="en-US" sz="1000" dirty="0"/>
                      <a:t>在职证明</a:t>
                    </a:r>
                    <a:r>
                      <a:rPr lang="en-US" altLang="zh-CN" sz="1000" dirty="0"/>
                      <a:t>_</a:t>
                    </a:r>
                    <a:r>
                      <a:rPr lang="zh-CN" altLang="en-US" sz="1000" dirty="0"/>
                      <a:t>英文（通用）</a:t>
                    </a:r>
                    <a:endParaRPr lang="en-US" altLang="zh-CN" sz="1000" dirty="0"/>
                  </a:p>
                  <a:p>
                    <a:r>
                      <a:rPr lang="zh-CN" altLang="en-US" sz="1000" dirty="0"/>
                      <a:t>在职及收入证明</a:t>
                    </a:r>
                    <a:r>
                      <a:rPr lang="en-US" altLang="zh-CN" sz="1000" dirty="0"/>
                      <a:t>_</a:t>
                    </a:r>
                    <a:r>
                      <a:rPr lang="zh-CN" altLang="en-US" sz="1000" dirty="0"/>
                      <a:t>中文（旅游签证）</a:t>
                    </a:r>
                    <a:endParaRPr lang="en-US" altLang="zh-CN" sz="1000" dirty="0"/>
                  </a:p>
                  <a:p>
                    <a:r>
                      <a:rPr lang="zh-CN" altLang="en-US" sz="1000" dirty="0"/>
                      <a:t>在职及收入证明</a:t>
                    </a:r>
                    <a:r>
                      <a:rPr lang="en-US" altLang="zh-CN" sz="1000" dirty="0"/>
                      <a:t>_</a:t>
                    </a:r>
                    <a:r>
                      <a:rPr lang="zh-CN" altLang="en-US" sz="1000" dirty="0"/>
                      <a:t>英文（旅游签证）</a:t>
                    </a:r>
                    <a:endParaRPr lang="en-US" altLang="zh-CN" sz="1000" dirty="0"/>
                  </a:p>
                  <a:p>
                    <a:r>
                      <a:rPr lang="zh-CN" altLang="en-US" sz="1000" dirty="0"/>
                      <a:t>在职及收入证明</a:t>
                    </a:r>
                    <a:r>
                      <a:rPr lang="en-US" altLang="zh-CN" sz="1000" dirty="0"/>
                      <a:t>_</a:t>
                    </a:r>
                    <a:r>
                      <a:rPr lang="zh-CN" altLang="en-US" sz="1000" dirty="0"/>
                      <a:t>英文（商务签证）</a:t>
                    </a:r>
                    <a:endParaRPr lang="en-US" altLang="zh-CN" sz="1000" dirty="0"/>
                  </a:p>
                  <a:p>
                    <a:r>
                      <a:rPr lang="zh-CN" altLang="en-US" sz="1000" dirty="0"/>
                      <a:t>在职及收入证明</a:t>
                    </a:r>
                    <a:r>
                      <a:rPr lang="en-US" altLang="zh-CN" sz="1000" dirty="0"/>
                      <a:t>_</a:t>
                    </a:r>
                    <a:r>
                      <a:rPr lang="zh-CN" altLang="en-US" sz="1000" dirty="0"/>
                      <a:t>中文（购房贷款）</a:t>
                    </a:r>
                    <a:endParaRPr lang="en-US" altLang="zh-CN" sz="1000" dirty="0"/>
                  </a:p>
                  <a:p>
                    <a:r>
                      <a:rPr lang="zh-CN" altLang="en-US" sz="1000" dirty="0"/>
                      <a:t>办理健康证介绍信</a:t>
                    </a:r>
                    <a:r>
                      <a:rPr lang="en-US" altLang="zh-CN" sz="1000" dirty="0"/>
                      <a:t>_</a:t>
                    </a:r>
                    <a:r>
                      <a:rPr lang="zh-CN" altLang="en-US" sz="1000" dirty="0"/>
                      <a:t>中文</a:t>
                    </a:r>
                    <a:endParaRPr lang="en-US" altLang="zh-CN" sz="1000" dirty="0"/>
                  </a:p>
                  <a:p>
                    <a:r>
                      <a:rPr lang="zh-CN" altLang="en-US" sz="1000" dirty="0"/>
                      <a:t>无犯罪记录证明介绍信</a:t>
                    </a:r>
                    <a:r>
                      <a:rPr lang="en-US" altLang="zh-CN" sz="1000" dirty="0"/>
                      <a:t>_</a:t>
                    </a:r>
                    <a:r>
                      <a:rPr lang="zh-CN" altLang="en-US" sz="1000" dirty="0"/>
                      <a:t>中文</a:t>
                    </a:r>
                    <a:endParaRPr lang="en-US" altLang="zh-CN" sz="1000" dirty="0"/>
                  </a:p>
                  <a:p>
                    <a:r>
                      <a:rPr lang="zh-CN" altLang="en-US" sz="1000" dirty="0"/>
                      <a:t>来华邀请函</a:t>
                    </a:r>
                    <a:r>
                      <a:rPr lang="en-US" altLang="zh-CN" sz="1000" dirty="0"/>
                      <a:t>_</a:t>
                    </a:r>
                    <a:r>
                      <a:rPr lang="zh-CN" altLang="en-US" sz="1000" dirty="0"/>
                      <a:t>英文</a:t>
                    </a:r>
                    <a:endParaRPr lang="en-US" altLang="zh-CN" sz="1000" dirty="0"/>
                  </a:p>
                  <a:p>
                    <a:r>
                      <a:rPr lang="zh-CN" altLang="en-US" sz="1000" dirty="0"/>
                      <a:t>其他证明</a:t>
                    </a:r>
                    <a:endParaRPr lang="en-US" altLang="zh-CN" sz="1000" dirty="0"/>
                  </a:p>
                </p:txBody>
              </p:sp>
              <p:cxnSp>
                <p:nvCxnSpPr>
                  <p:cNvPr id="36" name="直接连接符 35">
                    <a:extLst>
                      <a:ext uri="{FF2B5EF4-FFF2-40B4-BE49-F238E27FC236}">
                        <a16:creationId xmlns:a16="http://schemas.microsoft.com/office/drawing/2014/main" id="{B9C51D2B-E37C-2AD2-E258-55AC57367045}"/>
                      </a:ext>
                    </a:extLst>
                  </p:cNvPr>
                  <p:cNvCxnSpPr/>
                  <p:nvPr/>
                </p:nvCxnSpPr>
                <p:spPr>
                  <a:xfrm flipV="1">
                    <a:off x="3777343" y="3124200"/>
                    <a:ext cx="544286" cy="849086"/>
                  </a:xfrm>
                  <a:prstGeom prst="line">
                    <a:avLst/>
                  </a:prstGeom>
                </p:spPr>
                <p:style>
                  <a:lnRef idx="1">
                    <a:schemeClr val="accent2"/>
                  </a:lnRef>
                  <a:fillRef idx="0">
                    <a:schemeClr val="accent2"/>
                  </a:fillRef>
                  <a:effectRef idx="0">
                    <a:schemeClr val="accent2"/>
                  </a:effectRef>
                  <a:fontRef idx="minor">
                    <a:schemeClr val="tx1"/>
                  </a:fontRef>
                </p:style>
              </p:cxnSp>
              <p:cxnSp>
                <p:nvCxnSpPr>
                  <p:cNvPr id="37" name="直接连接符 36">
                    <a:extLst>
                      <a:ext uri="{FF2B5EF4-FFF2-40B4-BE49-F238E27FC236}">
                        <a16:creationId xmlns:a16="http://schemas.microsoft.com/office/drawing/2014/main" id="{BD486CC8-FD0F-DF5B-BF56-08A942993B9F}"/>
                      </a:ext>
                    </a:extLst>
                  </p:cNvPr>
                  <p:cNvCxnSpPr/>
                  <p:nvPr/>
                </p:nvCxnSpPr>
                <p:spPr>
                  <a:xfrm>
                    <a:off x="4288971" y="3145971"/>
                    <a:ext cx="653143" cy="0"/>
                  </a:xfrm>
                  <a:prstGeom prst="line">
                    <a:avLst/>
                  </a:prstGeom>
                </p:spPr>
                <p:style>
                  <a:lnRef idx="1">
                    <a:schemeClr val="accent2"/>
                  </a:lnRef>
                  <a:fillRef idx="0">
                    <a:schemeClr val="accent2"/>
                  </a:fillRef>
                  <a:effectRef idx="0">
                    <a:schemeClr val="accent2"/>
                  </a:effectRef>
                  <a:fontRef idx="minor">
                    <a:schemeClr val="tx1"/>
                  </a:fontRef>
                </p:style>
              </p:cxnSp>
            </p:grpSp>
            <p:sp>
              <p:nvSpPr>
                <p:cNvPr id="31" name="文本框 30">
                  <a:extLst>
                    <a:ext uri="{FF2B5EF4-FFF2-40B4-BE49-F238E27FC236}">
                      <a16:creationId xmlns:a16="http://schemas.microsoft.com/office/drawing/2014/main" id="{BDB8ED85-1DEE-64FC-7278-4C26E44FB02A}"/>
                    </a:ext>
                  </a:extLst>
                </p:cNvPr>
                <p:cNvSpPr txBox="1"/>
                <p:nvPr/>
              </p:nvSpPr>
              <p:spPr>
                <a:xfrm>
                  <a:off x="8939652" y="3778594"/>
                  <a:ext cx="569387" cy="400110"/>
                </a:xfrm>
                <a:prstGeom prst="rect">
                  <a:avLst/>
                </a:prstGeom>
                <a:noFill/>
                <a:ln>
                  <a:solidFill>
                    <a:srgbClr val="FF0000"/>
                  </a:solidFill>
                </a:ln>
              </p:spPr>
              <p:txBody>
                <a:bodyPr wrap="none" rtlCol="0">
                  <a:spAutoFit/>
                </a:bodyPr>
                <a:lstStyle/>
                <a:p>
                  <a:r>
                    <a:rPr lang="zh-CN" altLang="en-US" sz="1000" dirty="0"/>
                    <a:t>人事章</a:t>
                  </a:r>
                  <a:endParaRPr lang="en-US" altLang="zh-CN" sz="1000" dirty="0"/>
                </a:p>
                <a:p>
                  <a:r>
                    <a:rPr lang="zh-CN" altLang="en-US" sz="1000" dirty="0"/>
                    <a:t>公章</a:t>
                  </a:r>
                  <a:endParaRPr lang="en-US" altLang="zh-CN" sz="1000" dirty="0"/>
                </a:p>
              </p:txBody>
            </p:sp>
            <p:cxnSp>
              <p:nvCxnSpPr>
                <p:cNvPr id="32" name="直接连接符 31">
                  <a:extLst>
                    <a:ext uri="{FF2B5EF4-FFF2-40B4-BE49-F238E27FC236}">
                      <a16:creationId xmlns:a16="http://schemas.microsoft.com/office/drawing/2014/main" id="{69B8FD8B-F154-23E8-F0B4-295CEEC7E51A}"/>
                    </a:ext>
                  </a:extLst>
                </p:cNvPr>
                <p:cNvCxnSpPr>
                  <a:cxnSpLocks/>
                </p:cNvCxnSpPr>
                <p:nvPr/>
              </p:nvCxnSpPr>
              <p:spPr>
                <a:xfrm flipV="1">
                  <a:off x="8235331" y="4101432"/>
                  <a:ext cx="332389" cy="523873"/>
                </a:xfrm>
                <a:prstGeom prst="line">
                  <a:avLst/>
                </a:prstGeom>
              </p:spPr>
              <p:style>
                <a:lnRef idx="1">
                  <a:schemeClr val="accent2"/>
                </a:lnRef>
                <a:fillRef idx="0">
                  <a:schemeClr val="accent2"/>
                </a:fillRef>
                <a:effectRef idx="0">
                  <a:schemeClr val="accent2"/>
                </a:effectRef>
                <a:fontRef idx="minor">
                  <a:schemeClr val="tx1"/>
                </a:fontRef>
              </p:style>
            </p:cxnSp>
            <p:cxnSp>
              <p:nvCxnSpPr>
                <p:cNvPr id="33" name="直接连接符 32">
                  <a:extLst>
                    <a:ext uri="{FF2B5EF4-FFF2-40B4-BE49-F238E27FC236}">
                      <a16:creationId xmlns:a16="http://schemas.microsoft.com/office/drawing/2014/main" id="{F32840DC-FB86-A905-3D14-F992DBEE3549}"/>
                    </a:ext>
                  </a:extLst>
                </p:cNvPr>
                <p:cNvCxnSpPr>
                  <a:cxnSpLocks/>
                </p:cNvCxnSpPr>
                <p:nvPr/>
              </p:nvCxnSpPr>
              <p:spPr>
                <a:xfrm>
                  <a:off x="8567720" y="4099300"/>
                  <a:ext cx="333897" cy="0"/>
                </a:xfrm>
                <a:prstGeom prst="line">
                  <a:avLst/>
                </a:prstGeom>
              </p:spPr>
              <p:style>
                <a:lnRef idx="1">
                  <a:schemeClr val="accent2"/>
                </a:lnRef>
                <a:fillRef idx="0">
                  <a:schemeClr val="accent2"/>
                </a:fillRef>
                <a:effectRef idx="0">
                  <a:schemeClr val="accent2"/>
                </a:effectRef>
                <a:fontRef idx="minor">
                  <a:schemeClr val="tx1"/>
                </a:fontRef>
              </p:style>
            </p:cxnSp>
          </p:grpSp>
          <p:sp>
            <p:nvSpPr>
              <p:cNvPr id="11" name="文本框 10">
                <a:extLst>
                  <a:ext uri="{FF2B5EF4-FFF2-40B4-BE49-F238E27FC236}">
                    <a16:creationId xmlns:a16="http://schemas.microsoft.com/office/drawing/2014/main" id="{2548A400-596A-F0EF-AE2A-6B934C21BD54}"/>
                  </a:ext>
                </a:extLst>
              </p:cNvPr>
              <p:cNvSpPr txBox="1"/>
              <p:nvPr/>
            </p:nvSpPr>
            <p:spPr>
              <a:xfrm>
                <a:off x="8762637" y="5017193"/>
                <a:ext cx="1338828" cy="400110"/>
              </a:xfrm>
              <a:prstGeom prst="rect">
                <a:avLst/>
              </a:prstGeom>
              <a:noFill/>
              <a:ln>
                <a:solidFill>
                  <a:srgbClr val="FF0000"/>
                </a:solidFill>
              </a:ln>
            </p:spPr>
            <p:txBody>
              <a:bodyPr wrap="none" rtlCol="0">
                <a:spAutoFit/>
              </a:bodyPr>
              <a:lstStyle/>
              <a:p>
                <a:r>
                  <a:rPr lang="zh-CN" altLang="en-US" sz="1000" dirty="0"/>
                  <a:t>无</a:t>
                </a:r>
                <a:endParaRPr lang="en-US" altLang="zh-CN" sz="1000" dirty="0"/>
              </a:p>
              <a:p>
                <a:r>
                  <a:rPr lang="zh-CN" altLang="en-US" sz="1000" dirty="0"/>
                  <a:t>营业执照副本复印件</a:t>
                </a:r>
                <a:endParaRPr lang="en-US" altLang="zh-CN" sz="1000" dirty="0"/>
              </a:p>
            </p:txBody>
          </p:sp>
          <p:cxnSp>
            <p:nvCxnSpPr>
              <p:cNvPr id="12" name="直接连接符 11">
                <a:extLst>
                  <a:ext uri="{FF2B5EF4-FFF2-40B4-BE49-F238E27FC236}">
                    <a16:creationId xmlns:a16="http://schemas.microsoft.com/office/drawing/2014/main" id="{6C1FE045-9C71-6392-7779-5F57A26B5B95}"/>
                  </a:ext>
                </a:extLst>
              </p:cNvPr>
              <p:cNvCxnSpPr>
                <a:cxnSpLocks/>
              </p:cNvCxnSpPr>
              <p:nvPr/>
            </p:nvCxnSpPr>
            <p:spPr>
              <a:xfrm>
                <a:off x="8289759" y="5017193"/>
                <a:ext cx="138981" cy="349464"/>
              </a:xfrm>
              <a:prstGeom prst="line">
                <a:avLst/>
              </a:prstGeom>
            </p:spPr>
            <p:style>
              <a:lnRef idx="1">
                <a:schemeClr val="accent2"/>
              </a:lnRef>
              <a:fillRef idx="0">
                <a:schemeClr val="accent2"/>
              </a:fillRef>
              <a:effectRef idx="0">
                <a:schemeClr val="accent2"/>
              </a:effectRef>
              <a:fontRef idx="minor">
                <a:schemeClr val="tx1"/>
              </a:fontRef>
            </p:style>
          </p:cxnSp>
          <p:cxnSp>
            <p:nvCxnSpPr>
              <p:cNvPr id="13" name="直接连接符 12">
                <a:extLst>
                  <a:ext uri="{FF2B5EF4-FFF2-40B4-BE49-F238E27FC236}">
                    <a16:creationId xmlns:a16="http://schemas.microsoft.com/office/drawing/2014/main" id="{031E8D37-738D-853F-EC48-092E5D824EC0}"/>
                  </a:ext>
                </a:extLst>
              </p:cNvPr>
              <p:cNvCxnSpPr>
                <a:cxnSpLocks/>
              </p:cNvCxnSpPr>
              <p:nvPr/>
            </p:nvCxnSpPr>
            <p:spPr>
              <a:xfrm>
                <a:off x="8428740" y="5372931"/>
                <a:ext cx="333897" cy="0"/>
              </a:xfrm>
              <a:prstGeom prst="line">
                <a:avLst/>
              </a:prstGeom>
            </p:spPr>
            <p:style>
              <a:lnRef idx="1">
                <a:schemeClr val="accent2"/>
              </a:lnRef>
              <a:fillRef idx="0">
                <a:schemeClr val="accent2"/>
              </a:fillRef>
              <a:effectRef idx="0">
                <a:schemeClr val="accent2"/>
              </a:effectRef>
              <a:fontRef idx="minor">
                <a:schemeClr val="tx1"/>
              </a:fontRef>
            </p:style>
          </p:cxnSp>
        </p:grpSp>
        <p:sp>
          <p:nvSpPr>
            <p:cNvPr id="5" name="文本框 4">
              <a:extLst>
                <a:ext uri="{FF2B5EF4-FFF2-40B4-BE49-F238E27FC236}">
                  <a16:creationId xmlns:a16="http://schemas.microsoft.com/office/drawing/2014/main" id="{73C3290A-CA5F-1CCF-0667-BC21971845F9}"/>
                </a:ext>
              </a:extLst>
            </p:cNvPr>
            <p:cNvSpPr txBox="1"/>
            <p:nvPr/>
          </p:nvSpPr>
          <p:spPr>
            <a:xfrm>
              <a:off x="1492662" y="4380525"/>
              <a:ext cx="312906" cy="400110"/>
            </a:xfrm>
            <a:prstGeom prst="rect">
              <a:avLst/>
            </a:prstGeom>
            <a:noFill/>
            <a:ln>
              <a:solidFill>
                <a:srgbClr val="FF0000"/>
              </a:solidFill>
            </a:ln>
          </p:spPr>
          <p:txBody>
            <a:bodyPr wrap="none" rtlCol="0">
              <a:spAutoFit/>
            </a:bodyPr>
            <a:lstStyle/>
            <a:p>
              <a:r>
                <a:rPr lang="zh-CN" altLang="en-US" sz="1000" dirty="0"/>
                <a:t>无</a:t>
              </a:r>
              <a:endParaRPr lang="en-US" altLang="zh-CN" sz="1000" dirty="0"/>
            </a:p>
            <a:p>
              <a:r>
                <a:rPr lang="zh-CN" altLang="en-US" sz="1000" dirty="0"/>
                <a:t>有</a:t>
              </a:r>
              <a:endParaRPr lang="en-US" altLang="zh-CN" sz="1000" dirty="0"/>
            </a:p>
          </p:txBody>
        </p:sp>
        <p:cxnSp>
          <p:nvCxnSpPr>
            <p:cNvPr id="6" name="直接连接符 5">
              <a:extLst>
                <a:ext uri="{FF2B5EF4-FFF2-40B4-BE49-F238E27FC236}">
                  <a16:creationId xmlns:a16="http://schemas.microsoft.com/office/drawing/2014/main" id="{0569C56D-FEFD-BB67-A041-3C60F55B35BC}"/>
                </a:ext>
              </a:extLst>
            </p:cNvPr>
            <p:cNvCxnSpPr>
              <a:cxnSpLocks/>
            </p:cNvCxnSpPr>
            <p:nvPr/>
          </p:nvCxnSpPr>
          <p:spPr>
            <a:xfrm flipH="1" flipV="1">
              <a:off x="2226423" y="4672913"/>
              <a:ext cx="378855" cy="275230"/>
            </a:xfrm>
            <a:prstGeom prst="line">
              <a:avLst/>
            </a:prstGeom>
          </p:spPr>
          <p:style>
            <a:lnRef idx="1">
              <a:schemeClr val="accent2"/>
            </a:lnRef>
            <a:fillRef idx="0">
              <a:schemeClr val="accent2"/>
            </a:fillRef>
            <a:effectRef idx="0">
              <a:schemeClr val="accent2"/>
            </a:effectRef>
            <a:fontRef idx="minor">
              <a:schemeClr val="tx1"/>
            </a:fontRef>
          </p:style>
        </p:cxnSp>
        <p:cxnSp>
          <p:nvCxnSpPr>
            <p:cNvPr id="7" name="直接连接符 6">
              <a:extLst>
                <a:ext uri="{FF2B5EF4-FFF2-40B4-BE49-F238E27FC236}">
                  <a16:creationId xmlns:a16="http://schemas.microsoft.com/office/drawing/2014/main" id="{AB64A8FD-8B58-21FD-766E-AF817503A867}"/>
                </a:ext>
              </a:extLst>
            </p:cNvPr>
            <p:cNvCxnSpPr>
              <a:cxnSpLocks/>
            </p:cNvCxnSpPr>
            <p:nvPr/>
          </p:nvCxnSpPr>
          <p:spPr>
            <a:xfrm>
              <a:off x="1892526" y="4672913"/>
              <a:ext cx="333897" cy="0"/>
            </a:xfrm>
            <a:prstGeom prst="line">
              <a:avLst/>
            </a:prstGeom>
          </p:spPr>
          <p:style>
            <a:lnRef idx="1">
              <a:schemeClr val="accent2"/>
            </a:lnRef>
            <a:fillRef idx="0">
              <a:schemeClr val="accent2"/>
            </a:fillRef>
            <a:effectRef idx="0">
              <a:schemeClr val="accent2"/>
            </a:effectRef>
            <a:fontRef idx="minor">
              <a:schemeClr val="tx1"/>
            </a:fontRef>
          </p:style>
        </p:cxnSp>
      </p:grpSp>
      <p:sp>
        <p:nvSpPr>
          <p:cNvPr id="38" name="文本框 37">
            <a:extLst>
              <a:ext uri="{FF2B5EF4-FFF2-40B4-BE49-F238E27FC236}">
                <a16:creationId xmlns:a16="http://schemas.microsoft.com/office/drawing/2014/main" id="{AA01DCE6-F12A-0770-211F-CB3B3AA64EC7}"/>
              </a:ext>
            </a:extLst>
          </p:cNvPr>
          <p:cNvSpPr txBox="1"/>
          <p:nvPr/>
        </p:nvSpPr>
        <p:spPr>
          <a:xfrm>
            <a:off x="4356344" y="6095271"/>
            <a:ext cx="1418646" cy="707886"/>
          </a:xfrm>
          <a:prstGeom prst="rect">
            <a:avLst/>
          </a:prstGeom>
          <a:noFill/>
          <a:ln>
            <a:solidFill>
              <a:srgbClr val="FF0000"/>
            </a:solidFill>
          </a:ln>
        </p:spPr>
        <p:txBody>
          <a:bodyPr wrap="square" rtlCol="0">
            <a:spAutoFit/>
          </a:bodyPr>
          <a:lstStyle/>
          <a:p>
            <a:r>
              <a:rPr lang="zh-CN" altLang="en-US" sz="1000" dirty="0"/>
              <a:t>电子章原件</a:t>
            </a:r>
            <a:endParaRPr lang="en-US" altLang="zh-CN" sz="1000" dirty="0"/>
          </a:p>
          <a:p>
            <a:r>
              <a:rPr lang="zh-CN" altLang="en-US" sz="1000" dirty="0"/>
              <a:t>纸质原件扫描件</a:t>
            </a:r>
            <a:endParaRPr lang="en-US" altLang="zh-CN" sz="1000" dirty="0"/>
          </a:p>
          <a:p>
            <a:r>
              <a:rPr lang="zh-CN" altLang="en-US" sz="1000" dirty="0"/>
              <a:t>纸质原件自取件</a:t>
            </a:r>
            <a:endParaRPr lang="en-US" altLang="zh-CN" sz="1000" dirty="0"/>
          </a:p>
          <a:p>
            <a:r>
              <a:rPr lang="zh-CN" altLang="en-US" sz="1000" dirty="0"/>
              <a:t>纸质原件到付件</a:t>
            </a:r>
            <a:endParaRPr lang="en-US" altLang="zh-CN" sz="1000" dirty="0"/>
          </a:p>
        </p:txBody>
      </p:sp>
      <p:cxnSp>
        <p:nvCxnSpPr>
          <p:cNvPr id="39" name="直接连接符 38">
            <a:extLst>
              <a:ext uri="{FF2B5EF4-FFF2-40B4-BE49-F238E27FC236}">
                <a16:creationId xmlns:a16="http://schemas.microsoft.com/office/drawing/2014/main" id="{D9E02583-2A7B-9658-D4DC-F530D6F2ED1B}"/>
              </a:ext>
            </a:extLst>
          </p:cNvPr>
          <p:cNvCxnSpPr>
            <a:cxnSpLocks/>
          </p:cNvCxnSpPr>
          <p:nvPr/>
        </p:nvCxnSpPr>
        <p:spPr>
          <a:xfrm>
            <a:off x="3869623" y="6164281"/>
            <a:ext cx="129111" cy="325680"/>
          </a:xfrm>
          <a:prstGeom prst="line">
            <a:avLst/>
          </a:prstGeom>
        </p:spPr>
        <p:style>
          <a:lnRef idx="1">
            <a:schemeClr val="accent2"/>
          </a:lnRef>
          <a:fillRef idx="0">
            <a:schemeClr val="accent2"/>
          </a:fillRef>
          <a:effectRef idx="0">
            <a:schemeClr val="accent2"/>
          </a:effectRef>
          <a:fontRef idx="minor">
            <a:schemeClr val="tx1"/>
          </a:fontRef>
        </p:style>
      </p:cxnSp>
      <p:cxnSp>
        <p:nvCxnSpPr>
          <p:cNvPr id="40" name="直接连接符 39">
            <a:extLst>
              <a:ext uri="{FF2B5EF4-FFF2-40B4-BE49-F238E27FC236}">
                <a16:creationId xmlns:a16="http://schemas.microsoft.com/office/drawing/2014/main" id="{17ED4840-7E06-B1AC-6228-312FA161783A}"/>
              </a:ext>
            </a:extLst>
          </p:cNvPr>
          <p:cNvCxnSpPr>
            <a:cxnSpLocks/>
          </p:cNvCxnSpPr>
          <p:nvPr/>
        </p:nvCxnSpPr>
        <p:spPr>
          <a:xfrm>
            <a:off x="4022447" y="6496235"/>
            <a:ext cx="310184" cy="0"/>
          </a:xfrm>
          <a:prstGeom prst="line">
            <a:avLst/>
          </a:prstGeom>
        </p:spPr>
        <p:style>
          <a:lnRef idx="1">
            <a:schemeClr val="accent2"/>
          </a:lnRef>
          <a:fillRef idx="0">
            <a:schemeClr val="accent2"/>
          </a:fillRef>
          <a:effectRef idx="0">
            <a:schemeClr val="accent2"/>
          </a:effectRef>
          <a:fontRef idx="minor">
            <a:schemeClr val="tx1"/>
          </a:fontRef>
        </p:style>
      </p:cxnSp>
      <p:sp>
        <p:nvSpPr>
          <p:cNvPr id="41" name="文本框 40">
            <a:extLst>
              <a:ext uri="{FF2B5EF4-FFF2-40B4-BE49-F238E27FC236}">
                <a16:creationId xmlns:a16="http://schemas.microsoft.com/office/drawing/2014/main" id="{51192F5F-74FF-B95E-C0C9-06A6887BA569}"/>
              </a:ext>
            </a:extLst>
          </p:cNvPr>
          <p:cNvSpPr txBox="1"/>
          <p:nvPr/>
        </p:nvSpPr>
        <p:spPr>
          <a:xfrm>
            <a:off x="5968249" y="6241465"/>
            <a:ext cx="2923514" cy="415498"/>
          </a:xfrm>
          <a:prstGeom prst="rect">
            <a:avLst/>
          </a:prstGeom>
          <a:noFill/>
        </p:spPr>
        <p:txBody>
          <a:bodyPr wrap="square" rtlCol="0">
            <a:spAutoFit/>
          </a:bodyPr>
          <a:lstStyle/>
          <a:p>
            <a:r>
              <a:rPr lang="zh-CN" altLang="en-US" sz="1050" dirty="0"/>
              <a:t>若选择“纸质原件到付件”则需填写个人收件住址</a:t>
            </a:r>
          </a:p>
        </p:txBody>
      </p:sp>
    </p:spTree>
    <p:extLst>
      <p:ext uri="{BB962C8B-B14F-4D97-AF65-F5344CB8AC3E}">
        <p14:creationId xmlns:p14="http://schemas.microsoft.com/office/powerpoint/2010/main" val="419341387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a:extLst>
              <a:ext uri="{FF2B5EF4-FFF2-40B4-BE49-F238E27FC236}">
                <a16:creationId xmlns:a16="http://schemas.microsoft.com/office/drawing/2014/main" id="{26CB8BEC-0AF2-5A2F-D22A-ED6A90DD8B16}"/>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BC06276C-74C7-E798-1996-2EB09D22531D}"/>
              </a:ext>
            </a:extLst>
          </p:cNvPr>
          <p:cNvSpPr/>
          <p:nvPr/>
        </p:nvSpPr>
        <p:spPr>
          <a:xfrm>
            <a:off x="1327509" y="486197"/>
            <a:ext cx="4036682"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自助证明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本人发起</a:t>
            </a:r>
          </a:p>
        </p:txBody>
      </p:sp>
      <p:sp>
        <p:nvSpPr>
          <p:cNvPr id="2" name="添加标题">
            <a:extLst>
              <a:ext uri="{FF2B5EF4-FFF2-40B4-BE49-F238E27FC236}">
                <a16:creationId xmlns:a16="http://schemas.microsoft.com/office/drawing/2014/main" id="{BF79BB73-FA7F-5677-9B4C-2388FFD524AA}"/>
              </a:ext>
            </a:extLst>
          </p:cNvPr>
          <p:cNvSpPr txBox="1"/>
          <p:nvPr/>
        </p:nvSpPr>
        <p:spPr>
          <a:xfrm>
            <a:off x="1124404" y="1549536"/>
            <a:ext cx="9069324" cy="460382"/>
          </a:xfrm>
          <a:prstGeom prst="rect">
            <a:avLst/>
          </a:prstGeom>
          <a:noFill/>
        </p:spPr>
        <p:txBody>
          <a:bodyPr wrap="square" rtlCol="0">
            <a:spAutoFit/>
          </a:bodyPr>
          <a:lstStyle/>
          <a:p>
            <a:pPr>
              <a:lnSpc>
                <a:spcPct val="150000"/>
              </a:lnSpc>
            </a:pPr>
            <a:r>
              <a:rPr lang="en-US" altLang="zh-CN" b="1" dirty="0"/>
              <a:t>4. </a:t>
            </a:r>
            <a:r>
              <a:rPr lang="zh-CN" altLang="en-US" b="1" dirty="0"/>
              <a:t>字段选择后，点击“保存”按钮后，可进行预览；</a:t>
            </a:r>
            <a:endParaRPr lang="en-US" altLang="zh-CN" b="1" dirty="0"/>
          </a:p>
        </p:txBody>
      </p:sp>
      <p:pic>
        <p:nvPicPr>
          <p:cNvPr id="3" name="图片 2">
            <a:extLst>
              <a:ext uri="{FF2B5EF4-FFF2-40B4-BE49-F238E27FC236}">
                <a16:creationId xmlns:a16="http://schemas.microsoft.com/office/drawing/2014/main" id="{15E6EFA1-E447-3597-9E5E-EB13BB63D5EA}"/>
              </a:ext>
            </a:extLst>
          </p:cNvPr>
          <p:cNvPicPr>
            <a:picLocks noChangeAspect="1"/>
          </p:cNvPicPr>
          <p:nvPr/>
        </p:nvPicPr>
        <p:blipFill>
          <a:blip r:embed="rId2"/>
          <a:stretch>
            <a:fillRect/>
          </a:stretch>
        </p:blipFill>
        <p:spPr>
          <a:xfrm>
            <a:off x="1124404" y="2119390"/>
            <a:ext cx="6132616" cy="3632237"/>
          </a:xfrm>
          <a:prstGeom prst="rect">
            <a:avLst/>
          </a:prstGeom>
        </p:spPr>
      </p:pic>
      <p:sp>
        <p:nvSpPr>
          <p:cNvPr id="4" name="添加标题">
            <a:extLst>
              <a:ext uri="{FF2B5EF4-FFF2-40B4-BE49-F238E27FC236}">
                <a16:creationId xmlns:a16="http://schemas.microsoft.com/office/drawing/2014/main" id="{CF1ED142-919A-3429-D9F3-A980E7DA88C7}"/>
              </a:ext>
            </a:extLst>
          </p:cNvPr>
          <p:cNvSpPr txBox="1"/>
          <p:nvPr/>
        </p:nvSpPr>
        <p:spPr>
          <a:xfrm>
            <a:off x="1124404" y="5981736"/>
            <a:ext cx="9069324" cy="460382"/>
          </a:xfrm>
          <a:prstGeom prst="rect">
            <a:avLst/>
          </a:prstGeom>
          <a:noFill/>
        </p:spPr>
        <p:txBody>
          <a:bodyPr wrap="square" rtlCol="0">
            <a:spAutoFit/>
          </a:bodyPr>
          <a:lstStyle/>
          <a:p>
            <a:pPr>
              <a:lnSpc>
                <a:spcPct val="150000"/>
              </a:lnSpc>
            </a:pPr>
            <a:r>
              <a:rPr lang="en-US" altLang="zh-CN" b="1" dirty="0"/>
              <a:t>5. </a:t>
            </a:r>
            <a:r>
              <a:rPr lang="zh-CN" altLang="en-US" b="1" dirty="0"/>
              <a:t>预览无误后，点击“提交”即可；</a:t>
            </a:r>
            <a:endParaRPr lang="en-US" altLang="zh-CN" b="1" dirty="0"/>
          </a:p>
        </p:txBody>
      </p:sp>
    </p:spTree>
    <p:extLst>
      <p:ext uri="{BB962C8B-B14F-4D97-AF65-F5344CB8AC3E}">
        <p14:creationId xmlns:p14="http://schemas.microsoft.com/office/powerpoint/2010/main" val="353954083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a:extLst>
              <a:ext uri="{FF2B5EF4-FFF2-40B4-BE49-F238E27FC236}">
                <a16:creationId xmlns:a16="http://schemas.microsoft.com/office/drawing/2014/main" id="{26CB8BEC-0AF2-5A2F-D22A-ED6A90DD8B16}"/>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BC06276C-74C7-E798-1996-2EB09D22531D}"/>
              </a:ext>
            </a:extLst>
          </p:cNvPr>
          <p:cNvSpPr/>
          <p:nvPr/>
        </p:nvSpPr>
        <p:spPr>
          <a:xfrm>
            <a:off x="1327509" y="486197"/>
            <a:ext cx="4036682"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自助证明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本人发起</a:t>
            </a:r>
          </a:p>
        </p:txBody>
      </p:sp>
      <p:sp>
        <p:nvSpPr>
          <p:cNvPr id="2" name="添加标题">
            <a:extLst>
              <a:ext uri="{FF2B5EF4-FFF2-40B4-BE49-F238E27FC236}">
                <a16:creationId xmlns:a16="http://schemas.microsoft.com/office/drawing/2014/main" id="{BF5708AD-3BC4-4E12-8AC1-63CF43022D3E}"/>
              </a:ext>
            </a:extLst>
          </p:cNvPr>
          <p:cNvSpPr txBox="1"/>
          <p:nvPr/>
        </p:nvSpPr>
        <p:spPr>
          <a:xfrm>
            <a:off x="1268735" y="1614876"/>
            <a:ext cx="9069324" cy="501291"/>
          </a:xfrm>
          <a:prstGeom prst="rect">
            <a:avLst/>
          </a:prstGeom>
          <a:noFill/>
        </p:spPr>
        <p:txBody>
          <a:bodyPr wrap="square" rtlCol="0">
            <a:spAutoFit/>
          </a:bodyPr>
          <a:lstStyle/>
          <a:p>
            <a:pPr>
              <a:lnSpc>
                <a:spcPct val="150000"/>
              </a:lnSpc>
            </a:pPr>
            <a:r>
              <a:rPr lang="zh-CN" altLang="en-US" sz="2000" b="1" dirty="0"/>
              <a:t>审批流 </a:t>
            </a:r>
            <a:r>
              <a:rPr lang="en-US" altLang="zh-CN" sz="2000" b="1" dirty="0"/>
              <a:t>SF00&amp;OFSM</a:t>
            </a:r>
            <a:r>
              <a:rPr lang="zh-CN" altLang="en-US" sz="2000" b="1" dirty="0"/>
              <a:t>职位组：</a:t>
            </a:r>
            <a:endParaRPr lang="en-US" altLang="zh-CN" sz="2000" b="1" dirty="0"/>
          </a:p>
        </p:txBody>
      </p:sp>
      <p:graphicFrame>
        <p:nvGraphicFramePr>
          <p:cNvPr id="3" name="表格 2">
            <a:extLst>
              <a:ext uri="{FF2B5EF4-FFF2-40B4-BE49-F238E27FC236}">
                <a16:creationId xmlns:a16="http://schemas.microsoft.com/office/drawing/2014/main" id="{9E684EA7-62BF-9345-8077-1E05C1B8E375}"/>
              </a:ext>
            </a:extLst>
          </p:cNvPr>
          <p:cNvGraphicFramePr>
            <a:graphicFrameLocks noGrp="1"/>
          </p:cNvGraphicFramePr>
          <p:nvPr>
            <p:extLst>
              <p:ext uri="{D42A27DB-BD31-4B8C-83A1-F6EECF244321}">
                <p14:modId xmlns:p14="http://schemas.microsoft.com/office/powerpoint/2010/main" val="2925717002"/>
              </p:ext>
            </p:extLst>
          </p:nvPr>
        </p:nvGraphicFramePr>
        <p:xfrm>
          <a:off x="1327507" y="2116167"/>
          <a:ext cx="8951781" cy="4313377"/>
        </p:xfrm>
        <a:graphic>
          <a:graphicData uri="http://schemas.openxmlformats.org/drawingml/2006/table">
            <a:tbl>
              <a:tblPr/>
              <a:tblGrid>
                <a:gridCol w="2769786">
                  <a:extLst>
                    <a:ext uri="{9D8B030D-6E8A-4147-A177-3AD203B41FA5}">
                      <a16:colId xmlns:a16="http://schemas.microsoft.com/office/drawing/2014/main" val="251887858"/>
                    </a:ext>
                  </a:extLst>
                </a:gridCol>
                <a:gridCol w="968899">
                  <a:extLst>
                    <a:ext uri="{9D8B030D-6E8A-4147-A177-3AD203B41FA5}">
                      <a16:colId xmlns:a16="http://schemas.microsoft.com/office/drawing/2014/main" val="530919974"/>
                    </a:ext>
                  </a:extLst>
                </a:gridCol>
                <a:gridCol w="1211123">
                  <a:extLst>
                    <a:ext uri="{9D8B030D-6E8A-4147-A177-3AD203B41FA5}">
                      <a16:colId xmlns:a16="http://schemas.microsoft.com/office/drawing/2014/main" val="815010009"/>
                    </a:ext>
                  </a:extLst>
                </a:gridCol>
                <a:gridCol w="1042619">
                  <a:extLst>
                    <a:ext uri="{9D8B030D-6E8A-4147-A177-3AD203B41FA5}">
                      <a16:colId xmlns:a16="http://schemas.microsoft.com/office/drawing/2014/main" val="360531062"/>
                    </a:ext>
                  </a:extLst>
                </a:gridCol>
                <a:gridCol w="874116">
                  <a:extLst>
                    <a:ext uri="{9D8B030D-6E8A-4147-A177-3AD203B41FA5}">
                      <a16:colId xmlns:a16="http://schemas.microsoft.com/office/drawing/2014/main" val="2759445421"/>
                    </a:ext>
                  </a:extLst>
                </a:gridCol>
                <a:gridCol w="1042619">
                  <a:extLst>
                    <a:ext uri="{9D8B030D-6E8A-4147-A177-3AD203B41FA5}">
                      <a16:colId xmlns:a16="http://schemas.microsoft.com/office/drawing/2014/main" val="2367984706"/>
                    </a:ext>
                  </a:extLst>
                </a:gridCol>
                <a:gridCol w="1042619">
                  <a:extLst>
                    <a:ext uri="{9D8B030D-6E8A-4147-A177-3AD203B41FA5}">
                      <a16:colId xmlns:a16="http://schemas.microsoft.com/office/drawing/2014/main" val="4031086707"/>
                    </a:ext>
                  </a:extLst>
                </a:gridCol>
              </a:tblGrid>
              <a:tr h="203554">
                <a:tc gridSpan="7">
                  <a:txBody>
                    <a:bodyPr/>
                    <a:lstStyle/>
                    <a:p>
                      <a:pPr algn="ctr" fontAlgn="ctr"/>
                      <a:r>
                        <a:rPr lang="en-US" altLang="zh-CN" sz="1100" b="1" i="0" u="none" strike="noStrike" dirty="0">
                          <a:solidFill>
                            <a:srgbClr val="FF0000"/>
                          </a:solidFill>
                          <a:effectLst/>
                          <a:latin typeface="等线" panose="02010600030101010101" pitchFamily="2" charset="-122"/>
                          <a:ea typeface="等线" panose="02010600030101010101" pitchFamily="2" charset="-122"/>
                        </a:rPr>
                        <a:t>SF00&amp;OFSM </a:t>
                      </a:r>
                      <a:r>
                        <a:rPr lang="zh-CN" altLang="en-US" sz="1100" b="1" i="0" u="none" strike="noStrike" dirty="0">
                          <a:solidFill>
                            <a:srgbClr val="000000"/>
                          </a:solidFill>
                          <a:effectLst/>
                          <a:latin typeface="等线" panose="02010600030101010101" pitchFamily="2" charset="-122"/>
                          <a:ea typeface="等线" panose="02010600030101010101" pitchFamily="2" charset="-122"/>
                        </a:rPr>
                        <a:t>    且文件接收类型不等于电子章原件</a:t>
                      </a:r>
                    </a:p>
                  </a:txBody>
                  <a:tcPr marL="6350" marR="6350" marT="6350" marB="0" anchor="ctr">
                    <a:lnL>
                      <a:noFill/>
                    </a:lnL>
                    <a:lnR>
                      <a:noFill/>
                    </a:lnR>
                    <a:lnT>
                      <a:noFill/>
                    </a:lnT>
                    <a:lnB>
                      <a:noFill/>
                    </a:lnB>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006996632"/>
                  </a:ext>
                </a:extLst>
              </a:tr>
              <a:tr h="221384">
                <a:tc>
                  <a:txBody>
                    <a:bodyPr/>
                    <a:lstStyle/>
                    <a:p>
                      <a:pPr algn="l" fontAlgn="ctr"/>
                      <a:r>
                        <a:rPr lang="zh-CN" altLang="en-US" sz="1100" b="0" i="0" u="none" strike="noStrike" dirty="0">
                          <a:solidFill>
                            <a:srgbClr val="000000"/>
                          </a:solidFill>
                          <a:effectLst/>
                          <a:latin typeface="等线" panose="02010600030101010101" pitchFamily="2" charset="-122"/>
                          <a:ea typeface="等线" panose="02010600030101010101" pitchFamily="2" charset="-122"/>
                        </a:rPr>
                        <a:t>证明文件类型</a:t>
                      </a:r>
                    </a:p>
                  </a:txBody>
                  <a:tcPr marL="6350" marR="6350" marT="635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#1</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#2</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#3</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#4</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#5</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#6</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26937631"/>
                  </a:ext>
                </a:extLst>
              </a:tr>
              <a:tr h="203554">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中英文（通用）</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25904818"/>
                  </a:ext>
                </a:extLst>
              </a:tr>
              <a:tr h="203554">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在职及收入证明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中英文（旅游签证）</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dirty="0">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06525874"/>
                  </a:ext>
                </a:extLst>
              </a:tr>
              <a:tr h="203554">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在职及收入证明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中英文（商务签证）</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11336755"/>
                  </a:ext>
                </a:extLst>
              </a:tr>
              <a:tr h="203554">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在职及收入证明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中文（购房贷款）</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4715324"/>
                  </a:ext>
                </a:extLst>
              </a:tr>
              <a:tr h="203554">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办理健康证介绍信</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中文</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29727975"/>
                  </a:ext>
                </a:extLst>
              </a:tr>
              <a:tr h="203554">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无犯罪记录证明介绍信</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中文</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2393898"/>
                  </a:ext>
                </a:extLst>
              </a:tr>
              <a:tr h="203554">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来华邀请函</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中英文</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line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OHRM</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RHRD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55646138"/>
                  </a:ext>
                </a:extLst>
              </a:tr>
              <a:tr h="203554">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其他证明</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13115984"/>
                  </a:ext>
                </a:extLst>
              </a:tr>
              <a:tr h="203554">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626629375"/>
                  </a:ext>
                </a:extLst>
              </a:tr>
              <a:tr h="203554">
                <a:tc gridSpan="7">
                  <a:txBody>
                    <a:bodyPr/>
                    <a:lstStyle/>
                    <a:p>
                      <a:pPr algn="ctr" fontAlgn="ctr"/>
                      <a:r>
                        <a:rPr lang="en-US" altLang="zh-CN" sz="1100" b="1" i="0" u="none" strike="noStrike">
                          <a:solidFill>
                            <a:srgbClr val="FF0000"/>
                          </a:solidFill>
                          <a:effectLst/>
                          <a:latin typeface="等线" panose="02010600030101010101" pitchFamily="2" charset="-122"/>
                          <a:ea typeface="等线" panose="02010600030101010101" pitchFamily="2" charset="-122"/>
                        </a:rPr>
                        <a:t>SF00&amp;OFSM </a:t>
                      </a:r>
                      <a:r>
                        <a:rPr lang="zh-CN" altLang="en-US" sz="1100" b="1" i="0" u="none" strike="noStrike">
                          <a:solidFill>
                            <a:srgbClr val="000000"/>
                          </a:solidFill>
                          <a:effectLst/>
                          <a:latin typeface="等线" panose="02010600030101010101" pitchFamily="2" charset="-122"/>
                          <a:ea typeface="等线" panose="02010600030101010101" pitchFamily="2" charset="-122"/>
                        </a:rPr>
                        <a:t>    且文件接收类型等于电子章原件</a:t>
                      </a:r>
                    </a:p>
                  </a:txBody>
                  <a:tcPr marL="6350" marR="6350" marT="6350" marB="0" anchor="ctr">
                    <a:lnL>
                      <a:noFill/>
                    </a:lnL>
                    <a:lnR>
                      <a:noFill/>
                    </a:lnR>
                    <a:lnT>
                      <a:noFill/>
                    </a:lnT>
                    <a:lnB>
                      <a:noFill/>
                    </a:lnB>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523674659"/>
                  </a:ext>
                </a:extLst>
              </a:tr>
              <a:tr h="224467">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证明文件类型</a:t>
                      </a:r>
                    </a:p>
                  </a:txBody>
                  <a:tcPr marL="6350" marR="6350" marT="635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#1</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#2</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#3</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#4</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#5</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#6</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848016906"/>
                  </a:ext>
                </a:extLst>
              </a:tr>
              <a:tr h="203554">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中英文（通用）</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50124098"/>
                  </a:ext>
                </a:extLst>
              </a:tr>
              <a:tr h="203554">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在职及收入证明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中英文（旅游签证）</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65842810"/>
                  </a:ext>
                </a:extLst>
              </a:tr>
              <a:tr h="203554">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在职及收入证明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中英文（商务签证）</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5825806"/>
                  </a:ext>
                </a:extLst>
              </a:tr>
              <a:tr h="203554">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在职及收入证明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中文（购房贷款）</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04675539"/>
                  </a:ext>
                </a:extLst>
              </a:tr>
              <a:tr h="203554">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办理健康证介绍信</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中文</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55288140"/>
                  </a:ext>
                </a:extLst>
              </a:tr>
              <a:tr h="203554">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无犯罪记录证明介绍信</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中文</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19811998"/>
                  </a:ext>
                </a:extLst>
              </a:tr>
              <a:tr h="203554">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来华邀请函</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中英文</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line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OHRM</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RHRD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74607770"/>
                  </a:ext>
                </a:extLst>
              </a:tr>
              <a:tr h="203554">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其他证明</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dirty="0">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36798830"/>
                  </a:ext>
                </a:extLst>
              </a:tr>
            </a:tbl>
          </a:graphicData>
        </a:graphic>
      </p:graphicFrame>
    </p:spTree>
    <p:extLst>
      <p:ext uri="{BB962C8B-B14F-4D97-AF65-F5344CB8AC3E}">
        <p14:creationId xmlns:p14="http://schemas.microsoft.com/office/powerpoint/2010/main" val="73517373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a:extLst>
              <a:ext uri="{FF2B5EF4-FFF2-40B4-BE49-F238E27FC236}">
                <a16:creationId xmlns:a16="http://schemas.microsoft.com/office/drawing/2014/main" id="{26CB8BEC-0AF2-5A2F-D22A-ED6A90DD8B16}"/>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BC06276C-74C7-E798-1996-2EB09D22531D}"/>
              </a:ext>
            </a:extLst>
          </p:cNvPr>
          <p:cNvSpPr/>
          <p:nvPr/>
        </p:nvSpPr>
        <p:spPr>
          <a:xfrm>
            <a:off x="1327509" y="486197"/>
            <a:ext cx="4036682"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自助证明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本人发起</a:t>
            </a:r>
          </a:p>
        </p:txBody>
      </p:sp>
      <p:sp>
        <p:nvSpPr>
          <p:cNvPr id="2" name="添加标题">
            <a:extLst>
              <a:ext uri="{FF2B5EF4-FFF2-40B4-BE49-F238E27FC236}">
                <a16:creationId xmlns:a16="http://schemas.microsoft.com/office/drawing/2014/main" id="{D847B7C3-D6F9-BAF6-D310-02278160A458}"/>
              </a:ext>
            </a:extLst>
          </p:cNvPr>
          <p:cNvSpPr txBox="1"/>
          <p:nvPr/>
        </p:nvSpPr>
        <p:spPr>
          <a:xfrm>
            <a:off x="1133640" y="1598136"/>
            <a:ext cx="9069324" cy="501291"/>
          </a:xfrm>
          <a:prstGeom prst="rect">
            <a:avLst/>
          </a:prstGeom>
          <a:noFill/>
        </p:spPr>
        <p:txBody>
          <a:bodyPr wrap="square" rtlCol="0">
            <a:spAutoFit/>
          </a:bodyPr>
          <a:lstStyle/>
          <a:p>
            <a:pPr>
              <a:lnSpc>
                <a:spcPct val="150000"/>
              </a:lnSpc>
            </a:pPr>
            <a:r>
              <a:rPr lang="zh-CN" altLang="en-US" sz="2000" b="1" dirty="0"/>
              <a:t>审批流 </a:t>
            </a:r>
            <a:r>
              <a:rPr lang="en-US" altLang="zh-CN" sz="2000" b="1" dirty="0"/>
              <a:t>OSPP&amp;OSM</a:t>
            </a:r>
            <a:r>
              <a:rPr lang="zh-CN" altLang="en-US" sz="2000" b="1" dirty="0"/>
              <a:t>职位组：</a:t>
            </a:r>
            <a:endParaRPr lang="en-US" altLang="zh-CN" sz="2000" b="1" dirty="0"/>
          </a:p>
        </p:txBody>
      </p:sp>
      <p:graphicFrame>
        <p:nvGraphicFramePr>
          <p:cNvPr id="3" name="表格 2">
            <a:extLst>
              <a:ext uri="{FF2B5EF4-FFF2-40B4-BE49-F238E27FC236}">
                <a16:creationId xmlns:a16="http://schemas.microsoft.com/office/drawing/2014/main" id="{B1A08108-20BF-237D-235B-54AADACA87C1}"/>
              </a:ext>
            </a:extLst>
          </p:cNvPr>
          <p:cNvGraphicFramePr>
            <a:graphicFrameLocks noGrp="1"/>
          </p:cNvGraphicFramePr>
          <p:nvPr>
            <p:extLst>
              <p:ext uri="{D42A27DB-BD31-4B8C-83A1-F6EECF244321}">
                <p14:modId xmlns:p14="http://schemas.microsoft.com/office/powerpoint/2010/main" val="1106077911"/>
              </p:ext>
            </p:extLst>
          </p:nvPr>
        </p:nvGraphicFramePr>
        <p:xfrm>
          <a:off x="1254619" y="2206934"/>
          <a:ext cx="9069323" cy="4164869"/>
        </p:xfrm>
        <a:graphic>
          <a:graphicData uri="http://schemas.openxmlformats.org/drawingml/2006/table">
            <a:tbl>
              <a:tblPr/>
              <a:tblGrid>
                <a:gridCol w="2806156">
                  <a:extLst>
                    <a:ext uri="{9D8B030D-6E8A-4147-A177-3AD203B41FA5}">
                      <a16:colId xmlns:a16="http://schemas.microsoft.com/office/drawing/2014/main" val="1980645479"/>
                    </a:ext>
                  </a:extLst>
                </a:gridCol>
                <a:gridCol w="981621">
                  <a:extLst>
                    <a:ext uri="{9D8B030D-6E8A-4147-A177-3AD203B41FA5}">
                      <a16:colId xmlns:a16="http://schemas.microsoft.com/office/drawing/2014/main" val="3939266041"/>
                    </a:ext>
                  </a:extLst>
                </a:gridCol>
                <a:gridCol w="1227026">
                  <a:extLst>
                    <a:ext uri="{9D8B030D-6E8A-4147-A177-3AD203B41FA5}">
                      <a16:colId xmlns:a16="http://schemas.microsoft.com/office/drawing/2014/main" val="3848688831"/>
                    </a:ext>
                  </a:extLst>
                </a:gridCol>
                <a:gridCol w="1056309">
                  <a:extLst>
                    <a:ext uri="{9D8B030D-6E8A-4147-A177-3AD203B41FA5}">
                      <a16:colId xmlns:a16="http://schemas.microsoft.com/office/drawing/2014/main" val="745420942"/>
                    </a:ext>
                  </a:extLst>
                </a:gridCol>
                <a:gridCol w="885593">
                  <a:extLst>
                    <a:ext uri="{9D8B030D-6E8A-4147-A177-3AD203B41FA5}">
                      <a16:colId xmlns:a16="http://schemas.microsoft.com/office/drawing/2014/main" val="3126918972"/>
                    </a:ext>
                  </a:extLst>
                </a:gridCol>
                <a:gridCol w="1056309">
                  <a:extLst>
                    <a:ext uri="{9D8B030D-6E8A-4147-A177-3AD203B41FA5}">
                      <a16:colId xmlns:a16="http://schemas.microsoft.com/office/drawing/2014/main" val="1361863885"/>
                    </a:ext>
                  </a:extLst>
                </a:gridCol>
                <a:gridCol w="1056309">
                  <a:extLst>
                    <a:ext uri="{9D8B030D-6E8A-4147-A177-3AD203B41FA5}">
                      <a16:colId xmlns:a16="http://schemas.microsoft.com/office/drawing/2014/main" val="2609912277"/>
                    </a:ext>
                  </a:extLst>
                </a:gridCol>
              </a:tblGrid>
              <a:tr h="216759">
                <a:tc gridSpan="7">
                  <a:txBody>
                    <a:bodyPr/>
                    <a:lstStyle/>
                    <a:p>
                      <a:pPr algn="ctr" fontAlgn="ctr"/>
                      <a:r>
                        <a:rPr lang="en-US" sz="1100" b="1" i="0" u="none" strike="noStrike">
                          <a:solidFill>
                            <a:srgbClr val="FF0000"/>
                          </a:solidFill>
                          <a:effectLst/>
                          <a:latin typeface="等线" panose="02010600030101010101" pitchFamily="2" charset="-122"/>
                          <a:ea typeface="等线" panose="02010600030101010101" pitchFamily="2" charset="-122"/>
                        </a:rPr>
                        <a:t>OSPP&amp;OSM1&amp;OSM2</a:t>
                      </a:r>
                      <a:r>
                        <a:rPr lang="en-US" sz="1100" b="1" i="0" u="none" strike="noStrike">
                          <a:solidFill>
                            <a:srgbClr val="000000"/>
                          </a:solidFill>
                          <a:effectLst/>
                          <a:latin typeface="等线" panose="02010600030101010101" pitchFamily="2" charset="-122"/>
                          <a:ea typeface="等线" panose="02010600030101010101" pitchFamily="2" charset="-122"/>
                        </a:rPr>
                        <a:t> </a:t>
                      </a:r>
                      <a:r>
                        <a:rPr lang="zh-CN" altLang="en-US" sz="1100" b="1" i="0" u="none" strike="noStrike">
                          <a:solidFill>
                            <a:srgbClr val="000000"/>
                          </a:solidFill>
                          <a:effectLst/>
                          <a:latin typeface="等线" panose="02010600030101010101" pitchFamily="2" charset="-122"/>
                          <a:ea typeface="等线" panose="02010600030101010101" pitchFamily="2" charset="-122"/>
                        </a:rPr>
                        <a:t>且文件接受类型等于电子章原件</a:t>
                      </a:r>
                    </a:p>
                  </a:txBody>
                  <a:tcPr marL="6350" marR="6350" marT="6350"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631196985"/>
                  </a:ext>
                </a:extLst>
              </a:tr>
              <a:tr h="239983">
                <a:tc>
                  <a:txBody>
                    <a:bodyPr/>
                    <a:lstStyle/>
                    <a:p>
                      <a:pPr algn="l" fontAlgn="ctr"/>
                      <a:r>
                        <a:rPr lang="zh-CN" altLang="en-US" sz="1100" b="0" i="0" u="none" strike="noStrike" dirty="0">
                          <a:solidFill>
                            <a:srgbClr val="000000"/>
                          </a:solidFill>
                          <a:effectLst/>
                          <a:latin typeface="等线" panose="02010600030101010101" pitchFamily="2" charset="-122"/>
                          <a:ea typeface="等线" panose="02010600030101010101" pitchFamily="2" charset="-122"/>
                        </a:rPr>
                        <a:t>证明文件类型</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#1</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#2</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#3</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#4</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#5</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#6</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425005928"/>
                  </a:ext>
                </a:extLst>
              </a:tr>
              <a:tr h="216759">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中英文（通用）</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dirty="0">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44615090"/>
                  </a:ext>
                </a:extLst>
              </a:tr>
              <a:tr h="216759">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在职及收入证明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中英文（旅游签证）</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8974248"/>
                  </a:ext>
                </a:extLst>
              </a:tr>
              <a:tr h="216759">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在职及收入证明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中英文（商务签证）</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08322208"/>
                  </a:ext>
                </a:extLst>
              </a:tr>
              <a:tr h="216759">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在职及收入证明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中文（购房贷款）</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62991027"/>
                  </a:ext>
                </a:extLst>
              </a:tr>
              <a:tr h="216759">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办理健康证介绍信</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中文</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7031804"/>
                  </a:ext>
                </a:extLst>
              </a:tr>
              <a:tr h="216759">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无犯罪记录证明介绍信</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中文</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25646897"/>
                  </a:ext>
                </a:extLst>
              </a:tr>
              <a:tr h="216759">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其他证明</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22699413"/>
                  </a:ext>
                </a:extLst>
              </a:tr>
              <a:tr h="216759">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endParaRPr lang="zh-CN" altLang="en-US" sz="1100" b="0" i="0" u="none" strike="noStrike">
                        <a:solidFill>
                          <a:srgbClr val="FF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endParaRPr lang="zh-CN" altLang="en-US" sz="1100" b="0" i="0" u="none" strike="noStrike">
                        <a:solidFill>
                          <a:srgbClr val="FF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endParaRPr lang="zh-CN" altLang="en-US" sz="1100" b="0" i="0" u="none" strike="noStrike">
                        <a:solidFill>
                          <a:srgbClr val="FF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endParaRPr lang="zh-CN" altLang="en-US" sz="1100" b="0" i="0" u="none" strike="noStrike">
                        <a:solidFill>
                          <a:srgbClr val="FF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endParaRPr lang="zh-CN" altLang="en-US" sz="1100" b="0" i="0" u="none" strike="noStrike">
                        <a:solidFill>
                          <a:srgbClr val="FF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endParaRPr lang="zh-CN" altLang="en-US" sz="1100" b="0" i="0" u="none" strike="noStrike">
                        <a:solidFill>
                          <a:srgbClr val="FF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26507273"/>
                  </a:ext>
                </a:extLst>
              </a:tr>
              <a:tr h="216759">
                <a:tc gridSpan="5">
                  <a:txBody>
                    <a:bodyPr/>
                    <a:lstStyle/>
                    <a:p>
                      <a:pPr algn="ctr" fontAlgn="ctr"/>
                      <a:r>
                        <a:rPr lang="en-US" sz="1100" b="1" i="0" u="none" strike="noStrike">
                          <a:solidFill>
                            <a:srgbClr val="FF0000"/>
                          </a:solidFill>
                          <a:effectLst/>
                          <a:latin typeface="等线" panose="02010600030101010101" pitchFamily="2" charset="-122"/>
                          <a:ea typeface="等线" panose="02010600030101010101" pitchFamily="2" charset="-122"/>
                        </a:rPr>
                        <a:t>OSPP&amp;OSM1&amp;OSM2</a:t>
                      </a:r>
                      <a:r>
                        <a:rPr lang="en-US" sz="1100" b="1" i="0" u="none" strike="noStrike">
                          <a:solidFill>
                            <a:srgbClr val="000000"/>
                          </a:solidFill>
                          <a:effectLst/>
                          <a:latin typeface="等线" panose="02010600030101010101" pitchFamily="2" charset="-122"/>
                          <a:ea typeface="等线" panose="02010600030101010101" pitchFamily="2" charset="-122"/>
                        </a:rPr>
                        <a:t> </a:t>
                      </a:r>
                      <a:r>
                        <a:rPr lang="zh-CN" altLang="en-US" sz="1100" b="1" i="0" u="none" strike="noStrike">
                          <a:solidFill>
                            <a:srgbClr val="000000"/>
                          </a:solidFill>
                          <a:effectLst/>
                          <a:latin typeface="等线" panose="02010600030101010101" pitchFamily="2" charset="-122"/>
                          <a:ea typeface="等线" panose="02010600030101010101" pitchFamily="2" charset="-122"/>
                        </a:rPr>
                        <a:t>且文件接受类型不等于电子章原件</a:t>
                      </a:r>
                    </a:p>
                  </a:txBody>
                  <a:tcPr marL="6350" marR="6350" marT="6350"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a:txBody>
                    <a:bodyPr/>
                    <a:lstStyle/>
                    <a:p>
                      <a:pPr algn="l" fontAlgn="ctr"/>
                      <a:endParaRPr lang="zh-CN" altLang="en-US" sz="1100" b="1"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a:noFill/>
                    </a:lnT>
                    <a:lnB>
                      <a:noFill/>
                    </a:lnB>
                    <a:noFill/>
                  </a:tcPr>
                </a:tc>
                <a:tc>
                  <a:txBody>
                    <a:bodyPr/>
                    <a:lstStyle/>
                    <a:p>
                      <a:pPr algn="l" fontAlgn="ctr"/>
                      <a:endParaRPr lang="zh-CN" altLang="en-US" sz="1100" b="1"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a:noFill/>
                    </a:lnT>
                    <a:lnB>
                      <a:noFill/>
                    </a:lnB>
                    <a:noFill/>
                  </a:tcPr>
                </a:tc>
                <a:extLst>
                  <a:ext uri="{0D108BD9-81ED-4DB2-BD59-A6C34878D82A}">
                    <a16:rowId xmlns:a16="http://schemas.microsoft.com/office/drawing/2014/main" val="2410673937"/>
                  </a:ext>
                </a:extLst>
              </a:tr>
              <a:tr h="239983">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证明文件类型</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#1</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#2</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#3</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#4</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a:noFill/>
                    </a:lnT>
                    <a:lnB>
                      <a:noFill/>
                    </a:lnB>
                    <a:noFill/>
                  </a:tcPr>
                </a:tc>
                <a:extLst>
                  <a:ext uri="{0D108BD9-81ED-4DB2-BD59-A6C34878D82A}">
                    <a16:rowId xmlns:a16="http://schemas.microsoft.com/office/drawing/2014/main" val="1736480918"/>
                  </a:ext>
                </a:extLst>
              </a:tr>
              <a:tr h="216759">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中英文（通用）</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a:noFill/>
                    </a:lnT>
                    <a:lnB>
                      <a:noFill/>
                    </a:lnB>
                    <a:noFill/>
                  </a:tcPr>
                </a:tc>
                <a:extLst>
                  <a:ext uri="{0D108BD9-81ED-4DB2-BD59-A6C34878D82A}">
                    <a16:rowId xmlns:a16="http://schemas.microsoft.com/office/drawing/2014/main" val="1863899318"/>
                  </a:ext>
                </a:extLst>
              </a:tr>
              <a:tr h="216759">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在职及收入证明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中英文（旅游签证）</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a:noFill/>
                    </a:lnT>
                    <a:lnB>
                      <a:noFill/>
                    </a:lnB>
                    <a:noFill/>
                  </a:tcPr>
                </a:tc>
                <a:extLst>
                  <a:ext uri="{0D108BD9-81ED-4DB2-BD59-A6C34878D82A}">
                    <a16:rowId xmlns:a16="http://schemas.microsoft.com/office/drawing/2014/main" val="3467466724"/>
                  </a:ext>
                </a:extLst>
              </a:tr>
              <a:tr h="216759">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在职及收入证明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中英文（商务签证）</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a:noFill/>
                    </a:lnT>
                    <a:lnB>
                      <a:noFill/>
                    </a:lnB>
                    <a:noFill/>
                  </a:tcPr>
                </a:tc>
                <a:extLst>
                  <a:ext uri="{0D108BD9-81ED-4DB2-BD59-A6C34878D82A}">
                    <a16:rowId xmlns:a16="http://schemas.microsoft.com/office/drawing/2014/main" val="3467785793"/>
                  </a:ext>
                </a:extLst>
              </a:tr>
              <a:tr h="216759">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在职及收入证明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中文（购房贷款）</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a:noFill/>
                    </a:lnT>
                    <a:lnB>
                      <a:noFill/>
                    </a:lnB>
                    <a:noFill/>
                  </a:tcPr>
                </a:tc>
                <a:extLst>
                  <a:ext uri="{0D108BD9-81ED-4DB2-BD59-A6C34878D82A}">
                    <a16:rowId xmlns:a16="http://schemas.microsoft.com/office/drawing/2014/main" val="1629188029"/>
                  </a:ext>
                </a:extLst>
              </a:tr>
              <a:tr h="216759">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办理健康证介绍信</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中文</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a:noFill/>
                    </a:lnT>
                    <a:lnB>
                      <a:noFill/>
                    </a:lnB>
                    <a:noFill/>
                  </a:tcPr>
                </a:tc>
                <a:extLst>
                  <a:ext uri="{0D108BD9-81ED-4DB2-BD59-A6C34878D82A}">
                    <a16:rowId xmlns:a16="http://schemas.microsoft.com/office/drawing/2014/main" val="1040710136"/>
                  </a:ext>
                </a:extLst>
              </a:tr>
              <a:tr h="216759">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无犯罪记录证明介绍信</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中文</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a:noFill/>
                    </a:lnT>
                    <a:lnB>
                      <a:noFill/>
                    </a:lnB>
                    <a:noFill/>
                  </a:tcPr>
                </a:tc>
                <a:extLst>
                  <a:ext uri="{0D108BD9-81ED-4DB2-BD59-A6C34878D82A}">
                    <a16:rowId xmlns:a16="http://schemas.microsoft.com/office/drawing/2014/main" val="3078099295"/>
                  </a:ext>
                </a:extLst>
              </a:tr>
              <a:tr h="216759">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其他证明</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endParaRPr lang="zh-CN" altLang="en-US" sz="11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a:noFill/>
                    </a:lnT>
                    <a:lnB>
                      <a:noFill/>
                    </a:lnB>
                    <a:noFill/>
                  </a:tcPr>
                </a:tc>
                <a:extLst>
                  <a:ext uri="{0D108BD9-81ED-4DB2-BD59-A6C34878D82A}">
                    <a16:rowId xmlns:a16="http://schemas.microsoft.com/office/drawing/2014/main" val="1359093304"/>
                  </a:ext>
                </a:extLst>
              </a:tr>
            </a:tbl>
          </a:graphicData>
        </a:graphic>
      </p:graphicFrame>
    </p:spTree>
    <p:extLst>
      <p:ext uri="{BB962C8B-B14F-4D97-AF65-F5344CB8AC3E}">
        <p14:creationId xmlns:p14="http://schemas.microsoft.com/office/powerpoint/2010/main" val="244523251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a:extLst>
              <a:ext uri="{FF2B5EF4-FFF2-40B4-BE49-F238E27FC236}">
                <a16:creationId xmlns:a16="http://schemas.microsoft.com/office/drawing/2014/main" id="{26CB8BEC-0AF2-5A2F-D22A-ED6A90DD8B16}"/>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BC06276C-74C7-E798-1996-2EB09D22531D}"/>
              </a:ext>
            </a:extLst>
          </p:cNvPr>
          <p:cNvSpPr/>
          <p:nvPr/>
        </p:nvSpPr>
        <p:spPr>
          <a:xfrm>
            <a:off x="1327509" y="486197"/>
            <a:ext cx="4036682"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自助证明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他人发起</a:t>
            </a:r>
          </a:p>
        </p:txBody>
      </p:sp>
      <p:sp>
        <p:nvSpPr>
          <p:cNvPr id="2" name="添加标题">
            <a:extLst>
              <a:ext uri="{FF2B5EF4-FFF2-40B4-BE49-F238E27FC236}">
                <a16:creationId xmlns:a16="http://schemas.microsoft.com/office/drawing/2014/main" id="{E0E040BC-23D2-20D8-76F7-4BB630AC81E8}"/>
              </a:ext>
            </a:extLst>
          </p:cNvPr>
          <p:cNvSpPr txBox="1"/>
          <p:nvPr/>
        </p:nvSpPr>
        <p:spPr>
          <a:xfrm>
            <a:off x="1327509" y="1345783"/>
            <a:ext cx="9069324" cy="460382"/>
          </a:xfrm>
          <a:prstGeom prst="rect">
            <a:avLst/>
          </a:prstGeom>
          <a:noFill/>
        </p:spPr>
        <p:txBody>
          <a:bodyPr wrap="square" rtlCol="0">
            <a:spAutoFit/>
          </a:bodyPr>
          <a:lstStyle/>
          <a:p>
            <a:pPr>
              <a:lnSpc>
                <a:spcPct val="150000"/>
              </a:lnSpc>
            </a:pPr>
            <a:r>
              <a:rPr lang="en-US" altLang="zh-CN" b="1" dirty="0"/>
              <a:t>1. </a:t>
            </a:r>
            <a:r>
              <a:rPr lang="zh-CN" altLang="en-US" b="1" dirty="0"/>
              <a:t>登陆 </a:t>
            </a:r>
            <a:r>
              <a:rPr lang="en-US" altLang="zh-CN" b="1" dirty="0" err="1"/>
              <a:t>WorkSMART</a:t>
            </a:r>
            <a:r>
              <a:rPr lang="en-US" altLang="zh-CN" b="1" dirty="0"/>
              <a:t> 4.0</a:t>
            </a:r>
            <a:r>
              <a:rPr lang="zh-CN" altLang="en-US" b="1" dirty="0"/>
              <a:t>后，选择 “自助证明”模块；</a:t>
            </a:r>
            <a:endParaRPr lang="en-US" altLang="zh-CN" b="1" dirty="0"/>
          </a:p>
        </p:txBody>
      </p:sp>
      <p:sp>
        <p:nvSpPr>
          <p:cNvPr id="3" name="添加标题">
            <a:extLst>
              <a:ext uri="{FF2B5EF4-FFF2-40B4-BE49-F238E27FC236}">
                <a16:creationId xmlns:a16="http://schemas.microsoft.com/office/drawing/2014/main" id="{79E17731-8266-91B5-AFEE-92230E4FC584}"/>
              </a:ext>
            </a:extLst>
          </p:cNvPr>
          <p:cNvSpPr txBox="1"/>
          <p:nvPr/>
        </p:nvSpPr>
        <p:spPr>
          <a:xfrm>
            <a:off x="1403927" y="4315738"/>
            <a:ext cx="7479224" cy="460382"/>
          </a:xfrm>
          <a:prstGeom prst="rect">
            <a:avLst/>
          </a:prstGeom>
          <a:noFill/>
        </p:spPr>
        <p:txBody>
          <a:bodyPr wrap="square" rtlCol="0">
            <a:spAutoFit/>
          </a:bodyPr>
          <a:lstStyle/>
          <a:p>
            <a:pPr>
              <a:lnSpc>
                <a:spcPct val="150000"/>
              </a:lnSpc>
            </a:pPr>
            <a:r>
              <a:rPr lang="en-US" altLang="zh-CN" b="1" dirty="0"/>
              <a:t>2. </a:t>
            </a:r>
            <a:r>
              <a:rPr lang="zh-CN" altLang="en-US" b="1" dirty="0"/>
              <a:t>点击右上角“新增表单”；</a:t>
            </a:r>
            <a:endParaRPr lang="en-US" altLang="zh-CN" b="1" dirty="0"/>
          </a:p>
        </p:txBody>
      </p:sp>
      <p:pic>
        <p:nvPicPr>
          <p:cNvPr id="4" name="图片 3">
            <a:extLst>
              <a:ext uri="{FF2B5EF4-FFF2-40B4-BE49-F238E27FC236}">
                <a16:creationId xmlns:a16="http://schemas.microsoft.com/office/drawing/2014/main" id="{B288864C-4A97-94E3-BB16-B4D27E2612A5}"/>
              </a:ext>
            </a:extLst>
          </p:cNvPr>
          <p:cNvPicPr>
            <a:picLocks noChangeAspect="1"/>
          </p:cNvPicPr>
          <p:nvPr/>
        </p:nvPicPr>
        <p:blipFill>
          <a:blip r:embed="rId2"/>
          <a:stretch>
            <a:fillRect/>
          </a:stretch>
        </p:blipFill>
        <p:spPr>
          <a:xfrm>
            <a:off x="1403927" y="2080976"/>
            <a:ext cx="5187348" cy="1939160"/>
          </a:xfrm>
          <a:prstGeom prst="rect">
            <a:avLst/>
          </a:prstGeom>
        </p:spPr>
      </p:pic>
      <p:pic>
        <p:nvPicPr>
          <p:cNvPr id="5" name="图片 4">
            <a:extLst>
              <a:ext uri="{FF2B5EF4-FFF2-40B4-BE49-F238E27FC236}">
                <a16:creationId xmlns:a16="http://schemas.microsoft.com/office/drawing/2014/main" id="{AF415C2E-9124-FDF0-FFC0-B667620BF6E9}"/>
              </a:ext>
            </a:extLst>
          </p:cNvPr>
          <p:cNvPicPr>
            <a:picLocks noChangeAspect="1"/>
          </p:cNvPicPr>
          <p:nvPr/>
        </p:nvPicPr>
        <p:blipFill>
          <a:blip r:embed="rId3"/>
          <a:stretch>
            <a:fillRect/>
          </a:stretch>
        </p:blipFill>
        <p:spPr>
          <a:xfrm>
            <a:off x="1403927" y="4959473"/>
            <a:ext cx="8497158" cy="1712182"/>
          </a:xfrm>
          <a:prstGeom prst="rect">
            <a:avLst/>
          </a:prstGeom>
        </p:spPr>
      </p:pic>
    </p:spTree>
    <p:extLst>
      <p:ext uri="{BB962C8B-B14F-4D97-AF65-F5344CB8AC3E}">
        <p14:creationId xmlns:p14="http://schemas.microsoft.com/office/powerpoint/2010/main" val="114777228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a:extLst>
              <a:ext uri="{FF2B5EF4-FFF2-40B4-BE49-F238E27FC236}">
                <a16:creationId xmlns:a16="http://schemas.microsoft.com/office/drawing/2014/main" id="{26CB8BEC-0AF2-5A2F-D22A-ED6A90DD8B16}"/>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BC06276C-74C7-E798-1996-2EB09D22531D}"/>
              </a:ext>
            </a:extLst>
          </p:cNvPr>
          <p:cNvSpPr/>
          <p:nvPr/>
        </p:nvSpPr>
        <p:spPr>
          <a:xfrm>
            <a:off x="1327509" y="486197"/>
            <a:ext cx="4036682"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自助证明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他人发起</a:t>
            </a:r>
          </a:p>
        </p:txBody>
      </p:sp>
      <p:sp>
        <p:nvSpPr>
          <p:cNvPr id="2" name="添加标题">
            <a:extLst>
              <a:ext uri="{FF2B5EF4-FFF2-40B4-BE49-F238E27FC236}">
                <a16:creationId xmlns:a16="http://schemas.microsoft.com/office/drawing/2014/main" id="{33D9F796-134C-740D-9B2A-F4C498EF0816}"/>
              </a:ext>
            </a:extLst>
          </p:cNvPr>
          <p:cNvSpPr txBox="1"/>
          <p:nvPr/>
        </p:nvSpPr>
        <p:spPr>
          <a:xfrm>
            <a:off x="1327509" y="1699736"/>
            <a:ext cx="9069324" cy="460382"/>
          </a:xfrm>
          <a:prstGeom prst="rect">
            <a:avLst/>
          </a:prstGeom>
          <a:noFill/>
        </p:spPr>
        <p:txBody>
          <a:bodyPr wrap="square" rtlCol="0">
            <a:spAutoFit/>
          </a:bodyPr>
          <a:lstStyle/>
          <a:p>
            <a:pPr>
              <a:lnSpc>
                <a:spcPct val="150000"/>
              </a:lnSpc>
            </a:pPr>
            <a:r>
              <a:rPr lang="en-US" altLang="zh-CN" b="1" dirty="0"/>
              <a:t>3. </a:t>
            </a:r>
            <a:r>
              <a:rPr lang="zh-CN" altLang="en-US" b="1" dirty="0"/>
              <a:t>员工选择仅可选</a:t>
            </a:r>
            <a:r>
              <a:rPr lang="en-US" altLang="zh-CN" b="1" dirty="0"/>
              <a:t>OSPP</a:t>
            </a:r>
            <a:r>
              <a:rPr lang="zh-CN" altLang="en-US" b="1" dirty="0"/>
              <a:t>职位组的员工；</a:t>
            </a:r>
            <a:endParaRPr lang="en-US" altLang="zh-CN" b="1" dirty="0"/>
          </a:p>
        </p:txBody>
      </p:sp>
      <p:pic>
        <p:nvPicPr>
          <p:cNvPr id="3" name="图片 2" descr="图形用户界面, 应用程序, Teams&#10;&#10;描述已自动生成">
            <a:extLst>
              <a:ext uri="{FF2B5EF4-FFF2-40B4-BE49-F238E27FC236}">
                <a16:creationId xmlns:a16="http://schemas.microsoft.com/office/drawing/2014/main" id="{7B762807-406D-8038-A330-2706D1CD19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584" y="2488327"/>
            <a:ext cx="8995777" cy="3700037"/>
          </a:xfrm>
          <a:prstGeom prst="rect">
            <a:avLst/>
          </a:prstGeom>
        </p:spPr>
      </p:pic>
    </p:spTree>
    <p:extLst>
      <p:ext uri="{BB962C8B-B14F-4D97-AF65-F5344CB8AC3E}">
        <p14:creationId xmlns:p14="http://schemas.microsoft.com/office/powerpoint/2010/main" val="412664846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a:extLst>
              <a:ext uri="{FF2B5EF4-FFF2-40B4-BE49-F238E27FC236}">
                <a16:creationId xmlns:a16="http://schemas.microsoft.com/office/drawing/2014/main" id="{26CB8BEC-0AF2-5A2F-D22A-ED6A90DD8B16}"/>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BC06276C-74C7-E798-1996-2EB09D22531D}"/>
              </a:ext>
            </a:extLst>
          </p:cNvPr>
          <p:cNvSpPr/>
          <p:nvPr/>
        </p:nvSpPr>
        <p:spPr>
          <a:xfrm>
            <a:off x="1327509" y="486197"/>
            <a:ext cx="3914854"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自助证明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他人发起</a:t>
            </a:r>
          </a:p>
        </p:txBody>
      </p:sp>
      <p:sp>
        <p:nvSpPr>
          <p:cNvPr id="2" name="添加标题">
            <a:extLst>
              <a:ext uri="{FF2B5EF4-FFF2-40B4-BE49-F238E27FC236}">
                <a16:creationId xmlns:a16="http://schemas.microsoft.com/office/drawing/2014/main" id="{290C805B-F9A9-5579-12A6-3C08CE27C300}"/>
              </a:ext>
            </a:extLst>
          </p:cNvPr>
          <p:cNvSpPr txBox="1"/>
          <p:nvPr/>
        </p:nvSpPr>
        <p:spPr>
          <a:xfrm>
            <a:off x="1235241" y="1619495"/>
            <a:ext cx="9069324" cy="501291"/>
          </a:xfrm>
          <a:prstGeom prst="rect">
            <a:avLst/>
          </a:prstGeom>
          <a:noFill/>
        </p:spPr>
        <p:txBody>
          <a:bodyPr wrap="square" rtlCol="0">
            <a:spAutoFit/>
          </a:bodyPr>
          <a:lstStyle/>
          <a:p>
            <a:pPr>
              <a:lnSpc>
                <a:spcPct val="150000"/>
              </a:lnSpc>
            </a:pPr>
            <a:r>
              <a:rPr lang="zh-CN" altLang="en-US" sz="2000" b="1" dirty="0"/>
              <a:t>审批流 </a:t>
            </a:r>
            <a:r>
              <a:rPr lang="en-US" altLang="zh-CN" sz="2000" b="1" dirty="0"/>
              <a:t>– </a:t>
            </a:r>
            <a:r>
              <a:rPr lang="zh-CN" altLang="en-US" sz="2000" b="1" dirty="0"/>
              <a:t>仅</a:t>
            </a:r>
            <a:r>
              <a:rPr lang="en-US" altLang="zh-CN" sz="2000" b="1" dirty="0"/>
              <a:t>OSPP</a:t>
            </a:r>
            <a:r>
              <a:rPr lang="zh-CN" altLang="en-US" sz="2000" b="1" dirty="0"/>
              <a:t>职位组：</a:t>
            </a:r>
            <a:endParaRPr lang="en-US" altLang="zh-CN" sz="2000" b="1" dirty="0"/>
          </a:p>
        </p:txBody>
      </p:sp>
      <p:graphicFrame>
        <p:nvGraphicFramePr>
          <p:cNvPr id="3" name="表格 2">
            <a:extLst>
              <a:ext uri="{FF2B5EF4-FFF2-40B4-BE49-F238E27FC236}">
                <a16:creationId xmlns:a16="http://schemas.microsoft.com/office/drawing/2014/main" id="{859FABA0-88F8-2230-B76B-17AEEE12B437}"/>
              </a:ext>
            </a:extLst>
          </p:cNvPr>
          <p:cNvGraphicFramePr>
            <a:graphicFrameLocks noGrp="1"/>
          </p:cNvGraphicFramePr>
          <p:nvPr>
            <p:extLst>
              <p:ext uri="{D42A27DB-BD31-4B8C-83A1-F6EECF244321}">
                <p14:modId xmlns:p14="http://schemas.microsoft.com/office/powerpoint/2010/main" val="3934455384"/>
              </p:ext>
            </p:extLst>
          </p:nvPr>
        </p:nvGraphicFramePr>
        <p:xfrm>
          <a:off x="1327509" y="2392217"/>
          <a:ext cx="8758600" cy="4147136"/>
        </p:xfrm>
        <a:graphic>
          <a:graphicData uri="http://schemas.openxmlformats.org/drawingml/2006/table">
            <a:tbl>
              <a:tblPr/>
              <a:tblGrid>
                <a:gridCol w="3727366">
                  <a:extLst>
                    <a:ext uri="{9D8B030D-6E8A-4147-A177-3AD203B41FA5}">
                      <a16:colId xmlns:a16="http://schemas.microsoft.com/office/drawing/2014/main" val="3669827773"/>
                    </a:ext>
                  </a:extLst>
                </a:gridCol>
                <a:gridCol w="1303869">
                  <a:extLst>
                    <a:ext uri="{9D8B030D-6E8A-4147-A177-3AD203B41FA5}">
                      <a16:colId xmlns:a16="http://schemas.microsoft.com/office/drawing/2014/main" val="2127931325"/>
                    </a:ext>
                  </a:extLst>
                </a:gridCol>
                <a:gridCol w="1629835">
                  <a:extLst>
                    <a:ext uri="{9D8B030D-6E8A-4147-A177-3AD203B41FA5}">
                      <a16:colId xmlns:a16="http://schemas.microsoft.com/office/drawing/2014/main" val="3086013832"/>
                    </a:ext>
                  </a:extLst>
                </a:gridCol>
                <a:gridCol w="2097530">
                  <a:extLst>
                    <a:ext uri="{9D8B030D-6E8A-4147-A177-3AD203B41FA5}">
                      <a16:colId xmlns:a16="http://schemas.microsoft.com/office/drawing/2014/main" val="555214382"/>
                    </a:ext>
                  </a:extLst>
                </a:gridCol>
              </a:tblGrid>
              <a:tr h="215836">
                <a:tc gridSpan="3">
                  <a:txBody>
                    <a:bodyPr/>
                    <a:lstStyle/>
                    <a:p>
                      <a:pPr algn="ctr" fontAlgn="ctr"/>
                      <a:r>
                        <a:rPr lang="en-US" altLang="zh-CN" sz="1100" b="1" i="0" u="none" strike="noStrike" dirty="0">
                          <a:solidFill>
                            <a:srgbClr val="FF0000"/>
                          </a:solidFill>
                          <a:effectLst/>
                          <a:latin typeface="等线" panose="02010600030101010101" pitchFamily="2" charset="-122"/>
                          <a:ea typeface="等线" panose="02010600030101010101" pitchFamily="2" charset="-122"/>
                        </a:rPr>
                        <a:t>OSPP</a:t>
                      </a:r>
                      <a:r>
                        <a:rPr lang="zh-CN" altLang="en-US" sz="1100" b="1" i="0" u="none" strike="noStrike" dirty="0">
                          <a:solidFill>
                            <a:srgbClr val="000000"/>
                          </a:solidFill>
                          <a:effectLst/>
                          <a:latin typeface="等线" panose="02010600030101010101" pitchFamily="2" charset="-122"/>
                          <a:ea typeface="等线" panose="02010600030101010101" pitchFamily="2" charset="-122"/>
                        </a:rPr>
                        <a:t> 且文件接受类型等于电子章原件</a:t>
                      </a:r>
                    </a:p>
                  </a:txBody>
                  <a:tcPr marL="6350" marR="6350" marT="6350"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zh-CN" altLang="en-US"/>
                    </a:p>
                  </a:txBody>
                  <a:tcPr/>
                </a:tc>
                <a:tc hMerge="1">
                  <a:txBody>
                    <a:bodyPr/>
                    <a:lstStyle/>
                    <a:p>
                      <a:endParaRPr lang="zh-CN" altLang="en-US"/>
                    </a:p>
                  </a:txBody>
                  <a:tcPr/>
                </a:tc>
                <a:tc>
                  <a:txBody>
                    <a:bodyPr/>
                    <a:lstStyle/>
                    <a:p>
                      <a:pPr algn="l" fontAlgn="ctr"/>
                      <a:endParaRPr lang="zh-CN" altLang="en-US" sz="1100" b="1"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a:noFill/>
                    </a:lnT>
                    <a:lnB>
                      <a:noFill/>
                    </a:lnB>
                    <a:noFill/>
                  </a:tcPr>
                </a:tc>
                <a:extLst>
                  <a:ext uri="{0D108BD9-81ED-4DB2-BD59-A6C34878D82A}">
                    <a16:rowId xmlns:a16="http://schemas.microsoft.com/office/drawing/2014/main" val="3351181337"/>
                  </a:ext>
                </a:extLst>
              </a:tr>
              <a:tr h="238962">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证明文件类型</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#1</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#2</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251664160"/>
                  </a:ext>
                </a:extLst>
              </a:tr>
              <a:tr h="215836">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中英文（通用）</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231211124"/>
                  </a:ext>
                </a:extLst>
              </a:tr>
              <a:tr h="215836">
                <a:tc>
                  <a:txBody>
                    <a:bodyPr/>
                    <a:lstStyle/>
                    <a:p>
                      <a:pPr algn="l" fontAlgn="ctr"/>
                      <a:r>
                        <a:rPr lang="zh-CN" altLang="en-US" sz="1100" b="0" i="0" u="none" strike="noStrike" dirty="0">
                          <a:solidFill>
                            <a:srgbClr val="000000"/>
                          </a:solidFill>
                          <a:effectLst/>
                          <a:latin typeface="等线" panose="02010600030101010101" pitchFamily="2" charset="-122"/>
                          <a:ea typeface="等线" panose="02010600030101010101" pitchFamily="2" charset="-122"/>
                        </a:rPr>
                        <a:t>在职及收入证明</a:t>
                      </a:r>
                      <a:r>
                        <a:rPr lang="en-US" altLang="zh-CN" sz="1100" b="0" i="0" u="none" strike="noStrike" dirty="0">
                          <a:solidFill>
                            <a:srgbClr val="000000"/>
                          </a:solidFill>
                          <a:effectLst/>
                          <a:latin typeface="等线" panose="02010600030101010101" pitchFamily="2" charset="-122"/>
                          <a:ea typeface="等线" panose="02010600030101010101" pitchFamily="2" charset="-122"/>
                        </a:rPr>
                        <a:t>_</a:t>
                      </a:r>
                      <a:r>
                        <a:rPr lang="zh-CN" altLang="en-US" sz="1100" b="0" i="0" u="none" strike="noStrike" dirty="0">
                          <a:solidFill>
                            <a:srgbClr val="000000"/>
                          </a:solidFill>
                          <a:effectLst/>
                          <a:latin typeface="等线" panose="02010600030101010101" pitchFamily="2" charset="-122"/>
                          <a:ea typeface="等线" panose="02010600030101010101" pitchFamily="2" charset="-122"/>
                        </a:rPr>
                        <a:t>中英文（旅游签证）</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zh-CN" altLang="en-US" sz="11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4029859844"/>
                  </a:ext>
                </a:extLst>
              </a:tr>
              <a:tr h="215836">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在职及收入证明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中英文（商务签证）</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84923122"/>
                  </a:ext>
                </a:extLst>
              </a:tr>
              <a:tr h="215836">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在职及收入证明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中文（购房贷款）</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463343431"/>
                  </a:ext>
                </a:extLst>
              </a:tr>
              <a:tr h="215836">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办理健康证介绍信</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中文</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514178473"/>
                  </a:ext>
                </a:extLst>
              </a:tr>
              <a:tr h="215836">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无犯罪记录证明介绍信</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中文</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1794441862"/>
                  </a:ext>
                </a:extLst>
              </a:tr>
              <a:tr h="215836">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其他证明</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681107577"/>
                  </a:ext>
                </a:extLst>
              </a:tr>
              <a:tr h="215836">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endParaRPr lang="zh-CN" altLang="en-US" sz="1100" b="0" i="0" u="none" strike="noStrike">
                        <a:solidFill>
                          <a:srgbClr val="FF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endParaRPr lang="zh-CN" altLang="en-US" sz="1100" b="0" i="0" u="none" strike="noStrike">
                        <a:solidFill>
                          <a:srgbClr val="FF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endParaRPr lang="zh-CN" altLang="en-US" sz="1100" b="0" i="0" u="none" strike="noStrike">
                        <a:solidFill>
                          <a:srgbClr val="FF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a:noFill/>
                    </a:lnT>
                    <a:lnB>
                      <a:noFill/>
                    </a:lnB>
                    <a:noFill/>
                  </a:tcPr>
                </a:tc>
                <a:extLst>
                  <a:ext uri="{0D108BD9-81ED-4DB2-BD59-A6C34878D82A}">
                    <a16:rowId xmlns:a16="http://schemas.microsoft.com/office/drawing/2014/main" val="1256122182"/>
                  </a:ext>
                </a:extLst>
              </a:tr>
              <a:tr h="215836">
                <a:tc gridSpan="4">
                  <a:txBody>
                    <a:bodyPr/>
                    <a:lstStyle/>
                    <a:p>
                      <a:pPr algn="ctr" fontAlgn="ctr"/>
                      <a:r>
                        <a:rPr lang="en-US" altLang="zh-CN" sz="1100" b="1" i="0" u="none" strike="noStrike">
                          <a:solidFill>
                            <a:srgbClr val="FF0000"/>
                          </a:solidFill>
                          <a:effectLst/>
                          <a:latin typeface="等线" panose="02010600030101010101" pitchFamily="2" charset="-122"/>
                          <a:ea typeface="等线" panose="02010600030101010101" pitchFamily="2" charset="-122"/>
                        </a:rPr>
                        <a:t>OSPP</a:t>
                      </a:r>
                      <a:r>
                        <a:rPr lang="zh-CN" altLang="en-US" sz="1100" b="1" i="0" u="none" strike="noStrike">
                          <a:solidFill>
                            <a:srgbClr val="000000"/>
                          </a:solidFill>
                          <a:effectLst/>
                          <a:latin typeface="等线" panose="02010600030101010101" pitchFamily="2" charset="-122"/>
                          <a:ea typeface="等线" panose="02010600030101010101" pitchFamily="2" charset="-122"/>
                        </a:rPr>
                        <a:t> 且文件接受类型不等于电子章原件</a:t>
                      </a:r>
                    </a:p>
                  </a:txBody>
                  <a:tcPr marL="6350" marR="6350" marT="6350"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926029368"/>
                  </a:ext>
                </a:extLst>
              </a:tr>
              <a:tr h="238962">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证明文件类型</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#1</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#2</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#3</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272269108"/>
                  </a:ext>
                </a:extLst>
              </a:tr>
              <a:tr h="215836">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中英文（通用）</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32163044"/>
                  </a:ext>
                </a:extLst>
              </a:tr>
              <a:tr h="215836">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在职及收入证明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中英文（旅游签证）</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34533322"/>
                  </a:ext>
                </a:extLst>
              </a:tr>
              <a:tr h="215836">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在职及收入证明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中英文（商务签证）</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03642746"/>
                  </a:ext>
                </a:extLst>
              </a:tr>
              <a:tr h="215836">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在职及收入证明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中文（购房贷款）</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27981739"/>
                  </a:ext>
                </a:extLst>
              </a:tr>
              <a:tr h="215836">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办理健康证介绍信</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中文</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53800470"/>
                  </a:ext>
                </a:extLst>
              </a:tr>
              <a:tr h="215836">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无犯罪记录证明介绍信</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中文</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53540922"/>
                  </a:ext>
                </a:extLst>
              </a:tr>
              <a:tr h="215836">
                <a:tc>
                  <a:txBody>
                    <a:bodyPr/>
                    <a:lstStyle/>
                    <a:p>
                      <a:pPr algn="l" fontAlgn="ctr"/>
                      <a:r>
                        <a:rPr lang="zh-CN" altLang="en-US" sz="1100" b="0" i="0" u="none" strike="noStrike" dirty="0">
                          <a:solidFill>
                            <a:srgbClr val="000000"/>
                          </a:solidFill>
                          <a:effectLst/>
                          <a:latin typeface="等线" panose="02010600030101010101" pitchFamily="2" charset="-122"/>
                          <a:ea typeface="等线" panose="02010600030101010101" pitchFamily="2" charset="-122"/>
                        </a:rPr>
                        <a:t>其他证明</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dirty="0">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99259407"/>
                  </a:ext>
                </a:extLst>
              </a:tr>
            </a:tbl>
          </a:graphicData>
        </a:graphic>
      </p:graphicFrame>
    </p:spTree>
    <p:extLst>
      <p:ext uri="{BB962C8B-B14F-4D97-AF65-F5344CB8AC3E}">
        <p14:creationId xmlns:p14="http://schemas.microsoft.com/office/powerpoint/2010/main" val="30910827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预入职</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7" name="添加标题">
            <a:extLst>
              <a:ext uri="{FF2B5EF4-FFF2-40B4-BE49-F238E27FC236}">
                <a16:creationId xmlns:a16="http://schemas.microsoft.com/office/drawing/2014/main" id="{D1EBE3A0-54E4-4F5B-B308-8FB49FA6628D}"/>
              </a:ext>
            </a:extLst>
          </p:cNvPr>
          <p:cNvSpPr txBox="1"/>
          <p:nvPr/>
        </p:nvSpPr>
        <p:spPr>
          <a:xfrm>
            <a:off x="644502" y="1551879"/>
            <a:ext cx="11079446" cy="880369"/>
          </a:xfrm>
          <a:prstGeom prst="rect">
            <a:avLst/>
          </a:prstGeom>
          <a:noFill/>
        </p:spPr>
        <p:txBody>
          <a:bodyPr wrap="square" rtlCol="0">
            <a:spAutoFit/>
          </a:bodyPr>
          <a:lstStyle/>
          <a:p>
            <a:pPr>
              <a:lnSpc>
                <a:spcPct val="150000"/>
              </a:lnSpc>
              <a:spcBef>
                <a:spcPts val="600"/>
              </a:spcBef>
            </a:pPr>
            <a:r>
              <a:rPr lang="en-US" altLang="zh-CN" b="1" dirty="0"/>
              <a:t>4. </a:t>
            </a:r>
            <a:r>
              <a:rPr lang="zh-CN" altLang="en-US" b="1" dirty="0"/>
              <a:t>选择刚刚新增的那条，点击生成</a:t>
            </a:r>
            <a:r>
              <a:rPr lang="en-US" altLang="zh-CN" b="1" dirty="0"/>
              <a:t>offer</a:t>
            </a:r>
            <a:r>
              <a:rPr lang="zh-CN" altLang="en-US" b="1" dirty="0"/>
              <a:t>；</a:t>
            </a:r>
            <a:endParaRPr lang="en-US" altLang="zh-CN" b="1" dirty="0"/>
          </a:p>
          <a:p>
            <a:pPr>
              <a:lnSpc>
                <a:spcPct val="150000"/>
              </a:lnSpc>
            </a:pPr>
            <a:endParaRPr lang="zh-CN" altLang="en-US" b="1" dirty="0">
              <a:solidFill>
                <a:schemeClr val="tx2"/>
              </a:solidFill>
              <a:latin typeface="+mn-ea"/>
            </a:endParaRPr>
          </a:p>
        </p:txBody>
      </p:sp>
      <p:pic>
        <p:nvPicPr>
          <p:cNvPr id="8" name="图片 7" descr="图形用户界面&#10;&#10;描述已自动生成">
            <a:extLst>
              <a:ext uri="{FF2B5EF4-FFF2-40B4-BE49-F238E27FC236}">
                <a16:creationId xmlns:a16="http://schemas.microsoft.com/office/drawing/2014/main" id="{A81629EB-F3E4-477C-A90E-E384CA4CCB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652" y="3304458"/>
            <a:ext cx="11129146" cy="3067345"/>
          </a:xfrm>
          <a:prstGeom prst="rect">
            <a:avLst/>
          </a:prstGeom>
        </p:spPr>
      </p:pic>
      <p:sp>
        <p:nvSpPr>
          <p:cNvPr id="9" name="文本框 8">
            <a:extLst>
              <a:ext uri="{FF2B5EF4-FFF2-40B4-BE49-F238E27FC236}">
                <a16:creationId xmlns:a16="http://schemas.microsoft.com/office/drawing/2014/main" id="{B71EADE7-E1CA-490A-AD3B-AF3390CD6C36}"/>
              </a:ext>
            </a:extLst>
          </p:cNvPr>
          <p:cNvSpPr txBox="1"/>
          <p:nvPr/>
        </p:nvSpPr>
        <p:spPr>
          <a:xfrm>
            <a:off x="619652" y="2186208"/>
            <a:ext cx="10538431" cy="1156792"/>
          </a:xfrm>
          <a:prstGeom prst="rect">
            <a:avLst/>
          </a:prstGeom>
          <a:noFill/>
        </p:spPr>
        <p:txBody>
          <a:bodyPr wrap="square">
            <a:spAutoFit/>
          </a:bodyPr>
          <a:lstStyle/>
          <a:p>
            <a:pPr>
              <a:lnSpc>
                <a:spcPct val="150000"/>
              </a:lnSpc>
              <a:spcBef>
                <a:spcPts val="600"/>
              </a:spcBef>
            </a:pPr>
            <a:r>
              <a:rPr lang="zh-CN" altLang="en-US" sz="1600" dirty="0"/>
              <a:t>注意：</a:t>
            </a:r>
            <a:r>
              <a:rPr lang="en-US" altLang="zh-CN" sz="1600" dirty="0"/>
              <a:t>1</a:t>
            </a:r>
            <a:r>
              <a:rPr lang="zh-CN" altLang="en-US" sz="1600" dirty="0"/>
              <a:t>）最新新增的会显示在最上面；</a:t>
            </a:r>
            <a:r>
              <a:rPr lang="en-US" altLang="zh-CN" sz="1600" dirty="0"/>
              <a:t>2</a:t>
            </a:r>
            <a:r>
              <a:rPr lang="zh-CN" altLang="en-US" sz="1600" dirty="0"/>
              <a:t>）人员编号即索迪斯工号；</a:t>
            </a:r>
            <a:r>
              <a:rPr lang="en-US" altLang="zh-CN" sz="1600" dirty="0"/>
              <a:t>3</a:t>
            </a:r>
            <a:r>
              <a:rPr lang="zh-CN" altLang="en-US" sz="1600" dirty="0"/>
              <a:t>）可通过姓名等搜索条件查询；</a:t>
            </a:r>
            <a:r>
              <a:rPr lang="en-US" altLang="zh-CN" sz="1600" dirty="0"/>
              <a:t>4</a:t>
            </a:r>
            <a:r>
              <a:rPr lang="zh-CN" altLang="en-US" sz="1600" dirty="0"/>
              <a:t>）对刚刚新建的候选人基本信息可进行编辑和删除；</a:t>
            </a:r>
            <a:endParaRPr lang="en-US" altLang="zh-CN" sz="1600" dirty="0"/>
          </a:p>
          <a:p>
            <a:pPr>
              <a:lnSpc>
                <a:spcPct val="150000"/>
              </a:lnSpc>
              <a:spcBef>
                <a:spcPts val="600"/>
              </a:spcBef>
            </a:pPr>
            <a:endParaRPr lang="en-US" altLang="zh-CN" sz="1200" dirty="0"/>
          </a:p>
        </p:txBody>
      </p:sp>
      <p:sp>
        <p:nvSpPr>
          <p:cNvPr id="5" name="矩形 4">
            <a:extLst>
              <a:ext uri="{FF2B5EF4-FFF2-40B4-BE49-F238E27FC236}">
                <a16:creationId xmlns:a16="http://schemas.microsoft.com/office/drawing/2014/main" id="{50F6F16E-4680-BAA2-E9B6-9FFA89412026}"/>
              </a:ext>
            </a:extLst>
          </p:cNvPr>
          <p:cNvSpPr/>
          <p:nvPr/>
        </p:nvSpPr>
        <p:spPr>
          <a:xfrm rot="10800000">
            <a:off x="10762310" y="3387207"/>
            <a:ext cx="791546" cy="835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5290610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34267" y="3192124"/>
            <a:ext cx="6356227"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员工信息查询</a:t>
            </a:r>
            <a:r>
              <a:rPr lang="en-US" altLang="zh-CN" sz="5400" b="1" dirty="0">
                <a:solidFill>
                  <a:prstClr val="black">
                    <a:lumMod val="85000"/>
                    <a:lumOff val="15000"/>
                  </a:prstClr>
                </a:solidFill>
                <a:latin typeface="思源黑体" panose="020B0500000000000000" pitchFamily="34" charset="-122"/>
                <a:ea typeface="思源黑体" panose="020B0500000000000000" pitchFamily="34" charset="-122"/>
              </a:rPr>
              <a:t>&amp;</a:t>
            </a: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维护</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rPr>
                <a:t>16</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220710534"/>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5FD835E-42A0-60C9-49A9-CD46FD74C66F}"/>
              </a:ext>
            </a:extLst>
          </p:cNvPr>
          <p:cNvPicPr>
            <a:picLocks noChangeAspect="1"/>
          </p:cNvPicPr>
          <p:nvPr/>
        </p:nvPicPr>
        <p:blipFill>
          <a:blip r:embed="rId2"/>
          <a:stretch>
            <a:fillRect/>
          </a:stretch>
        </p:blipFill>
        <p:spPr>
          <a:xfrm>
            <a:off x="1842282" y="1598974"/>
            <a:ext cx="1035084" cy="1216043"/>
          </a:xfrm>
          <a:prstGeom prst="rect">
            <a:avLst/>
          </a:prstGeom>
        </p:spPr>
      </p:pic>
      <p:pic>
        <p:nvPicPr>
          <p:cNvPr id="7" name="图片 6">
            <a:extLst>
              <a:ext uri="{FF2B5EF4-FFF2-40B4-BE49-F238E27FC236}">
                <a16:creationId xmlns:a16="http://schemas.microsoft.com/office/drawing/2014/main" id="{4C3215B9-D8B0-DC09-B1D8-0A8587056608}"/>
              </a:ext>
            </a:extLst>
          </p:cNvPr>
          <p:cNvPicPr>
            <a:picLocks noChangeAspect="1"/>
          </p:cNvPicPr>
          <p:nvPr/>
        </p:nvPicPr>
        <p:blipFill>
          <a:blip r:embed="rId3"/>
          <a:stretch>
            <a:fillRect/>
          </a:stretch>
        </p:blipFill>
        <p:spPr>
          <a:xfrm>
            <a:off x="47897" y="2967272"/>
            <a:ext cx="12096206" cy="2671227"/>
          </a:xfrm>
          <a:prstGeom prst="rect">
            <a:avLst/>
          </a:prstGeom>
        </p:spPr>
      </p:pic>
      <p:sp>
        <p:nvSpPr>
          <p:cNvPr id="8" name="文本框 7">
            <a:extLst>
              <a:ext uri="{FF2B5EF4-FFF2-40B4-BE49-F238E27FC236}">
                <a16:creationId xmlns:a16="http://schemas.microsoft.com/office/drawing/2014/main" id="{08AB89F4-75E1-F9AF-3A64-C1CBACDF600A}"/>
              </a:ext>
            </a:extLst>
          </p:cNvPr>
          <p:cNvSpPr txBox="1"/>
          <p:nvPr/>
        </p:nvSpPr>
        <p:spPr>
          <a:xfrm>
            <a:off x="3518264" y="2022329"/>
            <a:ext cx="5608320" cy="369332"/>
          </a:xfrm>
          <a:prstGeom prst="rect">
            <a:avLst/>
          </a:prstGeom>
          <a:noFill/>
        </p:spPr>
        <p:txBody>
          <a:bodyPr wrap="square" rtlCol="0">
            <a:spAutoFit/>
          </a:bodyPr>
          <a:lstStyle/>
          <a:p>
            <a:r>
              <a:rPr lang="zh-CN" altLang="en-US" dirty="0"/>
              <a:t>点击“工作台</a:t>
            </a:r>
            <a:r>
              <a:rPr lang="en-US" altLang="zh-CN" dirty="0"/>
              <a:t>-</a:t>
            </a:r>
            <a:r>
              <a:rPr lang="zh-CN" altLang="en-US" dirty="0"/>
              <a:t>人员”，可以查看权限下员工信息</a:t>
            </a:r>
          </a:p>
        </p:txBody>
      </p:sp>
      <p:sp>
        <p:nvSpPr>
          <p:cNvPr id="9" name="椭圆 8">
            <a:extLst>
              <a:ext uri="{FF2B5EF4-FFF2-40B4-BE49-F238E27FC236}">
                <a16:creationId xmlns:a16="http://schemas.microsoft.com/office/drawing/2014/main" id="{26CB8BEC-0AF2-5A2F-D22A-ED6A90DD8B16}"/>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16</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BC06276C-74C7-E798-1996-2EB09D22531D}"/>
              </a:ext>
            </a:extLst>
          </p:cNvPr>
          <p:cNvSpPr/>
          <p:nvPr/>
        </p:nvSpPr>
        <p:spPr>
          <a:xfrm>
            <a:off x="1327509" y="486197"/>
            <a:ext cx="3841116"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员工信息查询</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&amp;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维护</a:t>
            </a:r>
          </a:p>
        </p:txBody>
      </p:sp>
    </p:spTree>
    <p:extLst>
      <p:ext uri="{BB962C8B-B14F-4D97-AF65-F5344CB8AC3E}">
        <p14:creationId xmlns:p14="http://schemas.microsoft.com/office/powerpoint/2010/main" val="248791097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a:extLst>
              <a:ext uri="{FF2B5EF4-FFF2-40B4-BE49-F238E27FC236}">
                <a16:creationId xmlns:a16="http://schemas.microsoft.com/office/drawing/2014/main" id="{26CB8BEC-0AF2-5A2F-D22A-ED6A90DD8B16}"/>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16</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BC06276C-74C7-E798-1996-2EB09D22531D}"/>
              </a:ext>
            </a:extLst>
          </p:cNvPr>
          <p:cNvSpPr/>
          <p:nvPr/>
        </p:nvSpPr>
        <p:spPr>
          <a:xfrm>
            <a:off x="1327509" y="486197"/>
            <a:ext cx="3841116"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员工信息查询</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&amp;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维护</a:t>
            </a:r>
          </a:p>
        </p:txBody>
      </p:sp>
      <p:pic>
        <p:nvPicPr>
          <p:cNvPr id="28" name="图片 27">
            <a:extLst>
              <a:ext uri="{FF2B5EF4-FFF2-40B4-BE49-F238E27FC236}">
                <a16:creationId xmlns:a16="http://schemas.microsoft.com/office/drawing/2014/main" id="{9EB71231-24B3-87AA-B308-F88F75BDED16}"/>
              </a:ext>
            </a:extLst>
          </p:cNvPr>
          <p:cNvPicPr>
            <a:picLocks noChangeAspect="1"/>
          </p:cNvPicPr>
          <p:nvPr/>
        </p:nvPicPr>
        <p:blipFill>
          <a:blip r:embed="rId2"/>
          <a:stretch>
            <a:fillRect/>
          </a:stretch>
        </p:blipFill>
        <p:spPr>
          <a:xfrm>
            <a:off x="1180963" y="1629183"/>
            <a:ext cx="3228975" cy="5067709"/>
          </a:xfrm>
          <a:prstGeom prst="rect">
            <a:avLst/>
          </a:prstGeom>
        </p:spPr>
      </p:pic>
      <p:sp>
        <p:nvSpPr>
          <p:cNvPr id="29" name="文本框 28">
            <a:extLst>
              <a:ext uri="{FF2B5EF4-FFF2-40B4-BE49-F238E27FC236}">
                <a16:creationId xmlns:a16="http://schemas.microsoft.com/office/drawing/2014/main" id="{E8F2E70D-3D93-7DAD-50D4-D6BC6A58178F}"/>
              </a:ext>
            </a:extLst>
          </p:cNvPr>
          <p:cNvSpPr txBox="1"/>
          <p:nvPr/>
        </p:nvSpPr>
        <p:spPr>
          <a:xfrm>
            <a:off x="4977904" y="1497285"/>
            <a:ext cx="5608320" cy="646331"/>
          </a:xfrm>
          <a:prstGeom prst="rect">
            <a:avLst/>
          </a:prstGeom>
          <a:noFill/>
        </p:spPr>
        <p:txBody>
          <a:bodyPr wrap="square" rtlCol="0">
            <a:spAutoFit/>
          </a:bodyPr>
          <a:lstStyle/>
          <a:p>
            <a:r>
              <a:rPr lang="zh-CN" altLang="en-US" dirty="0"/>
              <a:t>点击工号进入详细信息页面后，页面左侧有多个页签，不同页签可查看不同信息</a:t>
            </a:r>
          </a:p>
        </p:txBody>
      </p:sp>
      <p:sp>
        <p:nvSpPr>
          <p:cNvPr id="30" name="文本框 29">
            <a:extLst>
              <a:ext uri="{FF2B5EF4-FFF2-40B4-BE49-F238E27FC236}">
                <a16:creationId xmlns:a16="http://schemas.microsoft.com/office/drawing/2014/main" id="{2A84CC58-8816-03C8-667C-022B1F859701}"/>
              </a:ext>
            </a:extLst>
          </p:cNvPr>
          <p:cNvSpPr txBox="1"/>
          <p:nvPr/>
        </p:nvSpPr>
        <p:spPr>
          <a:xfrm>
            <a:off x="4977904" y="3205591"/>
            <a:ext cx="3739376" cy="276999"/>
          </a:xfrm>
          <a:prstGeom prst="rect">
            <a:avLst/>
          </a:prstGeom>
          <a:noFill/>
        </p:spPr>
        <p:txBody>
          <a:bodyPr wrap="square" rtlCol="0">
            <a:spAutoFit/>
          </a:bodyPr>
          <a:lstStyle/>
          <a:p>
            <a:r>
              <a:rPr lang="zh-CN" altLang="en-US" sz="1200" dirty="0"/>
              <a:t>显示员工的工号、姓名、住址、身份证号等基本信息</a:t>
            </a:r>
            <a:endParaRPr lang="en-US" altLang="zh-CN" sz="1200" dirty="0"/>
          </a:p>
        </p:txBody>
      </p:sp>
      <p:cxnSp>
        <p:nvCxnSpPr>
          <p:cNvPr id="32" name="直接箭头连接符 31">
            <a:extLst>
              <a:ext uri="{FF2B5EF4-FFF2-40B4-BE49-F238E27FC236}">
                <a16:creationId xmlns:a16="http://schemas.microsoft.com/office/drawing/2014/main" id="{0813FFF4-0A5B-4EAD-4601-03E34ED7AA56}"/>
              </a:ext>
            </a:extLst>
          </p:cNvPr>
          <p:cNvCxnSpPr>
            <a:cxnSpLocks/>
          </p:cNvCxnSpPr>
          <p:nvPr/>
        </p:nvCxnSpPr>
        <p:spPr>
          <a:xfrm>
            <a:off x="2634340" y="3344091"/>
            <a:ext cx="206053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接箭头连接符 33">
            <a:extLst>
              <a:ext uri="{FF2B5EF4-FFF2-40B4-BE49-F238E27FC236}">
                <a16:creationId xmlns:a16="http://schemas.microsoft.com/office/drawing/2014/main" id="{2AC77226-D6B5-D91A-3E57-5523C3716B90}"/>
              </a:ext>
            </a:extLst>
          </p:cNvPr>
          <p:cNvCxnSpPr>
            <a:cxnSpLocks/>
          </p:cNvCxnSpPr>
          <p:nvPr/>
        </p:nvCxnSpPr>
        <p:spPr>
          <a:xfrm>
            <a:off x="2634342" y="4419600"/>
            <a:ext cx="206053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接箭头连接符 34">
            <a:extLst>
              <a:ext uri="{FF2B5EF4-FFF2-40B4-BE49-F238E27FC236}">
                <a16:creationId xmlns:a16="http://schemas.microsoft.com/office/drawing/2014/main" id="{D6F43C34-191A-620A-5D5D-33CF12682B39}"/>
              </a:ext>
            </a:extLst>
          </p:cNvPr>
          <p:cNvCxnSpPr>
            <a:cxnSpLocks/>
          </p:cNvCxnSpPr>
          <p:nvPr/>
        </p:nvCxnSpPr>
        <p:spPr>
          <a:xfrm>
            <a:off x="2634343" y="4720045"/>
            <a:ext cx="206053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a:extLst>
              <a:ext uri="{FF2B5EF4-FFF2-40B4-BE49-F238E27FC236}">
                <a16:creationId xmlns:a16="http://schemas.microsoft.com/office/drawing/2014/main" id="{978E583D-2CAA-C7E4-5DD1-F1732280AB80}"/>
              </a:ext>
            </a:extLst>
          </p:cNvPr>
          <p:cNvCxnSpPr>
            <a:cxnSpLocks/>
          </p:cNvCxnSpPr>
          <p:nvPr/>
        </p:nvCxnSpPr>
        <p:spPr>
          <a:xfrm>
            <a:off x="2650947" y="5064034"/>
            <a:ext cx="206053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接箭头连接符 36">
            <a:extLst>
              <a:ext uri="{FF2B5EF4-FFF2-40B4-BE49-F238E27FC236}">
                <a16:creationId xmlns:a16="http://schemas.microsoft.com/office/drawing/2014/main" id="{DA650D95-043A-8A00-E5C0-FDBA66C59602}"/>
              </a:ext>
            </a:extLst>
          </p:cNvPr>
          <p:cNvCxnSpPr>
            <a:cxnSpLocks/>
          </p:cNvCxnSpPr>
          <p:nvPr/>
        </p:nvCxnSpPr>
        <p:spPr>
          <a:xfrm flipV="1">
            <a:off x="3100252" y="5701784"/>
            <a:ext cx="1594621" cy="1103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a:extLst>
              <a:ext uri="{FF2B5EF4-FFF2-40B4-BE49-F238E27FC236}">
                <a16:creationId xmlns:a16="http://schemas.microsoft.com/office/drawing/2014/main" id="{90786E58-9D86-05B8-3BA3-39FF59437072}"/>
              </a:ext>
            </a:extLst>
          </p:cNvPr>
          <p:cNvCxnSpPr>
            <a:cxnSpLocks/>
          </p:cNvCxnSpPr>
          <p:nvPr/>
        </p:nvCxnSpPr>
        <p:spPr>
          <a:xfrm>
            <a:off x="2650948" y="6431279"/>
            <a:ext cx="206053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a:extLst>
              <a:ext uri="{FF2B5EF4-FFF2-40B4-BE49-F238E27FC236}">
                <a16:creationId xmlns:a16="http://schemas.microsoft.com/office/drawing/2014/main" id="{C89C8515-211E-9314-13E8-E2D38303BDAA}"/>
              </a:ext>
            </a:extLst>
          </p:cNvPr>
          <p:cNvCxnSpPr>
            <a:cxnSpLocks/>
          </p:cNvCxnSpPr>
          <p:nvPr/>
        </p:nvCxnSpPr>
        <p:spPr>
          <a:xfrm>
            <a:off x="2634341" y="3705182"/>
            <a:ext cx="206053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a:extLst>
              <a:ext uri="{FF2B5EF4-FFF2-40B4-BE49-F238E27FC236}">
                <a16:creationId xmlns:a16="http://schemas.microsoft.com/office/drawing/2014/main" id="{98FE11BD-59D9-1C7B-8F5F-0C61B8092997}"/>
              </a:ext>
            </a:extLst>
          </p:cNvPr>
          <p:cNvCxnSpPr>
            <a:cxnSpLocks/>
          </p:cNvCxnSpPr>
          <p:nvPr/>
        </p:nvCxnSpPr>
        <p:spPr>
          <a:xfrm>
            <a:off x="2634342" y="4084320"/>
            <a:ext cx="206053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文本框 42">
            <a:extLst>
              <a:ext uri="{FF2B5EF4-FFF2-40B4-BE49-F238E27FC236}">
                <a16:creationId xmlns:a16="http://schemas.microsoft.com/office/drawing/2014/main" id="{6F5AF424-DE85-3C2D-908F-D12186D341CD}"/>
              </a:ext>
            </a:extLst>
          </p:cNvPr>
          <p:cNvSpPr txBox="1"/>
          <p:nvPr/>
        </p:nvSpPr>
        <p:spPr>
          <a:xfrm>
            <a:off x="4985660" y="3566682"/>
            <a:ext cx="4392519" cy="276999"/>
          </a:xfrm>
          <a:prstGeom prst="rect">
            <a:avLst/>
          </a:prstGeom>
          <a:noFill/>
        </p:spPr>
        <p:txBody>
          <a:bodyPr wrap="square">
            <a:spAutoFit/>
          </a:bodyPr>
          <a:lstStyle/>
          <a:p>
            <a:r>
              <a:rPr lang="zh-CN" altLang="en-US" sz="1200" dirty="0"/>
              <a:t>显示员工职位职级、部门、入职日、试用期、社会工龄等信息</a:t>
            </a:r>
          </a:p>
        </p:txBody>
      </p:sp>
      <p:sp>
        <p:nvSpPr>
          <p:cNvPr id="45" name="文本框 44">
            <a:extLst>
              <a:ext uri="{FF2B5EF4-FFF2-40B4-BE49-F238E27FC236}">
                <a16:creationId xmlns:a16="http://schemas.microsoft.com/office/drawing/2014/main" id="{6C00F73D-8629-BBA4-421C-5C049957ABFE}"/>
              </a:ext>
            </a:extLst>
          </p:cNvPr>
          <p:cNvSpPr txBox="1"/>
          <p:nvPr/>
        </p:nvSpPr>
        <p:spPr>
          <a:xfrm>
            <a:off x="4985660" y="3951663"/>
            <a:ext cx="5608320" cy="276999"/>
          </a:xfrm>
          <a:prstGeom prst="rect">
            <a:avLst/>
          </a:prstGeom>
          <a:noFill/>
        </p:spPr>
        <p:txBody>
          <a:bodyPr wrap="square">
            <a:spAutoFit/>
          </a:bodyPr>
          <a:lstStyle/>
          <a:p>
            <a:r>
              <a:rPr lang="zh-CN" altLang="en-US" sz="1200" dirty="0"/>
              <a:t>显示员工的手机号、邮箱等信息；如果员工的手机号需要调整，在此页签中调整</a:t>
            </a:r>
          </a:p>
        </p:txBody>
      </p:sp>
      <p:sp>
        <p:nvSpPr>
          <p:cNvPr id="47" name="文本框 46">
            <a:extLst>
              <a:ext uri="{FF2B5EF4-FFF2-40B4-BE49-F238E27FC236}">
                <a16:creationId xmlns:a16="http://schemas.microsoft.com/office/drawing/2014/main" id="{D2F579E5-1811-7A27-7F52-607FBA5BE3EA}"/>
              </a:ext>
            </a:extLst>
          </p:cNvPr>
          <p:cNvSpPr txBox="1"/>
          <p:nvPr/>
        </p:nvSpPr>
        <p:spPr>
          <a:xfrm>
            <a:off x="4977904" y="4581545"/>
            <a:ext cx="2060533" cy="276999"/>
          </a:xfrm>
          <a:prstGeom prst="rect">
            <a:avLst/>
          </a:prstGeom>
          <a:noFill/>
        </p:spPr>
        <p:txBody>
          <a:bodyPr wrap="square">
            <a:spAutoFit/>
          </a:bodyPr>
          <a:lstStyle/>
          <a:p>
            <a:r>
              <a:rPr lang="zh-CN" altLang="en-US" sz="1200" dirty="0"/>
              <a:t>可在此上传一些员工的资料</a:t>
            </a:r>
          </a:p>
        </p:txBody>
      </p:sp>
      <p:sp>
        <p:nvSpPr>
          <p:cNvPr id="49" name="文本框 48">
            <a:extLst>
              <a:ext uri="{FF2B5EF4-FFF2-40B4-BE49-F238E27FC236}">
                <a16:creationId xmlns:a16="http://schemas.microsoft.com/office/drawing/2014/main" id="{6F64FE98-0090-237A-1C33-C3D760EE5FA3}"/>
              </a:ext>
            </a:extLst>
          </p:cNvPr>
          <p:cNvSpPr txBox="1"/>
          <p:nvPr/>
        </p:nvSpPr>
        <p:spPr>
          <a:xfrm>
            <a:off x="4977904" y="4925534"/>
            <a:ext cx="3013166" cy="276999"/>
          </a:xfrm>
          <a:prstGeom prst="rect">
            <a:avLst/>
          </a:prstGeom>
          <a:noFill/>
        </p:spPr>
        <p:txBody>
          <a:bodyPr wrap="square">
            <a:spAutoFit/>
          </a:bodyPr>
          <a:lstStyle/>
          <a:p>
            <a:r>
              <a:rPr lang="zh-CN" altLang="en-US" sz="1200" dirty="0"/>
              <a:t>员工入职时上传的身份证、银行卡等信息</a:t>
            </a:r>
            <a:endParaRPr lang="en-US" altLang="zh-CN" sz="1200" dirty="0"/>
          </a:p>
        </p:txBody>
      </p:sp>
      <p:sp>
        <p:nvSpPr>
          <p:cNvPr id="50" name="文本框 49">
            <a:extLst>
              <a:ext uri="{FF2B5EF4-FFF2-40B4-BE49-F238E27FC236}">
                <a16:creationId xmlns:a16="http://schemas.microsoft.com/office/drawing/2014/main" id="{A24E7FCF-9B9D-DFAA-596A-3B87659E55E3}"/>
              </a:ext>
            </a:extLst>
          </p:cNvPr>
          <p:cNvSpPr txBox="1"/>
          <p:nvPr/>
        </p:nvSpPr>
        <p:spPr>
          <a:xfrm>
            <a:off x="4977903" y="4281100"/>
            <a:ext cx="2372131" cy="276999"/>
          </a:xfrm>
          <a:prstGeom prst="rect">
            <a:avLst/>
          </a:prstGeom>
          <a:noFill/>
        </p:spPr>
        <p:txBody>
          <a:bodyPr wrap="square">
            <a:spAutoFit/>
          </a:bodyPr>
          <a:lstStyle/>
          <a:p>
            <a:r>
              <a:rPr lang="zh-CN" altLang="en-US" sz="1200" dirty="0"/>
              <a:t>上传的培训记录会显示在这里</a:t>
            </a:r>
          </a:p>
        </p:txBody>
      </p:sp>
      <p:sp>
        <p:nvSpPr>
          <p:cNvPr id="51" name="文本框 50">
            <a:extLst>
              <a:ext uri="{FF2B5EF4-FFF2-40B4-BE49-F238E27FC236}">
                <a16:creationId xmlns:a16="http://schemas.microsoft.com/office/drawing/2014/main" id="{5955124B-5381-A7EB-0000-95D1DE7691F8}"/>
              </a:ext>
            </a:extLst>
          </p:cNvPr>
          <p:cNvSpPr txBox="1"/>
          <p:nvPr/>
        </p:nvSpPr>
        <p:spPr>
          <a:xfrm>
            <a:off x="4985660" y="5563284"/>
            <a:ext cx="3887421" cy="276999"/>
          </a:xfrm>
          <a:prstGeom prst="rect">
            <a:avLst/>
          </a:prstGeom>
          <a:noFill/>
        </p:spPr>
        <p:txBody>
          <a:bodyPr wrap="square">
            <a:spAutoFit/>
          </a:bodyPr>
          <a:lstStyle/>
          <a:p>
            <a:r>
              <a:rPr lang="zh-CN" altLang="en-US" sz="1200" dirty="0"/>
              <a:t>审批完成的奖惩、</a:t>
            </a:r>
            <a:r>
              <a:rPr lang="en-US" altLang="zh-CN" sz="1200" dirty="0"/>
              <a:t>PICF</a:t>
            </a:r>
            <a:r>
              <a:rPr lang="zh-CN" altLang="en-US" sz="1200" dirty="0"/>
              <a:t>、成本分摊数据都会在这里显示</a:t>
            </a:r>
            <a:endParaRPr lang="en-US" altLang="zh-CN" sz="1200" dirty="0"/>
          </a:p>
        </p:txBody>
      </p:sp>
      <p:sp>
        <p:nvSpPr>
          <p:cNvPr id="53" name="文本框 52">
            <a:extLst>
              <a:ext uri="{FF2B5EF4-FFF2-40B4-BE49-F238E27FC236}">
                <a16:creationId xmlns:a16="http://schemas.microsoft.com/office/drawing/2014/main" id="{71274E9A-F4E8-95F5-F818-18FBB979DF1A}"/>
              </a:ext>
            </a:extLst>
          </p:cNvPr>
          <p:cNvSpPr txBox="1"/>
          <p:nvPr/>
        </p:nvSpPr>
        <p:spPr>
          <a:xfrm>
            <a:off x="4977903" y="6267241"/>
            <a:ext cx="6883171" cy="276999"/>
          </a:xfrm>
          <a:prstGeom prst="rect">
            <a:avLst/>
          </a:prstGeom>
          <a:noFill/>
        </p:spPr>
        <p:txBody>
          <a:bodyPr wrap="square">
            <a:spAutoFit/>
          </a:bodyPr>
          <a:lstStyle/>
          <a:p>
            <a:r>
              <a:rPr lang="zh-CN" altLang="en-US" sz="1200" dirty="0"/>
              <a:t>可以在这里维护查询员工的证书信息；系统将根据维护的证书有效期，在证书到期前邮件提醒经理</a:t>
            </a:r>
            <a:endParaRPr lang="en-US" altLang="zh-CN" sz="1200" dirty="0"/>
          </a:p>
        </p:txBody>
      </p:sp>
    </p:spTree>
    <p:extLst>
      <p:ext uri="{BB962C8B-B14F-4D97-AF65-F5344CB8AC3E}">
        <p14:creationId xmlns:p14="http://schemas.microsoft.com/office/powerpoint/2010/main" val="81753125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a:extLst>
              <a:ext uri="{FF2B5EF4-FFF2-40B4-BE49-F238E27FC236}">
                <a16:creationId xmlns:a16="http://schemas.microsoft.com/office/drawing/2014/main" id="{26CB8BEC-0AF2-5A2F-D22A-ED6A90DD8B16}"/>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16</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BC06276C-74C7-E798-1996-2EB09D22531D}"/>
              </a:ext>
            </a:extLst>
          </p:cNvPr>
          <p:cNvSpPr/>
          <p:nvPr/>
        </p:nvSpPr>
        <p:spPr>
          <a:xfrm>
            <a:off x="1327509" y="486197"/>
            <a:ext cx="6893234"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员工信息查询</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&amp;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维护</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修改员工手机号</a:t>
            </a:r>
          </a:p>
        </p:txBody>
      </p:sp>
      <p:sp>
        <p:nvSpPr>
          <p:cNvPr id="6" name="文本框 5">
            <a:extLst>
              <a:ext uri="{FF2B5EF4-FFF2-40B4-BE49-F238E27FC236}">
                <a16:creationId xmlns:a16="http://schemas.microsoft.com/office/drawing/2014/main" id="{A1C38F60-B7FB-C920-154A-A93B9D4C5747}"/>
              </a:ext>
            </a:extLst>
          </p:cNvPr>
          <p:cNvSpPr txBox="1"/>
          <p:nvPr/>
        </p:nvSpPr>
        <p:spPr>
          <a:xfrm>
            <a:off x="3422467" y="1264351"/>
            <a:ext cx="6386781" cy="1077218"/>
          </a:xfrm>
          <a:prstGeom prst="rect">
            <a:avLst/>
          </a:prstGeom>
          <a:noFill/>
        </p:spPr>
        <p:txBody>
          <a:bodyPr wrap="square" rtlCol="0">
            <a:spAutoFit/>
          </a:bodyPr>
          <a:lstStyle/>
          <a:p>
            <a:r>
              <a:rPr lang="en-US" altLang="zh-CN" sz="1600" dirty="0"/>
              <a:t>1</a:t>
            </a:r>
            <a:r>
              <a:rPr lang="zh-CN" altLang="en-US" sz="1600" dirty="0"/>
              <a:t>、点击“联系人”页签</a:t>
            </a:r>
            <a:endParaRPr lang="en-US" altLang="zh-CN" sz="1600" dirty="0"/>
          </a:p>
          <a:p>
            <a:r>
              <a:rPr lang="en-US" altLang="zh-CN" sz="1600" dirty="0"/>
              <a:t>2</a:t>
            </a:r>
            <a:r>
              <a:rPr lang="zh-CN" altLang="en-US" sz="1600" dirty="0"/>
              <a:t>、点击“编辑”、“新增”</a:t>
            </a:r>
            <a:endParaRPr lang="en-US" altLang="zh-CN" sz="1600" dirty="0"/>
          </a:p>
          <a:p>
            <a:r>
              <a:rPr lang="en-US" altLang="zh-CN" sz="1600" dirty="0"/>
              <a:t>3</a:t>
            </a:r>
            <a:r>
              <a:rPr lang="zh-CN" altLang="en-US" sz="1600" dirty="0"/>
              <a:t>、编辑新的电话号码</a:t>
            </a:r>
            <a:r>
              <a:rPr lang="en-US" altLang="zh-CN" sz="1600" dirty="0"/>
              <a:t>/</a:t>
            </a:r>
            <a:r>
              <a:rPr lang="zh-CN" altLang="en-US" sz="1600" dirty="0"/>
              <a:t>也可以将原始记录删除后再维护一条记录</a:t>
            </a:r>
            <a:endParaRPr lang="en-US" altLang="zh-CN" sz="1600" dirty="0"/>
          </a:p>
          <a:p>
            <a:r>
              <a:rPr lang="en-US" altLang="zh-CN" sz="1600" dirty="0"/>
              <a:t>4</a:t>
            </a:r>
            <a:r>
              <a:rPr lang="zh-CN" altLang="en-US" sz="1600" dirty="0"/>
              <a:t>、点击“保存”</a:t>
            </a:r>
          </a:p>
        </p:txBody>
      </p:sp>
      <p:pic>
        <p:nvPicPr>
          <p:cNvPr id="14" name="图片 13">
            <a:extLst>
              <a:ext uri="{FF2B5EF4-FFF2-40B4-BE49-F238E27FC236}">
                <a16:creationId xmlns:a16="http://schemas.microsoft.com/office/drawing/2014/main" id="{B185378E-138C-C2E2-B986-0C00F21E7B24}"/>
              </a:ext>
            </a:extLst>
          </p:cNvPr>
          <p:cNvPicPr>
            <a:picLocks noChangeAspect="1"/>
          </p:cNvPicPr>
          <p:nvPr/>
        </p:nvPicPr>
        <p:blipFill>
          <a:blip r:embed="rId2"/>
          <a:stretch>
            <a:fillRect/>
          </a:stretch>
        </p:blipFill>
        <p:spPr>
          <a:xfrm>
            <a:off x="226423" y="1488576"/>
            <a:ext cx="2724150" cy="4318498"/>
          </a:xfrm>
          <a:prstGeom prst="rect">
            <a:avLst/>
          </a:prstGeom>
        </p:spPr>
      </p:pic>
      <p:pic>
        <p:nvPicPr>
          <p:cNvPr id="17" name="图片 16">
            <a:extLst>
              <a:ext uri="{FF2B5EF4-FFF2-40B4-BE49-F238E27FC236}">
                <a16:creationId xmlns:a16="http://schemas.microsoft.com/office/drawing/2014/main" id="{10EF2870-1FC2-7890-E3C5-903DFF6F7280}"/>
              </a:ext>
            </a:extLst>
          </p:cNvPr>
          <p:cNvPicPr>
            <a:picLocks noChangeAspect="1"/>
          </p:cNvPicPr>
          <p:nvPr/>
        </p:nvPicPr>
        <p:blipFill>
          <a:blip r:embed="rId3"/>
          <a:stretch>
            <a:fillRect/>
          </a:stretch>
        </p:blipFill>
        <p:spPr>
          <a:xfrm>
            <a:off x="3518262" y="2263375"/>
            <a:ext cx="8577943" cy="1940331"/>
          </a:xfrm>
          <a:prstGeom prst="rect">
            <a:avLst/>
          </a:prstGeom>
        </p:spPr>
      </p:pic>
      <p:pic>
        <p:nvPicPr>
          <p:cNvPr id="25" name="图片 24">
            <a:extLst>
              <a:ext uri="{FF2B5EF4-FFF2-40B4-BE49-F238E27FC236}">
                <a16:creationId xmlns:a16="http://schemas.microsoft.com/office/drawing/2014/main" id="{D7F84364-14F3-245F-7527-D645956CA218}"/>
              </a:ext>
            </a:extLst>
          </p:cNvPr>
          <p:cNvPicPr>
            <a:picLocks noChangeAspect="1"/>
          </p:cNvPicPr>
          <p:nvPr/>
        </p:nvPicPr>
        <p:blipFill>
          <a:blip r:embed="rId4"/>
          <a:stretch>
            <a:fillRect/>
          </a:stretch>
        </p:blipFill>
        <p:spPr>
          <a:xfrm>
            <a:off x="3518262" y="4203706"/>
            <a:ext cx="8673738" cy="2032000"/>
          </a:xfrm>
          <a:prstGeom prst="rect">
            <a:avLst/>
          </a:prstGeom>
        </p:spPr>
      </p:pic>
    </p:spTree>
    <p:extLst>
      <p:ext uri="{BB962C8B-B14F-4D97-AF65-F5344CB8AC3E}">
        <p14:creationId xmlns:p14="http://schemas.microsoft.com/office/powerpoint/2010/main" val="113229633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a:extLst>
              <a:ext uri="{FF2B5EF4-FFF2-40B4-BE49-F238E27FC236}">
                <a16:creationId xmlns:a16="http://schemas.microsoft.com/office/drawing/2014/main" id="{26CB8BEC-0AF2-5A2F-D22A-ED6A90DD8B16}"/>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16</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BC06276C-74C7-E798-1996-2EB09D22531D}"/>
              </a:ext>
            </a:extLst>
          </p:cNvPr>
          <p:cNvSpPr/>
          <p:nvPr/>
        </p:nvSpPr>
        <p:spPr>
          <a:xfrm>
            <a:off x="1327509" y="486197"/>
            <a:ext cx="6482865"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员工信息查询</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&amp;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维护</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维护证书信息</a:t>
            </a:r>
          </a:p>
        </p:txBody>
      </p:sp>
      <p:sp>
        <p:nvSpPr>
          <p:cNvPr id="6" name="文本框 5">
            <a:extLst>
              <a:ext uri="{FF2B5EF4-FFF2-40B4-BE49-F238E27FC236}">
                <a16:creationId xmlns:a16="http://schemas.microsoft.com/office/drawing/2014/main" id="{A1C38F60-B7FB-C920-154A-A93B9D4C5747}"/>
              </a:ext>
            </a:extLst>
          </p:cNvPr>
          <p:cNvSpPr txBox="1"/>
          <p:nvPr/>
        </p:nvSpPr>
        <p:spPr>
          <a:xfrm>
            <a:off x="3422745" y="1070972"/>
            <a:ext cx="8246741" cy="1077218"/>
          </a:xfrm>
          <a:prstGeom prst="rect">
            <a:avLst/>
          </a:prstGeom>
          <a:noFill/>
        </p:spPr>
        <p:txBody>
          <a:bodyPr wrap="square" rtlCol="0">
            <a:spAutoFit/>
          </a:bodyPr>
          <a:lstStyle/>
          <a:p>
            <a:r>
              <a:rPr lang="en-US" altLang="zh-CN" sz="1600" dirty="0"/>
              <a:t>1</a:t>
            </a:r>
            <a:r>
              <a:rPr lang="zh-CN" altLang="en-US" sz="1600" dirty="0"/>
              <a:t>、点击“证书管理”页签</a:t>
            </a:r>
            <a:endParaRPr lang="en-US" altLang="zh-CN" sz="1600" dirty="0"/>
          </a:p>
          <a:p>
            <a:r>
              <a:rPr lang="en-US" altLang="zh-CN" sz="1600" dirty="0"/>
              <a:t>2</a:t>
            </a:r>
            <a:r>
              <a:rPr lang="zh-CN" altLang="en-US" sz="1600" dirty="0"/>
              <a:t>、点击“编辑”、“新增”</a:t>
            </a:r>
            <a:endParaRPr lang="en-US" altLang="zh-CN" sz="1600" dirty="0"/>
          </a:p>
          <a:p>
            <a:r>
              <a:rPr lang="en-US" altLang="zh-CN" sz="1600" dirty="0"/>
              <a:t>3</a:t>
            </a:r>
            <a:r>
              <a:rPr lang="zh-CN" altLang="en-US" sz="1600" dirty="0"/>
              <a:t>、编辑新的证书信息</a:t>
            </a:r>
            <a:r>
              <a:rPr lang="en-US" altLang="zh-CN" sz="1600" dirty="0"/>
              <a:t>/</a:t>
            </a:r>
            <a:r>
              <a:rPr lang="zh-CN" altLang="en-US" sz="1600" dirty="0"/>
              <a:t>如果要维护原有证书新的证书过期日，可直接在原始记录上编辑</a:t>
            </a:r>
            <a:endParaRPr lang="en-US" altLang="zh-CN" sz="1600" dirty="0"/>
          </a:p>
          <a:p>
            <a:r>
              <a:rPr lang="en-US" altLang="zh-CN" sz="1600" dirty="0"/>
              <a:t>4</a:t>
            </a:r>
            <a:r>
              <a:rPr lang="zh-CN" altLang="en-US" sz="1600" dirty="0"/>
              <a:t>、点击“保存”</a:t>
            </a:r>
          </a:p>
        </p:txBody>
      </p:sp>
      <p:pic>
        <p:nvPicPr>
          <p:cNvPr id="3" name="图片 2">
            <a:extLst>
              <a:ext uri="{FF2B5EF4-FFF2-40B4-BE49-F238E27FC236}">
                <a16:creationId xmlns:a16="http://schemas.microsoft.com/office/drawing/2014/main" id="{AF863788-BCC7-853A-DB4B-C386F862EFC0}"/>
              </a:ext>
            </a:extLst>
          </p:cNvPr>
          <p:cNvPicPr>
            <a:picLocks noChangeAspect="1"/>
          </p:cNvPicPr>
          <p:nvPr/>
        </p:nvPicPr>
        <p:blipFill>
          <a:blip r:embed="rId2"/>
          <a:stretch>
            <a:fillRect/>
          </a:stretch>
        </p:blipFill>
        <p:spPr>
          <a:xfrm>
            <a:off x="390661" y="1686877"/>
            <a:ext cx="2672924" cy="4156574"/>
          </a:xfrm>
          <a:prstGeom prst="rect">
            <a:avLst/>
          </a:prstGeom>
        </p:spPr>
      </p:pic>
      <p:pic>
        <p:nvPicPr>
          <p:cNvPr id="5" name="图片 4">
            <a:extLst>
              <a:ext uri="{FF2B5EF4-FFF2-40B4-BE49-F238E27FC236}">
                <a16:creationId xmlns:a16="http://schemas.microsoft.com/office/drawing/2014/main" id="{FF24072B-AF76-C41A-BDA5-9393AF70E225}"/>
              </a:ext>
            </a:extLst>
          </p:cNvPr>
          <p:cNvPicPr>
            <a:picLocks noChangeAspect="1"/>
          </p:cNvPicPr>
          <p:nvPr/>
        </p:nvPicPr>
        <p:blipFill>
          <a:blip r:embed="rId3"/>
          <a:stretch>
            <a:fillRect/>
          </a:stretch>
        </p:blipFill>
        <p:spPr>
          <a:xfrm>
            <a:off x="3204753" y="2130836"/>
            <a:ext cx="8699863" cy="1720104"/>
          </a:xfrm>
          <a:prstGeom prst="rect">
            <a:avLst/>
          </a:prstGeom>
        </p:spPr>
      </p:pic>
      <p:pic>
        <p:nvPicPr>
          <p:cNvPr id="8" name="图片 7">
            <a:extLst>
              <a:ext uri="{FF2B5EF4-FFF2-40B4-BE49-F238E27FC236}">
                <a16:creationId xmlns:a16="http://schemas.microsoft.com/office/drawing/2014/main" id="{8BF3BDFB-7E6D-F10E-E20A-3B823E176AB3}"/>
              </a:ext>
            </a:extLst>
          </p:cNvPr>
          <p:cNvPicPr>
            <a:picLocks noChangeAspect="1"/>
          </p:cNvPicPr>
          <p:nvPr/>
        </p:nvPicPr>
        <p:blipFill>
          <a:blip r:embed="rId4"/>
          <a:stretch>
            <a:fillRect/>
          </a:stretch>
        </p:blipFill>
        <p:spPr>
          <a:xfrm>
            <a:off x="3971822" y="3765164"/>
            <a:ext cx="7419703" cy="3052342"/>
          </a:xfrm>
          <a:prstGeom prst="rect">
            <a:avLst/>
          </a:prstGeom>
        </p:spPr>
      </p:pic>
    </p:spTree>
    <p:extLst>
      <p:ext uri="{BB962C8B-B14F-4D97-AF65-F5344CB8AC3E}">
        <p14:creationId xmlns:p14="http://schemas.microsoft.com/office/powerpoint/2010/main" val="324107209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34267" y="3192124"/>
            <a:ext cx="2954655"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报表查询</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rPr>
                <a:t>17</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2315603450"/>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a:extLst>
              <a:ext uri="{FF2B5EF4-FFF2-40B4-BE49-F238E27FC236}">
                <a16:creationId xmlns:a16="http://schemas.microsoft.com/office/drawing/2014/main" id="{26CB8BEC-0AF2-5A2F-D22A-ED6A90DD8B16}"/>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17</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BC06276C-74C7-E798-1996-2EB09D22531D}"/>
              </a:ext>
            </a:extLst>
          </p:cNvPr>
          <p:cNvSpPr/>
          <p:nvPr/>
        </p:nvSpPr>
        <p:spPr>
          <a:xfrm>
            <a:off x="1327509" y="486197"/>
            <a:ext cx="1826141"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报表查询</a:t>
            </a:r>
          </a:p>
        </p:txBody>
      </p:sp>
      <p:sp>
        <p:nvSpPr>
          <p:cNvPr id="2" name="文本框 1">
            <a:extLst>
              <a:ext uri="{FF2B5EF4-FFF2-40B4-BE49-F238E27FC236}">
                <a16:creationId xmlns:a16="http://schemas.microsoft.com/office/drawing/2014/main" id="{1BDB6991-BECA-BFEB-7208-B255528C5ABE}"/>
              </a:ext>
            </a:extLst>
          </p:cNvPr>
          <p:cNvSpPr txBox="1"/>
          <p:nvPr/>
        </p:nvSpPr>
        <p:spPr>
          <a:xfrm>
            <a:off x="697833" y="2787229"/>
            <a:ext cx="5085805" cy="923330"/>
          </a:xfrm>
          <a:prstGeom prst="rect">
            <a:avLst/>
          </a:prstGeom>
          <a:noFill/>
        </p:spPr>
        <p:txBody>
          <a:bodyPr wrap="square" rtlCol="0">
            <a:spAutoFit/>
          </a:bodyPr>
          <a:lstStyle/>
          <a:p>
            <a:r>
              <a:rPr lang="zh-CN" altLang="en-US" dirty="0"/>
              <a:t>路径：工作台</a:t>
            </a:r>
            <a:r>
              <a:rPr lang="en-US" altLang="zh-CN" dirty="0"/>
              <a:t>-</a:t>
            </a:r>
            <a:r>
              <a:rPr lang="zh-CN" altLang="en-US" dirty="0"/>
              <a:t>聚合报表</a:t>
            </a:r>
            <a:r>
              <a:rPr lang="en-US" altLang="zh-CN" dirty="0"/>
              <a:t>-</a:t>
            </a:r>
            <a:r>
              <a:rPr lang="zh-CN" altLang="en-US" dirty="0"/>
              <a:t>考勤报表</a:t>
            </a:r>
            <a:r>
              <a:rPr lang="en-US" altLang="zh-CN" dirty="0"/>
              <a:t>/</a:t>
            </a:r>
            <a:r>
              <a:rPr lang="zh-CN" altLang="en-US" dirty="0"/>
              <a:t>人事报表</a:t>
            </a:r>
            <a:endParaRPr lang="en-US" altLang="zh-CN" dirty="0"/>
          </a:p>
          <a:p>
            <a:endParaRPr lang="en-US" altLang="zh-CN" dirty="0"/>
          </a:p>
          <a:p>
            <a:r>
              <a:rPr lang="zh-CN" altLang="en-US" dirty="0"/>
              <a:t>所有报表都支持下载</a:t>
            </a:r>
          </a:p>
        </p:txBody>
      </p:sp>
      <p:pic>
        <p:nvPicPr>
          <p:cNvPr id="7" name="图片 6">
            <a:extLst>
              <a:ext uri="{FF2B5EF4-FFF2-40B4-BE49-F238E27FC236}">
                <a16:creationId xmlns:a16="http://schemas.microsoft.com/office/drawing/2014/main" id="{A9AB0C93-D034-EB2C-7529-CC03C08A55B0}"/>
              </a:ext>
            </a:extLst>
          </p:cNvPr>
          <p:cNvPicPr>
            <a:picLocks noChangeAspect="1"/>
          </p:cNvPicPr>
          <p:nvPr/>
        </p:nvPicPr>
        <p:blipFill>
          <a:blip r:embed="rId2"/>
          <a:stretch>
            <a:fillRect/>
          </a:stretch>
        </p:blipFill>
        <p:spPr>
          <a:xfrm>
            <a:off x="5992644" y="2496419"/>
            <a:ext cx="3590925" cy="1504950"/>
          </a:xfrm>
          <a:prstGeom prst="rect">
            <a:avLst/>
          </a:prstGeom>
        </p:spPr>
      </p:pic>
    </p:spTree>
    <p:extLst>
      <p:ext uri="{BB962C8B-B14F-4D97-AF65-F5344CB8AC3E}">
        <p14:creationId xmlns:p14="http://schemas.microsoft.com/office/powerpoint/2010/main" val="367828201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a:extLst>
              <a:ext uri="{FF2B5EF4-FFF2-40B4-BE49-F238E27FC236}">
                <a16:creationId xmlns:a16="http://schemas.microsoft.com/office/drawing/2014/main" id="{26CB8BEC-0AF2-5A2F-D22A-ED6A90DD8B16}"/>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17</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BC06276C-74C7-E798-1996-2EB09D22531D}"/>
              </a:ext>
            </a:extLst>
          </p:cNvPr>
          <p:cNvSpPr/>
          <p:nvPr/>
        </p:nvSpPr>
        <p:spPr>
          <a:xfrm>
            <a:off x="1327509" y="486197"/>
            <a:ext cx="1826141"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报表查询</a:t>
            </a:r>
          </a:p>
        </p:txBody>
      </p:sp>
      <p:pic>
        <p:nvPicPr>
          <p:cNvPr id="7" name="图片 6">
            <a:extLst>
              <a:ext uri="{FF2B5EF4-FFF2-40B4-BE49-F238E27FC236}">
                <a16:creationId xmlns:a16="http://schemas.microsoft.com/office/drawing/2014/main" id="{10576604-2CB5-75A5-74A4-BFF423303C39}"/>
              </a:ext>
            </a:extLst>
          </p:cNvPr>
          <p:cNvPicPr>
            <a:picLocks noChangeAspect="1"/>
          </p:cNvPicPr>
          <p:nvPr/>
        </p:nvPicPr>
        <p:blipFill>
          <a:blip r:embed="rId2"/>
          <a:stretch>
            <a:fillRect/>
          </a:stretch>
        </p:blipFill>
        <p:spPr>
          <a:xfrm>
            <a:off x="334732" y="1352547"/>
            <a:ext cx="7171738" cy="5427075"/>
          </a:xfrm>
          <a:prstGeom prst="rect">
            <a:avLst/>
          </a:prstGeom>
        </p:spPr>
      </p:pic>
      <p:sp>
        <p:nvSpPr>
          <p:cNvPr id="8" name="矩形 7">
            <a:extLst>
              <a:ext uri="{FF2B5EF4-FFF2-40B4-BE49-F238E27FC236}">
                <a16:creationId xmlns:a16="http://schemas.microsoft.com/office/drawing/2014/main" id="{FEF34247-0EA6-5099-F420-561D05967B2E}"/>
              </a:ext>
            </a:extLst>
          </p:cNvPr>
          <p:cNvSpPr/>
          <p:nvPr/>
        </p:nvSpPr>
        <p:spPr>
          <a:xfrm>
            <a:off x="3657600" y="3361508"/>
            <a:ext cx="1497874" cy="105373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97BC9B18-6B9D-AD2D-4858-700EE87096B5}"/>
              </a:ext>
            </a:extLst>
          </p:cNvPr>
          <p:cNvSpPr/>
          <p:nvPr/>
        </p:nvSpPr>
        <p:spPr>
          <a:xfrm>
            <a:off x="3657599" y="4545873"/>
            <a:ext cx="1497873" cy="95957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33BF6BD6-5D69-C402-9880-84987FEAACE7}"/>
              </a:ext>
            </a:extLst>
          </p:cNvPr>
          <p:cNvSpPr/>
          <p:nvPr/>
        </p:nvSpPr>
        <p:spPr>
          <a:xfrm>
            <a:off x="3657599" y="6424206"/>
            <a:ext cx="1985555" cy="2264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9F8CE232-6069-7DE9-A34A-9726A87A1EE9}"/>
              </a:ext>
            </a:extLst>
          </p:cNvPr>
          <p:cNvSpPr/>
          <p:nvPr/>
        </p:nvSpPr>
        <p:spPr>
          <a:xfrm>
            <a:off x="3657599" y="5562781"/>
            <a:ext cx="1497873" cy="36775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0313E021-9AA4-EB0F-5EA0-88BA2F735A6D}"/>
              </a:ext>
            </a:extLst>
          </p:cNvPr>
          <p:cNvSpPr/>
          <p:nvPr/>
        </p:nvSpPr>
        <p:spPr>
          <a:xfrm>
            <a:off x="3657599" y="5974803"/>
            <a:ext cx="1619795" cy="36775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箭头连接符 14">
            <a:extLst>
              <a:ext uri="{FF2B5EF4-FFF2-40B4-BE49-F238E27FC236}">
                <a16:creationId xmlns:a16="http://schemas.microsoft.com/office/drawing/2014/main" id="{20CCB9F2-BF19-1516-EF02-646F3B0739A6}"/>
              </a:ext>
            </a:extLst>
          </p:cNvPr>
          <p:cNvCxnSpPr>
            <a:cxnSpLocks/>
          </p:cNvCxnSpPr>
          <p:nvPr/>
        </p:nvCxnSpPr>
        <p:spPr>
          <a:xfrm>
            <a:off x="5277394" y="3892732"/>
            <a:ext cx="98406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a:extLst>
              <a:ext uri="{FF2B5EF4-FFF2-40B4-BE49-F238E27FC236}">
                <a16:creationId xmlns:a16="http://schemas.microsoft.com/office/drawing/2014/main" id="{9AE94C17-FC76-745F-01C6-AC7E1E5B1ABA}"/>
              </a:ext>
            </a:extLst>
          </p:cNvPr>
          <p:cNvCxnSpPr>
            <a:cxnSpLocks/>
          </p:cNvCxnSpPr>
          <p:nvPr/>
        </p:nvCxnSpPr>
        <p:spPr>
          <a:xfrm>
            <a:off x="5342708" y="5020492"/>
            <a:ext cx="100148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a:extLst>
              <a:ext uri="{FF2B5EF4-FFF2-40B4-BE49-F238E27FC236}">
                <a16:creationId xmlns:a16="http://schemas.microsoft.com/office/drawing/2014/main" id="{CF7FE504-83E9-9D41-A9D5-424DA4477279}"/>
              </a:ext>
            </a:extLst>
          </p:cNvPr>
          <p:cNvCxnSpPr>
            <a:cxnSpLocks/>
          </p:cNvCxnSpPr>
          <p:nvPr/>
        </p:nvCxnSpPr>
        <p:spPr>
          <a:xfrm>
            <a:off x="5342708" y="5795555"/>
            <a:ext cx="100148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id="{8AB05CE1-0A09-4979-30A8-60DADAF6A79E}"/>
              </a:ext>
            </a:extLst>
          </p:cNvPr>
          <p:cNvCxnSpPr/>
          <p:nvPr/>
        </p:nvCxnSpPr>
        <p:spPr>
          <a:xfrm>
            <a:off x="5464628" y="6178732"/>
            <a:ext cx="87956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id="{FCB7E743-DC9D-4229-E6D3-27DA7A5D87D6}"/>
              </a:ext>
            </a:extLst>
          </p:cNvPr>
          <p:cNvCxnSpPr>
            <a:cxnSpLocks/>
          </p:cNvCxnSpPr>
          <p:nvPr/>
        </p:nvCxnSpPr>
        <p:spPr>
          <a:xfrm>
            <a:off x="5782490" y="6527075"/>
            <a:ext cx="56170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3898B515-0104-3229-5B7B-BFE0E2E28357}"/>
              </a:ext>
            </a:extLst>
          </p:cNvPr>
          <p:cNvSpPr txBox="1"/>
          <p:nvPr/>
        </p:nvSpPr>
        <p:spPr>
          <a:xfrm>
            <a:off x="6405383" y="3429000"/>
            <a:ext cx="4423955" cy="738664"/>
          </a:xfrm>
          <a:prstGeom prst="rect">
            <a:avLst/>
          </a:prstGeom>
          <a:noFill/>
        </p:spPr>
        <p:txBody>
          <a:bodyPr wrap="square" rtlCol="0">
            <a:spAutoFit/>
          </a:bodyPr>
          <a:lstStyle/>
          <a:p>
            <a:r>
              <a:rPr lang="zh-CN" altLang="en-US" sz="1400" dirty="0"/>
              <a:t>权限下所有员工的加班相关数据；加班汇总表</a:t>
            </a:r>
            <a:r>
              <a:rPr lang="en-US" altLang="zh-CN" sz="1400" dirty="0"/>
              <a:t>&amp;</a:t>
            </a:r>
            <a:r>
              <a:rPr lang="zh-CN" altLang="en-US" sz="1400" dirty="0"/>
              <a:t>加班费预估报表不含综合工时员工的排班加班以及节日排工作班自动产生的节日加班</a:t>
            </a:r>
          </a:p>
        </p:txBody>
      </p:sp>
      <p:sp>
        <p:nvSpPr>
          <p:cNvPr id="25" name="文本框 24">
            <a:extLst>
              <a:ext uri="{FF2B5EF4-FFF2-40B4-BE49-F238E27FC236}">
                <a16:creationId xmlns:a16="http://schemas.microsoft.com/office/drawing/2014/main" id="{B7F0F618-B720-BC02-70E3-7D53D6198AD1}"/>
              </a:ext>
            </a:extLst>
          </p:cNvPr>
          <p:cNvSpPr txBox="1"/>
          <p:nvPr/>
        </p:nvSpPr>
        <p:spPr>
          <a:xfrm>
            <a:off x="6513216" y="4866603"/>
            <a:ext cx="4423955" cy="307777"/>
          </a:xfrm>
          <a:prstGeom prst="rect">
            <a:avLst/>
          </a:prstGeom>
          <a:noFill/>
        </p:spPr>
        <p:txBody>
          <a:bodyPr wrap="square" rtlCol="0">
            <a:spAutoFit/>
          </a:bodyPr>
          <a:lstStyle/>
          <a:p>
            <a:r>
              <a:rPr lang="zh-CN" altLang="en-US" sz="1400" dirty="0"/>
              <a:t>综合工时员工的欠班相关数据</a:t>
            </a:r>
          </a:p>
        </p:txBody>
      </p:sp>
      <p:sp>
        <p:nvSpPr>
          <p:cNvPr id="26" name="文本框 25">
            <a:extLst>
              <a:ext uri="{FF2B5EF4-FFF2-40B4-BE49-F238E27FC236}">
                <a16:creationId xmlns:a16="http://schemas.microsoft.com/office/drawing/2014/main" id="{C91A1A3D-4CA7-99B3-4DC3-3826BC555405}"/>
              </a:ext>
            </a:extLst>
          </p:cNvPr>
          <p:cNvSpPr txBox="1"/>
          <p:nvPr/>
        </p:nvSpPr>
        <p:spPr>
          <a:xfrm>
            <a:off x="6531429" y="5641666"/>
            <a:ext cx="4423955" cy="307777"/>
          </a:xfrm>
          <a:prstGeom prst="rect">
            <a:avLst/>
          </a:prstGeom>
          <a:noFill/>
        </p:spPr>
        <p:txBody>
          <a:bodyPr wrap="square" rtlCol="0">
            <a:spAutoFit/>
          </a:bodyPr>
          <a:lstStyle/>
          <a:p>
            <a:r>
              <a:rPr lang="zh-CN" altLang="en-US" sz="1400" dirty="0"/>
              <a:t>权限下所有组织的离职率情况</a:t>
            </a:r>
          </a:p>
        </p:txBody>
      </p:sp>
      <p:sp>
        <p:nvSpPr>
          <p:cNvPr id="27" name="文本框 26">
            <a:extLst>
              <a:ext uri="{FF2B5EF4-FFF2-40B4-BE49-F238E27FC236}">
                <a16:creationId xmlns:a16="http://schemas.microsoft.com/office/drawing/2014/main" id="{FE2955C0-4938-161B-2980-644B52FA0139}"/>
              </a:ext>
            </a:extLst>
          </p:cNvPr>
          <p:cNvSpPr txBox="1"/>
          <p:nvPr/>
        </p:nvSpPr>
        <p:spPr>
          <a:xfrm>
            <a:off x="6548848" y="6033162"/>
            <a:ext cx="4423955" cy="307777"/>
          </a:xfrm>
          <a:prstGeom prst="rect">
            <a:avLst/>
          </a:prstGeom>
          <a:noFill/>
        </p:spPr>
        <p:txBody>
          <a:bodyPr wrap="square" rtlCol="0">
            <a:spAutoFit/>
          </a:bodyPr>
          <a:lstStyle/>
          <a:p>
            <a:r>
              <a:rPr lang="zh-CN" altLang="en-US" sz="1400" dirty="0"/>
              <a:t>权限下所有组织的工时报表</a:t>
            </a:r>
          </a:p>
        </p:txBody>
      </p:sp>
      <p:sp>
        <p:nvSpPr>
          <p:cNvPr id="28" name="文本框 27">
            <a:extLst>
              <a:ext uri="{FF2B5EF4-FFF2-40B4-BE49-F238E27FC236}">
                <a16:creationId xmlns:a16="http://schemas.microsoft.com/office/drawing/2014/main" id="{C5903076-E316-3CD4-057C-3490D4A6D07A}"/>
              </a:ext>
            </a:extLst>
          </p:cNvPr>
          <p:cNvSpPr txBox="1"/>
          <p:nvPr/>
        </p:nvSpPr>
        <p:spPr>
          <a:xfrm>
            <a:off x="6548848" y="6373186"/>
            <a:ext cx="4423955" cy="307777"/>
          </a:xfrm>
          <a:prstGeom prst="rect">
            <a:avLst/>
          </a:prstGeom>
          <a:noFill/>
        </p:spPr>
        <p:txBody>
          <a:bodyPr wrap="square" rtlCol="0">
            <a:spAutoFit/>
          </a:bodyPr>
          <a:lstStyle/>
          <a:p>
            <a:r>
              <a:rPr lang="zh-CN" altLang="en-US" sz="1400" dirty="0"/>
              <a:t>权限下所有员工的年假明细</a:t>
            </a:r>
          </a:p>
        </p:txBody>
      </p:sp>
    </p:spTree>
    <p:extLst>
      <p:ext uri="{BB962C8B-B14F-4D97-AF65-F5344CB8AC3E}">
        <p14:creationId xmlns:p14="http://schemas.microsoft.com/office/powerpoint/2010/main" val="69170144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a:extLst>
              <a:ext uri="{FF2B5EF4-FFF2-40B4-BE49-F238E27FC236}">
                <a16:creationId xmlns:a16="http://schemas.microsoft.com/office/drawing/2014/main" id="{26CB8BEC-0AF2-5A2F-D22A-ED6A90DD8B16}"/>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17</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BC06276C-74C7-E798-1996-2EB09D22531D}"/>
              </a:ext>
            </a:extLst>
          </p:cNvPr>
          <p:cNvSpPr/>
          <p:nvPr/>
        </p:nvSpPr>
        <p:spPr>
          <a:xfrm>
            <a:off x="1327509" y="486197"/>
            <a:ext cx="1826141"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报表查询</a:t>
            </a:r>
          </a:p>
        </p:txBody>
      </p:sp>
      <p:pic>
        <p:nvPicPr>
          <p:cNvPr id="4" name="图片 3">
            <a:extLst>
              <a:ext uri="{FF2B5EF4-FFF2-40B4-BE49-F238E27FC236}">
                <a16:creationId xmlns:a16="http://schemas.microsoft.com/office/drawing/2014/main" id="{0B897956-C0D3-DF06-E239-3CD2B563D47F}"/>
              </a:ext>
            </a:extLst>
          </p:cNvPr>
          <p:cNvPicPr>
            <a:picLocks noChangeAspect="1"/>
          </p:cNvPicPr>
          <p:nvPr/>
        </p:nvPicPr>
        <p:blipFill>
          <a:blip r:embed="rId2"/>
          <a:stretch>
            <a:fillRect/>
          </a:stretch>
        </p:blipFill>
        <p:spPr>
          <a:xfrm>
            <a:off x="365760" y="1467058"/>
            <a:ext cx="7406368" cy="3723930"/>
          </a:xfrm>
          <a:prstGeom prst="rect">
            <a:avLst/>
          </a:prstGeom>
        </p:spPr>
      </p:pic>
      <p:sp>
        <p:nvSpPr>
          <p:cNvPr id="5" name="矩形 4">
            <a:extLst>
              <a:ext uri="{FF2B5EF4-FFF2-40B4-BE49-F238E27FC236}">
                <a16:creationId xmlns:a16="http://schemas.microsoft.com/office/drawing/2014/main" id="{64B8B033-E132-41C4-2206-F1648A01123C}"/>
              </a:ext>
            </a:extLst>
          </p:cNvPr>
          <p:cNvSpPr/>
          <p:nvPr/>
        </p:nvSpPr>
        <p:spPr>
          <a:xfrm>
            <a:off x="3727269" y="3675017"/>
            <a:ext cx="801188" cy="58347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4C3421D-2DBE-4354-40A7-A8CE2EB0518B}"/>
              </a:ext>
            </a:extLst>
          </p:cNvPr>
          <p:cNvSpPr/>
          <p:nvPr/>
        </p:nvSpPr>
        <p:spPr>
          <a:xfrm>
            <a:off x="3727269" y="4356802"/>
            <a:ext cx="801188" cy="2977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箭头连接符 7">
            <a:extLst>
              <a:ext uri="{FF2B5EF4-FFF2-40B4-BE49-F238E27FC236}">
                <a16:creationId xmlns:a16="http://schemas.microsoft.com/office/drawing/2014/main" id="{5E120A69-C382-C40D-EE96-377B5A8C42CD}"/>
              </a:ext>
            </a:extLst>
          </p:cNvPr>
          <p:cNvCxnSpPr/>
          <p:nvPr/>
        </p:nvCxnSpPr>
        <p:spPr>
          <a:xfrm>
            <a:off x="4720046" y="3971109"/>
            <a:ext cx="87956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a:extLst>
              <a:ext uri="{FF2B5EF4-FFF2-40B4-BE49-F238E27FC236}">
                <a16:creationId xmlns:a16="http://schemas.microsoft.com/office/drawing/2014/main" id="{C9B50C66-C8B3-C412-7F9A-DCE37918E20F}"/>
              </a:ext>
            </a:extLst>
          </p:cNvPr>
          <p:cNvCxnSpPr/>
          <p:nvPr/>
        </p:nvCxnSpPr>
        <p:spPr>
          <a:xfrm>
            <a:off x="4720046" y="4501335"/>
            <a:ext cx="87956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9B280C58-BEC4-E126-FC71-BC40B8FA79E9}"/>
              </a:ext>
            </a:extLst>
          </p:cNvPr>
          <p:cNvSpPr txBox="1"/>
          <p:nvPr/>
        </p:nvSpPr>
        <p:spPr>
          <a:xfrm>
            <a:off x="5655945" y="3812865"/>
            <a:ext cx="4423955" cy="307777"/>
          </a:xfrm>
          <a:prstGeom prst="rect">
            <a:avLst/>
          </a:prstGeom>
          <a:noFill/>
        </p:spPr>
        <p:txBody>
          <a:bodyPr wrap="square" rtlCol="0">
            <a:spAutoFit/>
          </a:bodyPr>
          <a:lstStyle/>
          <a:p>
            <a:r>
              <a:rPr lang="zh-CN" altLang="en-US" sz="1400" dirty="0"/>
              <a:t>权限下所有员工审批完成的奖惩数据都可以查询下载</a:t>
            </a:r>
          </a:p>
        </p:txBody>
      </p:sp>
      <p:sp>
        <p:nvSpPr>
          <p:cNvPr id="13" name="文本框 12">
            <a:extLst>
              <a:ext uri="{FF2B5EF4-FFF2-40B4-BE49-F238E27FC236}">
                <a16:creationId xmlns:a16="http://schemas.microsoft.com/office/drawing/2014/main" id="{E2287B8A-27BF-42DA-4BB9-A7F3E545C3D1}"/>
              </a:ext>
            </a:extLst>
          </p:cNvPr>
          <p:cNvSpPr txBox="1"/>
          <p:nvPr/>
        </p:nvSpPr>
        <p:spPr>
          <a:xfrm>
            <a:off x="5791200" y="4356802"/>
            <a:ext cx="4423955" cy="307777"/>
          </a:xfrm>
          <a:prstGeom prst="rect">
            <a:avLst/>
          </a:prstGeom>
          <a:noFill/>
        </p:spPr>
        <p:txBody>
          <a:bodyPr wrap="square" rtlCol="0">
            <a:spAutoFit/>
          </a:bodyPr>
          <a:lstStyle/>
          <a:p>
            <a:r>
              <a:rPr lang="zh-CN" altLang="en-US" sz="1400" dirty="0"/>
              <a:t>权限下所有员工维护的证书信息都可以查询下载</a:t>
            </a:r>
          </a:p>
        </p:txBody>
      </p:sp>
    </p:spTree>
    <p:extLst>
      <p:ext uri="{BB962C8B-B14F-4D97-AF65-F5344CB8AC3E}">
        <p14:creationId xmlns:p14="http://schemas.microsoft.com/office/powerpoint/2010/main" val="298828035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34267" y="3192124"/>
            <a:ext cx="4386137" cy="923330"/>
          </a:xfrm>
          <a:prstGeom prst="rect">
            <a:avLst/>
          </a:prstGeom>
          <a:noFill/>
        </p:spPr>
        <p:txBody>
          <a:bodyPr wrap="none" rtlCol="0">
            <a:spAutoFit/>
          </a:bodyPr>
          <a:lstStyle/>
          <a:p>
            <a:pPr lvl="0">
              <a:defRPr/>
            </a:pPr>
            <a:r>
              <a:rPr lang="en-US" altLang="zh-CN" sz="5400" b="1" dirty="0">
                <a:solidFill>
                  <a:prstClr val="black">
                    <a:lumMod val="85000"/>
                    <a:lumOff val="15000"/>
                  </a:prstClr>
                </a:solidFill>
                <a:latin typeface="思源黑体" panose="020B0500000000000000" pitchFamily="34" charset="-122"/>
                <a:ea typeface="思源黑体" panose="020B0500000000000000" pitchFamily="34" charset="-122"/>
              </a:rPr>
              <a:t>APP</a:t>
            </a: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使用指引</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rPr>
                <a:t>18</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2615047370"/>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预入职</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10" name="添加标题">
            <a:extLst>
              <a:ext uri="{FF2B5EF4-FFF2-40B4-BE49-F238E27FC236}">
                <a16:creationId xmlns:a16="http://schemas.microsoft.com/office/drawing/2014/main" id="{B7B72607-AFCA-445D-9D29-30FC2B88BE54}"/>
              </a:ext>
            </a:extLst>
          </p:cNvPr>
          <p:cNvSpPr txBox="1"/>
          <p:nvPr/>
        </p:nvSpPr>
        <p:spPr>
          <a:xfrm>
            <a:off x="652240" y="1274035"/>
            <a:ext cx="11079446" cy="880369"/>
          </a:xfrm>
          <a:prstGeom prst="rect">
            <a:avLst/>
          </a:prstGeom>
          <a:noFill/>
        </p:spPr>
        <p:txBody>
          <a:bodyPr wrap="square" rtlCol="0">
            <a:spAutoFit/>
          </a:bodyPr>
          <a:lstStyle/>
          <a:p>
            <a:pPr>
              <a:lnSpc>
                <a:spcPct val="150000"/>
              </a:lnSpc>
              <a:spcBef>
                <a:spcPts val="600"/>
              </a:spcBef>
            </a:pPr>
            <a:r>
              <a:rPr lang="en-US" altLang="zh-CN" b="1" dirty="0">
                <a:solidFill>
                  <a:srgbClr val="1C1C1C"/>
                </a:solidFill>
                <a:latin typeface="等线"/>
              </a:rPr>
              <a:t>5. </a:t>
            </a:r>
            <a:r>
              <a:rPr lang="zh-CN" altLang="en-US" b="1" dirty="0">
                <a:solidFill>
                  <a:srgbClr val="1C1C1C"/>
                </a:solidFill>
                <a:latin typeface="等线"/>
              </a:rPr>
              <a:t>填写</a:t>
            </a:r>
            <a:r>
              <a:rPr lang="en-US" altLang="zh-CN" b="1" dirty="0">
                <a:solidFill>
                  <a:srgbClr val="1C1C1C"/>
                </a:solidFill>
                <a:latin typeface="等线"/>
              </a:rPr>
              <a:t>Offer</a:t>
            </a:r>
            <a:r>
              <a:rPr lang="zh-CN" altLang="en-US" b="1" dirty="0">
                <a:solidFill>
                  <a:srgbClr val="1C1C1C"/>
                </a:solidFill>
                <a:latin typeface="等线"/>
              </a:rPr>
              <a:t>模板及</a:t>
            </a:r>
            <a:r>
              <a:rPr lang="en-US" altLang="zh-CN" b="1" dirty="0">
                <a:solidFill>
                  <a:srgbClr val="1C1C1C"/>
                </a:solidFill>
                <a:latin typeface="等线"/>
              </a:rPr>
              <a:t>Offer</a:t>
            </a:r>
            <a:r>
              <a:rPr lang="zh-CN" altLang="en-US" b="1" dirty="0">
                <a:solidFill>
                  <a:srgbClr val="1C1C1C"/>
                </a:solidFill>
                <a:latin typeface="等线"/>
              </a:rPr>
              <a:t>信息；</a:t>
            </a:r>
            <a:endParaRPr lang="en-US" altLang="zh-CN" b="1" dirty="0">
              <a:solidFill>
                <a:srgbClr val="1C1C1C"/>
              </a:solidFill>
              <a:latin typeface="等线"/>
            </a:endParaRPr>
          </a:p>
          <a:p>
            <a:pPr>
              <a:lnSpc>
                <a:spcPct val="150000"/>
              </a:lnSpc>
            </a:pPr>
            <a:endParaRPr lang="zh-CN" altLang="en-US" b="1" dirty="0">
              <a:solidFill>
                <a:srgbClr val="4F4F4F"/>
              </a:solidFill>
              <a:latin typeface="思源黑体 CN ExtraLight"/>
            </a:endParaRPr>
          </a:p>
        </p:txBody>
      </p:sp>
      <p:sp>
        <p:nvSpPr>
          <p:cNvPr id="11" name="文本框 10">
            <a:extLst>
              <a:ext uri="{FF2B5EF4-FFF2-40B4-BE49-F238E27FC236}">
                <a16:creationId xmlns:a16="http://schemas.microsoft.com/office/drawing/2014/main" id="{B5CAB497-D2C5-4D3B-8331-8A94D6044DBA}"/>
              </a:ext>
            </a:extLst>
          </p:cNvPr>
          <p:cNvSpPr txBox="1"/>
          <p:nvPr/>
        </p:nvSpPr>
        <p:spPr>
          <a:xfrm>
            <a:off x="666259" y="1862441"/>
            <a:ext cx="10538431" cy="738151"/>
          </a:xfrm>
          <a:prstGeom prst="rect">
            <a:avLst/>
          </a:prstGeom>
          <a:noFill/>
        </p:spPr>
        <p:txBody>
          <a:bodyPr wrap="square">
            <a:spAutoFit/>
          </a:bodyPr>
          <a:lstStyle/>
          <a:p>
            <a:pPr>
              <a:lnSpc>
                <a:spcPct val="150000"/>
              </a:lnSpc>
              <a:spcBef>
                <a:spcPts val="600"/>
              </a:spcBef>
            </a:pPr>
            <a:r>
              <a:rPr lang="en-US" altLang="zh-CN" sz="1400" dirty="0">
                <a:solidFill>
                  <a:srgbClr val="1C1C1C"/>
                </a:solidFill>
                <a:latin typeface="等线"/>
              </a:rPr>
              <a:t>1</a:t>
            </a:r>
            <a:r>
              <a:rPr lang="zh-CN" altLang="en-US" sz="1400" dirty="0">
                <a:solidFill>
                  <a:srgbClr val="1C1C1C"/>
                </a:solidFill>
                <a:latin typeface="等线"/>
              </a:rPr>
              <a:t>）系统判断该员工</a:t>
            </a:r>
            <a:r>
              <a:rPr lang="zh-CN" altLang="en-US" sz="1400" dirty="0">
                <a:solidFill>
                  <a:srgbClr val="FF0000"/>
                </a:solidFill>
                <a:latin typeface="等线"/>
              </a:rPr>
              <a:t>非重复雇佣：</a:t>
            </a:r>
            <a:endParaRPr lang="en-US" altLang="zh-CN" sz="1400" dirty="0">
              <a:solidFill>
                <a:srgbClr val="FF0000"/>
              </a:solidFill>
              <a:latin typeface="等线"/>
            </a:endParaRPr>
          </a:p>
          <a:p>
            <a:pPr>
              <a:lnSpc>
                <a:spcPct val="150000"/>
              </a:lnSpc>
              <a:spcBef>
                <a:spcPts val="600"/>
              </a:spcBef>
            </a:pPr>
            <a:r>
              <a:rPr lang="zh-CN" altLang="en-US" sz="1200" dirty="0">
                <a:solidFill>
                  <a:srgbClr val="1C1C1C"/>
                </a:solidFill>
                <a:latin typeface="等线"/>
              </a:rPr>
              <a:t>   </a:t>
            </a:r>
            <a:r>
              <a:rPr lang="en-US" altLang="zh-CN" sz="1200" dirty="0">
                <a:solidFill>
                  <a:srgbClr val="1C1C1C"/>
                </a:solidFill>
                <a:latin typeface="等线"/>
              </a:rPr>
              <a:t>- </a:t>
            </a:r>
            <a:r>
              <a:rPr lang="zh-CN" altLang="en-US" sz="1200" dirty="0">
                <a:solidFill>
                  <a:srgbClr val="1C1C1C"/>
                </a:solidFill>
                <a:latin typeface="等线"/>
              </a:rPr>
              <a:t>试用期默认为“是”，试用期工资折扣默认为“否”，可修改；</a:t>
            </a:r>
            <a:endParaRPr lang="en-US" altLang="zh-CN" sz="1200" dirty="0">
              <a:solidFill>
                <a:srgbClr val="1C1C1C"/>
              </a:solidFill>
              <a:latin typeface="等线"/>
            </a:endParaRPr>
          </a:p>
        </p:txBody>
      </p:sp>
      <p:grpSp>
        <p:nvGrpSpPr>
          <p:cNvPr id="12" name="组合 11">
            <a:extLst>
              <a:ext uri="{FF2B5EF4-FFF2-40B4-BE49-F238E27FC236}">
                <a16:creationId xmlns:a16="http://schemas.microsoft.com/office/drawing/2014/main" id="{4CC240EE-06A0-4CA0-BFEC-FB17FCF21B9B}"/>
              </a:ext>
            </a:extLst>
          </p:cNvPr>
          <p:cNvGrpSpPr/>
          <p:nvPr/>
        </p:nvGrpSpPr>
        <p:grpSpPr>
          <a:xfrm>
            <a:off x="738167" y="2835374"/>
            <a:ext cx="10682246" cy="1067428"/>
            <a:chOff x="754877" y="2233627"/>
            <a:chExt cx="10682246" cy="1067428"/>
          </a:xfrm>
        </p:grpSpPr>
        <p:pic>
          <p:nvPicPr>
            <p:cNvPr id="13" name="图片 12">
              <a:extLst>
                <a:ext uri="{FF2B5EF4-FFF2-40B4-BE49-F238E27FC236}">
                  <a16:creationId xmlns:a16="http://schemas.microsoft.com/office/drawing/2014/main" id="{E37CEE14-EEC8-4906-97EC-822FF7FB72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877" y="2233627"/>
              <a:ext cx="10682246" cy="1067428"/>
            </a:xfrm>
            <a:prstGeom prst="rect">
              <a:avLst/>
            </a:prstGeom>
          </p:spPr>
        </p:pic>
        <p:sp>
          <p:nvSpPr>
            <p:cNvPr id="14" name="矩形 13">
              <a:extLst>
                <a:ext uri="{FF2B5EF4-FFF2-40B4-BE49-F238E27FC236}">
                  <a16:creationId xmlns:a16="http://schemas.microsoft.com/office/drawing/2014/main" id="{D26CF59C-5F74-436F-84EE-2F5335DCE514}"/>
                </a:ext>
              </a:extLst>
            </p:cNvPr>
            <p:cNvSpPr/>
            <p:nvPr/>
          </p:nvSpPr>
          <p:spPr>
            <a:xfrm>
              <a:off x="1171575" y="2933700"/>
              <a:ext cx="962025" cy="276225"/>
            </a:xfrm>
            <a:prstGeom prst="rect">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等线"/>
                <a:cs typeface="+mn-cs"/>
              </a:endParaRPr>
            </a:p>
          </p:txBody>
        </p:sp>
        <p:sp>
          <p:nvSpPr>
            <p:cNvPr id="15" name="矩形 14">
              <a:extLst>
                <a:ext uri="{FF2B5EF4-FFF2-40B4-BE49-F238E27FC236}">
                  <a16:creationId xmlns:a16="http://schemas.microsoft.com/office/drawing/2014/main" id="{714B37F0-E04F-4D0E-8B5B-6A8056BC4093}"/>
                </a:ext>
              </a:extLst>
            </p:cNvPr>
            <p:cNvSpPr/>
            <p:nvPr/>
          </p:nvSpPr>
          <p:spPr>
            <a:xfrm>
              <a:off x="6924675" y="2657475"/>
              <a:ext cx="1247775" cy="276225"/>
            </a:xfrm>
            <a:prstGeom prst="rect">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等线"/>
                <a:cs typeface="+mn-cs"/>
              </a:endParaRPr>
            </a:p>
          </p:txBody>
        </p:sp>
        <p:sp>
          <p:nvSpPr>
            <p:cNvPr id="16" name="矩形 15">
              <a:extLst>
                <a:ext uri="{FF2B5EF4-FFF2-40B4-BE49-F238E27FC236}">
                  <a16:creationId xmlns:a16="http://schemas.microsoft.com/office/drawing/2014/main" id="{30BCDABF-93F9-4D1D-9D47-3EBF49CC7F2C}"/>
                </a:ext>
              </a:extLst>
            </p:cNvPr>
            <p:cNvSpPr/>
            <p:nvPr/>
          </p:nvSpPr>
          <p:spPr>
            <a:xfrm>
              <a:off x="6924675" y="2954201"/>
              <a:ext cx="1714500" cy="276225"/>
            </a:xfrm>
            <a:prstGeom prst="rect">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等线"/>
                <a:cs typeface="+mn-cs"/>
              </a:endParaRPr>
            </a:p>
          </p:txBody>
        </p:sp>
      </p:grpSp>
      <p:grpSp>
        <p:nvGrpSpPr>
          <p:cNvPr id="17" name="组合 16">
            <a:extLst>
              <a:ext uri="{FF2B5EF4-FFF2-40B4-BE49-F238E27FC236}">
                <a16:creationId xmlns:a16="http://schemas.microsoft.com/office/drawing/2014/main" id="{73E639E1-42FE-491C-BD8D-0F79C042A69D}"/>
              </a:ext>
            </a:extLst>
          </p:cNvPr>
          <p:cNvGrpSpPr/>
          <p:nvPr/>
        </p:nvGrpSpPr>
        <p:grpSpPr>
          <a:xfrm>
            <a:off x="738167" y="3997106"/>
            <a:ext cx="10682246" cy="1042771"/>
            <a:chOff x="754877" y="3429000"/>
            <a:chExt cx="10682246" cy="1042771"/>
          </a:xfrm>
        </p:grpSpPr>
        <p:pic>
          <p:nvPicPr>
            <p:cNvPr id="18" name="图片 17">
              <a:extLst>
                <a:ext uri="{FF2B5EF4-FFF2-40B4-BE49-F238E27FC236}">
                  <a16:creationId xmlns:a16="http://schemas.microsoft.com/office/drawing/2014/main" id="{543AEFE5-C5AB-4AE4-B475-C626A06D1E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877" y="3429000"/>
              <a:ext cx="10682246" cy="1042771"/>
            </a:xfrm>
            <a:prstGeom prst="rect">
              <a:avLst/>
            </a:prstGeom>
          </p:spPr>
        </p:pic>
        <p:sp>
          <p:nvSpPr>
            <p:cNvPr id="19" name="矩形 18">
              <a:extLst>
                <a:ext uri="{FF2B5EF4-FFF2-40B4-BE49-F238E27FC236}">
                  <a16:creationId xmlns:a16="http://schemas.microsoft.com/office/drawing/2014/main" id="{1D809766-DECA-4B09-A25B-4CB9DD689353}"/>
                </a:ext>
              </a:extLst>
            </p:cNvPr>
            <p:cNvSpPr/>
            <p:nvPr/>
          </p:nvSpPr>
          <p:spPr>
            <a:xfrm>
              <a:off x="1171575" y="4143375"/>
              <a:ext cx="962025" cy="304255"/>
            </a:xfrm>
            <a:prstGeom prst="rect">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等线"/>
                <a:cs typeface="+mn-cs"/>
              </a:endParaRPr>
            </a:p>
          </p:txBody>
        </p:sp>
        <p:sp>
          <p:nvSpPr>
            <p:cNvPr id="20" name="矩形 19">
              <a:extLst>
                <a:ext uri="{FF2B5EF4-FFF2-40B4-BE49-F238E27FC236}">
                  <a16:creationId xmlns:a16="http://schemas.microsoft.com/office/drawing/2014/main" id="{2F7DCE70-62EF-4B29-9F04-35F7C84F138E}"/>
                </a:ext>
              </a:extLst>
            </p:cNvPr>
            <p:cNvSpPr/>
            <p:nvPr/>
          </p:nvSpPr>
          <p:spPr>
            <a:xfrm>
              <a:off x="6966662" y="4143375"/>
              <a:ext cx="1672513" cy="304255"/>
            </a:xfrm>
            <a:prstGeom prst="rect">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等线"/>
                <a:cs typeface="+mn-cs"/>
              </a:endParaRPr>
            </a:p>
          </p:txBody>
        </p:sp>
      </p:grpSp>
      <p:sp>
        <p:nvSpPr>
          <p:cNvPr id="21" name="文本框 20">
            <a:extLst>
              <a:ext uri="{FF2B5EF4-FFF2-40B4-BE49-F238E27FC236}">
                <a16:creationId xmlns:a16="http://schemas.microsoft.com/office/drawing/2014/main" id="{EBFADABC-9031-4372-8F6A-23B065D63302}"/>
              </a:ext>
            </a:extLst>
          </p:cNvPr>
          <p:cNvSpPr txBox="1"/>
          <p:nvPr/>
        </p:nvSpPr>
        <p:spPr>
          <a:xfrm>
            <a:off x="652240" y="5258926"/>
            <a:ext cx="10538431" cy="1092094"/>
          </a:xfrm>
          <a:prstGeom prst="rect">
            <a:avLst/>
          </a:prstGeom>
          <a:noFill/>
        </p:spPr>
        <p:txBody>
          <a:bodyPr wrap="square">
            <a:spAutoFit/>
          </a:bodyPr>
          <a:lstStyle/>
          <a:p>
            <a:pPr>
              <a:lnSpc>
                <a:spcPct val="150000"/>
              </a:lnSpc>
              <a:spcBef>
                <a:spcPts val="600"/>
              </a:spcBef>
            </a:pPr>
            <a:r>
              <a:rPr lang="en-US" altLang="zh-CN" sz="1400" dirty="0">
                <a:solidFill>
                  <a:srgbClr val="1C1C1C"/>
                </a:solidFill>
                <a:latin typeface="等线"/>
              </a:rPr>
              <a:t>2</a:t>
            </a:r>
            <a:r>
              <a:rPr lang="zh-CN" altLang="en-US" sz="1400" dirty="0">
                <a:solidFill>
                  <a:srgbClr val="1C1C1C"/>
                </a:solidFill>
                <a:latin typeface="等线"/>
              </a:rPr>
              <a:t>）系统判断该员工</a:t>
            </a:r>
            <a:r>
              <a:rPr lang="zh-CN" altLang="en-US" sz="1400" dirty="0">
                <a:solidFill>
                  <a:srgbClr val="FF0000"/>
                </a:solidFill>
                <a:latin typeface="等线"/>
              </a:rPr>
              <a:t>重复雇佣：</a:t>
            </a:r>
            <a:endParaRPr lang="en-US" altLang="zh-CN" sz="1400" dirty="0">
              <a:solidFill>
                <a:srgbClr val="FF0000"/>
              </a:solidFill>
              <a:latin typeface="等线"/>
            </a:endParaRPr>
          </a:p>
          <a:p>
            <a:pPr>
              <a:lnSpc>
                <a:spcPct val="150000"/>
              </a:lnSpc>
              <a:spcBef>
                <a:spcPts val="600"/>
              </a:spcBef>
            </a:pPr>
            <a:r>
              <a:rPr lang="zh-CN" altLang="en-US" sz="1200" dirty="0">
                <a:solidFill>
                  <a:srgbClr val="1C1C1C"/>
                </a:solidFill>
                <a:latin typeface="等线"/>
              </a:rPr>
              <a:t>   </a:t>
            </a:r>
            <a:r>
              <a:rPr lang="en-US" altLang="zh-CN" sz="1200" dirty="0">
                <a:solidFill>
                  <a:srgbClr val="1C1C1C"/>
                </a:solidFill>
                <a:latin typeface="等线"/>
              </a:rPr>
              <a:t>- </a:t>
            </a:r>
            <a:r>
              <a:rPr lang="zh-CN" altLang="en-US" sz="1200" dirty="0">
                <a:solidFill>
                  <a:srgbClr val="1C1C1C"/>
                </a:solidFill>
                <a:latin typeface="等线"/>
              </a:rPr>
              <a:t>试用期默认“否”：则“试用期工资折扣”和“</a:t>
            </a:r>
            <a:r>
              <a:rPr lang="en-US" altLang="zh-CN" sz="1200" dirty="0">
                <a:solidFill>
                  <a:srgbClr val="1C1C1C"/>
                </a:solidFill>
                <a:latin typeface="等线"/>
              </a:rPr>
              <a:t>Offer</a:t>
            </a:r>
            <a:r>
              <a:rPr lang="zh-CN" altLang="en-US" sz="1200" dirty="0">
                <a:solidFill>
                  <a:srgbClr val="1C1C1C"/>
                </a:solidFill>
                <a:latin typeface="等线"/>
              </a:rPr>
              <a:t>模板”默认为“否”和“无试用期”模板；</a:t>
            </a:r>
            <a:endParaRPr lang="en-US" altLang="zh-CN" sz="1200" dirty="0">
              <a:solidFill>
                <a:srgbClr val="1C1C1C"/>
              </a:solidFill>
              <a:latin typeface="等线"/>
            </a:endParaRPr>
          </a:p>
          <a:p>
            <a:pPr>
              <a:lnSpc>
                <a:spcPct val="150000"/>
              </a:lnSpc>
              <a:spcBef>
                <a:spcPts val="600"/>
              </a:spcBef>
            </a:pPr>
            <a:r>
              <a:rPr lang="en-US" altLang="zh-CN" sz="1200" dirty="0">
                <a:solidFill>
                  <a:srgbClr val="1C1C1C"/>
                </a:solidFill>
                <a:latin typeface="等线"/>
              </a:rPr>
              <a:t>   - </a:t>
            </a:r>
            <a:r>
              <a:rPr lang="zh-CN" altLang="en-US" sz="1200" dirty="0">
                <a:solidFill>
                  <a:srgbClr val="1C1C1C"/>
                </a:solidFill>
                <a:latin typeface="等线"/>
              </a:rPr>
              <a:t>“试用期”、“试用期工资折扣” 、“</a:t>
            </a:r>
            <a:r>
              <a:rPr lang="en-US" altLang="zh-CN" sz="1200" dirty="0">
                <a:solidFill>
                  <a:srgbClr val="1C1C1C"/>
                </a:solidFill>
                <a:latin typeface="等线"/>
              </a:rPr>
              <a:t>Offer</a:t>
            </a:r>
            <a:r>
              <a:rPr lang="zh-CN" altLang="en-US" sz="1200" dirty="0">
                <a:solidFill>
                  <a:srgbClr val="1C1C1C"/>
                </a:solidFill>
                <a:latin typeface="等线"/>
              </a:rPr>
              <a:t>模板”</a:t>
            </a:r>
            <a:r>
              <a:rPr lang="en-US" altLang="zh-CN" sz="1200" dirty="0">
                <a:solidFill>
                  <a:srgbClr val="1C1C1C"/>
                </a:solidFill>
                <a:latin typeface="等线"/>
              </a:rPr>
              <a:t> </a:t>
            </a:r>
            <a:r>
              <a:rPr lang="zh-CN" altLang="en-US" sz="1200" dirty="0">
                <a:solidFill>
                  <a:srgbClr val="1C1C1C"/>
                </a:solidFill>
                <a:latin typeface="等线"/>
              </a:rPr>
              <a:t>可编辑；</a:t>
            </a:r>
            <a:endParaRPr lang="en-US" altLang="zh-CN" sz="1200" dirty="0">
              <a:solidFill>
                <a:srgbClr val="1C1C1C"/>
              </a:solidFill>
              <a:latin typeface="等线"/>
            </a:endParaRPr>
          </a:p>
        </p:txBody>
      </p:sp>
    </p:spTree>
    <p:extLst>
      <p:ext uri="{BB962C8B-B14F-4D97-AF65-F5344CB8AC3E}">
        <p14:creationId xmlns:p14="http://schemas.microsoft.com/office/powerpoint/2010/main" val="74189105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4062781" cy="584775"/>
            <a:chOff x="528763" y="486197"/>
            <a:chExt cx="4062781" cy="584775"/>
          </a:xfrm>
        </p:grpSpPr>
        <p:sp>
          <p:nvSpPr>
            <p:cNvPr id="15" name="矩形 14"/>
            <p:cNvSpPr/>
            <p:nvPr/>
          </p:nvSpPr>
          <p:spPr>
            <a:xfrm>
              <a:off x="1327509" y="486197"/>
              <a:ext cx="3264035" cy="584775"/>
            </a:xfrm>
            <a:prstGeom prst="rect">
              <a:avLst/>
            </a:prstGeom>
          </p:spPr>
          <p:txBody>
            <a:bodyPr wrap="non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下载和登陆</a:t>
              </a: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31" name="文本框 30">
            <a:extLst>
              <a:ext uri="{FF2B5EF4-FFF2-40B4-BE49-F238E27FC236}">
                <a16:creationId xmlns:a16="http://schemas.microsoft.com/office/drawing/2014/main" id="{2CC3B505-CD42-4A49-A35F-2604B6CCAD0D}"/>
              </a:ext>
            </a:extLst>
          </p:cNvPr>
          <p:cNvSpPr txBox="1"/>
          <p:nvPr/>
        </p:nvSpPr>
        <p:spPr>
          <a:xfrm>
            <a:off x="1097147" y="1250688"/>
            <a:ext cx="6094428" cy="650563"/>
          </a:xfrm>
          <a:prstGeom prst="rect">
            <a:avLst/>
          </a:prstGeom>
          <a:noFill/>
        </p:spPr>
        <p:txBody>
          <a:bodyPr wrap="square">
            <a:spAutoFit/>
          </a:bodyPr>
          <a:lstStyle/>
          <a:p>
            <a:pPr algn="just">
              <a:lnSpc>
                <a:spcPct val="240000"/>
              </a:lnSpc>
              <a:spcBef>
                <a:spcPts val="600"/>
              </a:spcBef>
              <a:spcAft>
                <a:spcPts val="600"/>
              </a:spcAft>
            </a:pPr>
            <a:r>
              <a:rPr lang="en-US" altLang="zh-CN" sz="1800" b="1" kern="2200" dirty="0">
                <a:effectLst/>
                <a:latin typeface="微软雅黑" panose="020B0503020204020204" pitchFamily="34" charset="-122"/>
                <a:cs typeface="Times New Roman" panose="02020603050405020304" pitchFamily="18" charset="0"/>
              </a:rPr>
              <a:t>① APP</a:t>
            </a:r>
            <a:r>
              <a:rPr lang="zh-CN" altLang="zh-CN" sz="1800" b="1" kern="2200" dirty="0">
                <a:effectLst/>
                <a:latin typeface="Calibri" panose="020F0502020204030204" pitchFamily="34" charset="0"/>
                <a:ea typeface="微软雅黑" panose="020B0503020204020204" pitchFamily="34" charset="-122"/>
                <a:cs typeface="Times New Roman" panose="02020603050405020304" pitchFamily="18" charset="0"/>
              </a:rPr>
              <a:t>下载</a:t>
            </a:r>
            <a:r>
              <a:rPr lang="en-US" altLang="zh-CN" sz="1800" b="1" kern="2200" dirty="0">
                <a:effectLst/>
                <a:latin typeface="Calibri" panose="020F0502020204030204" pitchFamily="34" charset="0"/>
                <a:ea typeface="微软雅黑" panose="020B0503020204020204" pitchFamily="34" charset="-122"/>
                <a:cs typeface="Times New Roman" panose="02020603050405020304" pitchFamily="18" charset="0"/>
              </a:rPr>
              <a:t>-</a:t>
            </a:r>
            <a:r>
              <a:rPr lang="zh-CN" altLang="zh-CN" sz="1800" b="1" kern="2200" dirty="0">
                <a:effectLst/>
                <a:latin typeface="Calibri" panose="020F0502020204030204" pitchFamily="34" charset="0"/>
                <a:ea typeface="微软雅黑" panose="020B0503020204020204" pitchFamily="34" charset="-122"/>
                <a:cs typeface="Times New Roman" panose="02020603050405020304" pitchFamily="18" charset="0"/>
              </a:rPr>
              <a:t>扫码下载</a:t>
            </a:r>
            <a:endParaRPr lang="zh-CN" altLang="zh-CN" sz="4400" b="1" kern="2200" dirty="0">
              <a:effectLst/>
              <a:latin typeface="Calibri" panose="020F0502020204030204" pitchFamily="34" charset="0"/>
              <a:cs typeface="Times New Roman" panose="02020603050405020304" pitchFamily="18" charset="0"/>
            </a:endParaRPr>
          </a:p>
        </p:txBody>
      </p:sp>
      <p:sp>
        <p:nvSpPr>
          <p:cNvPr id="33" name="文本框 32">
            <a:extLst>
              <a:ext uri="{FF2B5EF4-FFF2-40B4-BE49-F238E27FC236}">
                <a16:creationId xmlns:a16="http://schemas.microsoft.com/office/drawing/2014/main" id="{7FFD1D4B-0DFC-40BA-9AEE-A412434F0DE0}"/>
              </a:ext>
            </a:extLst>
          </p:cNvPr>
          <p:cNvSpPr txBox="1"/>
          <p:nvPr/>
        </p:nvSpPr>
        <p:spPr>
          <a:xfrm>
            <a:off x="1097147" y="2086398"/>
            <a:ext cx="6094428" cy="461665"/>
          </a:xfrm>
          <a:prstGeom prst="rect">
            <a:avLst/>
          </a:prstGeom>
          <a:noFill/>
        </p:spPr>
        <p:txBody>
          <a:bodyPr wrap="square">
            <a:spAutoFit/>
          </a:bodyPr>
          <a:lstStyle/>
          <a:p>
            <a:pPr algn="l"/>
            <a:r>
              <a:rPr lang="zh-CN" altLang="zh-CN" sz="1200" kern="100" dirty="0">
                <a:effectLst/>
                <a:latin typeface="Calibri" panose="020F0502020204030204" pitchFamily="34" charset="0"/>
                <a:ea typeface="微软雅黑" panose="020B0503020204020204" pitchFamily="34" charset="-122"/>
                <a:cs typeface="Times New Roman" panose="02020603050405020304" pitchFamily="18" charset="0"/>
              </a:rPr>
              <a:t>通过微信或者</a:t>
            </a:r>
            <a:r>
              <a:rPr lang="en-US" altLang="zh-CN" sz="1200" kern="100" dirty="0">
                <a:effectLst/>
                <a:latin typeface="Calibri" panose="020F0502020204030204" pitchFamily="34" charset="0"/>
                <a:ea typeface="微软雅黑" panose="020B0503020204020204" pitchFamily="34" charset="-122"/>
                <a:cs typeface="Times New Roman" panose="02020603050405020304" pitchFamily="18" charset="0"/>
              </a:rPr>
              <a:t>QQ</a:t>
            </a:r>
            <a:r>
              <a:rPr lang="zh-CN" altLang="zh-CN" sz="1200" kern="100" dirty="0">
                <a:effectLst/>
                <a:latin typeface="Calibri" panose="020F0502020204030204" pitchFamily="34" charset="0"/>
                <a:ea typeface="微软雅黑" panose="020B0503020204020204" pitchFamily="34" charset="-122"/>
                <a:cs typeface="Times New Roman" panose="02020603050405020304" pitchFamily="18" charset="0"/>
              </a:rPr>
              <a:t>扫描下图二维码，进行下载安装；</a:t>
            </a:r>
            <a:endParaRPr lang="en-US" altLang="zh-CN" sz="1200" kern="100" dirty="0">
              <a:effectLst/>
              <a:latin typeface="Calibri" panose="020F0502020204030204" pitchFamily="34" charset="0"/>
              <a:ea typeface="微软雅黑" panose="020B0503020204020204" pitchFamily="34" charset="-122"/>
              <a:cs typeface="Times New Roman" panose="02020603050405020304" pitchFamily="18" charset="0"/>
            </a:endParaRPr>
          </a:p>
          <a:p>
            <a:pPr algn="l"/>
            <a:r>
              <a:rPr lang="zh-CN" altLang="zh-CN" sz="1200" kern="100" dirty="0">
                <a:effectLst/>
                <a:latin typeface="Calibri" panose="020F0502020204030204" pitchFamily="34" charset="0"/>
                <a:ea typeface="微软雅黑" panose="020B0503020204020204" pitchFamily="34" charset="-122"/>
                <a:cs typeface="Times New Roman" panose="02020603050405020304" pitchFamily="18" charset="0"/>
              </a:rPr>
              <a:t>安卓手机与苹果手机均可以使用。</a:t>
            </a:r>
            <a:endParaRPr lang="zh-CN" altLang="zh-CN" sz="12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1" name="文本框 40">
            <a:extLst>
              <a:ext uri="{FF2B5EF4-FFF2-40B4-BE49-F238E27FC236}">
                <a16:creationId xmlns:a16="http://schemas.microsoft.com/office/drawing/2014/main" id="{CAAFF96D-8AE2-4BDE-A89E-26DDF514F831}"/>
              </a:ext>
            </a:extLst>
          </p:cNvPr>
          <p:cNvSpPr txBox="1"/>
          <p:nvPr/>
        </p:nvSpPr>
        <p:spPr>
          <a:xfrm>
            <a:off x="6570375" y="1430497"/>
            <a:ext cx="6094428" cy="476092"/>
          </a:xfrm>
          <a:prstGeom prst="rect">
            <a:avLst/>
          </a:prstGeom>
          <a:noFill/>
        </p:spPr>
        <p:txBody>
          <a:bodyPr wrap="square">
            <a:spAutoFit/>
          </a:bodyPr>
          <a:lstStyle/>
          <a:p>
            <a:pPr algn="just">
              <a:lnSpc>
                <a:spcPct val="156000"/>
              </a:lnSpc>
              <a:spcBef>
                <a:spcPts val="1400"/>
              </a:spcBef>
              <a:spcAft>
                <a:spcPts val="1450"/>
              </a:spcAft>
            </a:pPr>
            <a:r>
              <a:rPr lang="zh-CN" altLang="en-US" sz="1800" b="1" kern="100" dirty="0">
                <a:effectLst/>
                <a:latin typeface="Calibri Light" panose="020F0302020204030204" pitchFamily="34" charset="0"/>
                <a:ea typeface="微软雅黑" panose="020B0503020204020204" pitchFamily="34" charset="-122"/>
                <a:cs typeface="Times New Roman" panose="02020603050405020304" pitchFamily="18" charset="0"/>
              </a:rPr>
              <a:t>② </a:t>
            </a:r>
            <a:r>
              <a:rPr lang="zh-CN" altLang="zh-CN" sz="1800" b="1" kern="100" dirty="0">
                <a:effectLst/>
                <a:latin typeface="Calibri Light" panose="020F0302020204030204" pitchFamily="34" charset="0"/>
                <a:ea typeface="微软雅黑" panose="020B0503020204020204" pitchFamily="34" charset="-122"/>
                <a:cs typeface="Times New Roman" panose="02020603050405020304" pitchFamily="18" charset="0"/>
              </a:rPr>
              <a:t>苹果手机下</a:t>
            </a:r>
            <a:r>
              <a:rPr lang="zh-CN" altLang="zh-CN" sz="1800" b="1" kern="100" dirty="0">
                <a:effectLst/>
                <a:latin typeface="Calibri Light" panose="020F0302020204030204" pitchFamily="34" charset="0"/>
                <a:ea typeface="微软雅黑" panose="020B0503020204020204" pitchFamily="34" charset="-122"/>
                <a:cs typeface="微软雅黑" panose="020B0503020204020204" pitchFamily="34" charset="-122"/>
              </a:rPr>
              <a:t>载</a:t>
            </a:r>
            <a:endParaRPr lang="zh-CN" altLang="zh-CN" sz="2800" b="1" kern="100" dirty="0">
              <a:effectLst/>
              <a:latin typeface="Calibri Light" panose="020F0302020204030204" pitchFamily="34" charset="0"/>
              <a:ea typeface="宋体" panose="02010600030101010101" pitchFamily="2" charset="-122"/>
              <a:cs typeface="Times New Roman" panose="02020603050405020304" pitchFamily="18" charset="0"/>
            </a:endParaRPr>
          </a:p>
        </p:txBody>
      </p:sp>
      <p:sp>
        <p:nvSpPr>
          <p:cNvPr id="46" name="文本框 45">
            <a:extLst>
              <a:ext uri="{FF2B5EF4-FFF2-40B4-BE49-F238E27FC236}">
                <a16:creationId xmlns:a16="http://schemas.microsoft.com/office/drawing/2014/main" id="{C5831D67-3C01-42C9-9A4E-E8C02E2D055F}"/>
              </a:ext>
            </a:extLst>
          </p:cNvPr>
          <p:cNvSpPr txBox="1"/>
          <p:nvPr/>
        </p:nvSpPr>
        <p:spPr>
          <a:xfrm>
            <a:off x="6570374" y="2091063"/>
            <a:ext cx="4699833" cy="461665"/>
          </a:xfrm>
          <a:prstGeom prst="rect">
            <a:avLst/>
          </a:prstGeom>
          <a:noFill/>
        </p:spPr>
        <p:txBody>
          <a:bodyPr wrap="square">
            <a:spAutoFit/>
          </a:bodyPr>
          <a:lstStyle/>
          <a:p>
            <a:pPr algn="l"/>
            <a:r>
              <a:rPr lang="zh-CN" altLang="zh-CN" sz="1200" kern="100" dirty="0">
                <a:effectLst/>
                <a:latin typeface="Calibri" panose="020F0502020204030204" pitchFamily="34" charset="0"/>
                <a:ea typeface="微软雅黑" panose="020B0503020204020204" pitchFamily="34" charset="-122"/>
                <a:cs typeface="Times New Roman" panose="02020603050405020304" pitchFamily="18" charset="0"/>
              </a:rPr>
              <a:t>苹果手机扫描二维码后进入如下页面，提示是否打开“</a:t>
            </a:r>
            <a:r>
              <a:rPr lang="en-US" altLang="zh-CN" sz="1200" kern="100" dirty="0">
                <a:effectLst/>
                <a:latin typeface="Calibri" panose="020F0502020204030204" pitchFamily="34" charset="0"/>
                <a:ea typeface="微软雅黑" panose="020B0503020204020204" pitchFamily="34" charset="-122"/>
                <a:cs typeface="Times New Roman" panose="02020603050405020304" pitchFamily="18" charset="0"/>
              </a:rPr>
              <a:t>App Store</a:t>
            </a:r>
            <a:r>
              <a:rPr lang="zh-CN" altLang="zh-CN" sz="1200" kern="100" dirty="0">
                <a:effectLst/>
                <a:latin typeface="Calibri" panose="020F0502020204030204" pitchFamily="34" charset="0"/>
                <a:ea typeface="微软雅黑" panose="020B0503020204020204" pitchFamily="34" charset="-122"/>
                <a:cs typeface="Times New Roman" panose="02020603050405020304" pitchFamily="18" charset="0"/>
              </a:rPr>
              <a:t>”；点击“允许”后进入</a:t>
            </a:r>
            <a:r>
              <a:rPr lang="en-US" altLang="zh-CN" sz="1200" kern="100" dirty="0">
                <a:effectLst/>
                <a:latin typeface="Calibri" panose="020F0502020204030204" pitchFamily="34" charset="0"/>
                <a:ea typeface="微软雅黑" panose="020B0503020204020204" pitchFamily="34" charset="-122"/>
                <a:cs typeface="Times New Roman" panose="02020603050405020304" pitchFamily="18" charset="0"/>
              </a:rPr>
              <a:t>App Store</a:t>
            </a:r>
            <a:r>
              <a:rPr lang="zh-CN" altLang="zh-CN" sz="1200" kern="100" dirty="0">
                <a:effectLst/>
                <a:latin typeface="Calibri" panose="020F0502020204030204" pitchFamily="34" charset="0"/>
                <a:ea typeface="微软雅黑" panose="020B0503020204020204" pitchFamily="34" charset="-122"/>
                <a:cs typeface="Times New Roman" panose="02020603050405020304" pitchFamily="18" charset="0"/>
              </a:rPr>
              <a:t>“劳动力管理云”下载页面。</a:t>
            </a:r>
            <a:endParaRPr lang="zh-CN" altLang="zh-CN" sz="1200" kern="1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8" name="图片 7">
            <a:extLst>
              <a:ext uri="{FF2B5EF4-FFF2-40B4-BE49-F238E27FC236}">
                <a16:creationId xmlns:a16="http://schemas.microsoft.com/office/drawing/2014/main" id="{2303EA24-BEE7-1FAD-7AC1-06DAE5BE8D08}"/>
              </a:ext>
            </a:extLst>
          </p:cNvPr>
          <p:cNvPicPr>
            <a:picLocks noChangeAspect="1"/>
          </p:cNvPicPr>
          <p:nvPr/>
        </p:nvPicPr>
        <p:blipFill>
          <a:blip r:embed="rId3"/>
          <a:stretch>
            <a:fillRect/>
          </a:stretch>
        </p:blipFill>
        <p:spPr>
          <a:xfrm>
            <a:off x="6691022" y="2557393"/>
            <a:ext cx="2229268" cy="3985859"/>
          </a:xfrm>
          <a:prstGeom prst="rect">
            <a:avLst/>
          </a:prstGeom>
        </p:spPr>
      </p:pic>
      <p:pic>
        <p:nvPicPr>
          <p:cNvPr id="9" name="图片 8">
            <a:extLst>
              <a:ext uri="{FF2B5EF4-FFF2-40B4-BE49-F238E27FC236}">
                <a16:creationId xmlns:a16="http://schemas.microsoft.com/office/drawing/2014/main" id="{F142B248-F96C-B9A3-3881-CE46E6056C3D}"/>
              </a:ext>
            </a:extLst>
          </p:cNvPr>
          <p:cNvPicPr>
            <a:picLocks noChangeAspect="1"/>
          </p:cNvPicPr>
          <p:nvPr/>
        </p:nvPicPr>
        <p:blipFill>
          <a:blip r:embed="rId4"/>
          <a:stretch>
            <a:fillRect/>
          </a:stretch>
        </p:blipFill>
        <p:spPr>
          <a:xfrm>
            <a:off x="9288273" y="2557652"/>
            <a:ext cx="2265576" cy="3976270"/>
          </a:xfrm>
          <a:prstGeom prst="rect">
            <a:avLst/>
          </a:prstGeom>
        </p:spPr>
      </p:pic>
      <p:pic>
        <p:nvPicPr>
          <p:cNvPr id="11" name="图片 10">
            <a:extLst>
              <a:ext uri="{FF2B5EF4-FFF2-40B4-BE49-F238E27FC236}">
                <a16:creationId xmlns:a16="http://schemas.microsoft.com/office/drawing/2014/main" id="{80E11ED0-559E-01CC-68FF-7725FF070B93}"/>
              </a:ext>
            </a:extLst>
          </p:cNvPr>
          <p:cNvPicPr>
            <a:picLocks noChangeAspect="1"/>
          </p:cNvPicPr>
          <p:nvPr/>
        </p:nvPicPr>
        <p:blipFill>
          <a:blip r:embed="rId5"/>
          <a:stretch>
            <a:fillRect/>
          </a:stretch>
        </p:blipFill>
        <p:spPr>
          <a:xfrm>
            <a:off x="1101341" y="2557393"/>
            <a:ext cx="3523361" cy="3923164"/>
          </a:xfrm>
          <a:prstGeom prst="rect">
            <a:avLst/>
          </a:prstGeom>
        </p:spPr>
      </p:pic>
    </p:spTree>
    <p:extLst>
      <p:ext uri="{BB962C8B-B14F-4D97-AF65-F5344CB8AC3E}">
        <p14:creationId xmlns:p14="http://schemas.microsoft.com/office/powerpoint/2010/main" val="1361596366"/>
      </p:ext>
    </p:extLst>
  </p:cSld>
  <p:clrMapOvr>
    <a:masterClrMapping/>
  </p:clrMapOvr>
  <p:transition spd="slow" advClick="0" advTm="0">
    <p:push dir="u"/>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4062781" cy="584775"/>
            <a:chOff x="528763" y="486197"/>
            <a:chExt cx="4062781" cy="584775"/>
          </a:xfrm>
        </p:grpSpPr>
        <p:sp>
          <p:nvSpPr>
            <p:cNvPr id="15" name="矩形 14"/>
            <p:cNvSpPr/>
            <p:nvPr/>
          </p:nvSpPr>
          <p:spPr>
            <a:xfrm>
              <a:off x="1327509" y="486197"/>
              <a:ext cx="3264035" cy="584775"/>
            </a:xfrm>
            <a:prstGeom prst="rect">
              <a:avLst/>
            </a:prstGeom>
          </p:spPr>
          <p:txBody>
            <a:bodyPr wrap="non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下载和登陆</a:t>
              </a: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41" name="文本框 40">
            <a:extLst>
              <a:ext uri="{FF2B5EF4-FFF2-40B4-BE49-F238E27FC236}">
                <a16:creationId xmlns:a16="http://schemas.microsoft.com/office/drawing/2014/main" id="{CAAFF96D-8AE2-4BDE-A89E-26DDF514F831}"/>
              </a:ext>
            </a:extLst>
          </p:cNvPr>
          <p:cNvSpPr txBox="1"/>
          <p:nvPr/>
        </p:nvSpPr>
        <p:spPr>
          <a:xfrm>
            <a:off x="1335208" y="1757756"/>
            <a:ext cx="6094428" cy="476092"/>
          </a:xfrm>
          <a:prstGeom prst="rect">
            <a:avLst/>
          </a:prstGeom>
          <a:noFill/>
        </p:spPr>
        <p:txBody>
          <a:bodyPr wrap="square">
            <a:spAutoFit/>
          </a:bodyPr>
          <a:lstStyle/>
          <a:p>
            <a:pPr algn="just">
              <a:lnSpc>
                <a:spcPct val="156000"/>
              </a:lnSpc>
              <a:spcBef>
                <a:spcPts val="1400"/>
              </a:spcBef>
              <a:spcAft>
                <a:spcPts val="1450"/>
              </a:spcAft>
            </a:pPr>
            <a:r>
              <a:rPr lang="zh-CN" altLang="en-US" b="1" kern="100" dirty="0">
                <a:latin typeface="Calibri Light" panose="020F0302020204030204" pitchFamily="34" charset="0"/>
                <a:ea typeface="微软雅黑" panose="020B0503020204020204" pitchFamily="34" charset="-122"/>
                <a:cs typeface="Times New Roman" panose="02020603050405020304" pitchFamily="18" charset="0"/>
              </a:rPr>
              <a:t>② </a:t>
            </a:r>
            <a:r>
              <a:rPr lang="zh-CN" altLang="zh-CN" sz="1800" b="1" kern="100" dirty="0">
                <a:effectLst/>
                <a:latin typeface="Calibri Light" panose="020F0302020204030204" pitchFamily="34" charset="0"/>
                <a:ea typeface="微软雅黑" panose="020B0503020204020204" pitchFamily="34" charset="-122"/>
                <a:cs typeface="Times New Roman" panose="02020603050405020304" pitchFamily="18" charset="0"/>
              </a:rPr>
              <a:t>安卓手机下</a:t>
            </a:r>
            <a:r>
              <a:rPr lang="zh-CN" altLang="zh-CN" sz="1800" b="1" kern="100" dirty="0">
                <a:effectLst/>
                <a:latin typeface="Calibri Light" panose="020F0302020204030204" pitchFamily="34" charset="0"/>
                <a:ea typeface="微软雅黑" panose="020B0503020204020204" pitchFamily="34" charset="-122"/>
                <a:cs typeface="微软雅黑" panose="020B0503020204020204" pitchFamily="34" charset="-122"/>
              </a:rPr>
              <a:t>载</a:t>
            </a:r>
            <a:endParaRPr lang="zh-CN" altLang="zh-CN" sz="1800" b="1" kern="100" dirty="0">
              <a:effectLst/>
              <a:latin typeface="Calibri Light" panose="020F0302020204030204" pitchFamily="34" charset="0"/>
              <a:ea typeface="宋体" panose="02010600030101010101" pitchFamily="2" charset="-122"/>
              <a:cs typeface="Times New Roman" panose="02020603050405020304" pitchFamily="18" charset="0"/>
            </a:endParaRPr>
          </a:p>
        </p:txBody>
      </p:sp>
      <p:sp>
        <p:nvSpPr>
          <p:cNvPr id="13" name="文本框 12">
            <a:extLst>
              <a:ext uri="{FF2B5EF4-FFF2-40B4-BE49-F238E27FC236}">
                <a16:creationId xmlns:a16="http://schemas.microsoft.com/office/drawing/2014/main" id="{C477A1B6-B513-4B04-BB44-E5B63BE5FEFB}"/>
              </a:ext>
            </a:extLst>
          </p:cNvPr>
          <p:cNvSpPr txBox="1"/>
          <p:nvPr/>
        </p:nvSpPr>
        <p:spPr>
          <a:xfrm>
            <a:off x="1335208" y="2399793"/>
            <a:ext cx="6097604" cy="1334917"/>
          </a:xfrm>
          <a:prstGeom prst="rect">
            <a:avLst/>
          </a:prstGeom>
          <a:noFill/>
        </p:spPr>
        <p:txBody>
          <a:bodyPr wrap="square">
            <a:spAutoFit/>
          </a:bodyPr>
          <a:lstStyle/>
          <a:p>
            <a:pPr algn="l">
              <a:lnSpc>
                <a:spcPct val="150000"/>
              </a:lnSpc>
            </a:pPr>
            <a:r>
              <a:rPr lang="zh-CN" altLang="zh-CN" sz="1100" kern="100" dirty="0">
                <a:effectLst/>
                <a:latin typeface="Calibri" panose="020F0502020204030204" pitchFamily="34" charset="0"/>
                <a:ea typeface="微软雅黑" panose="020B0503020204020204" pitchFamily="34" charset="-122"/>
                <a:cs typeface="Times New Roman" panose="02020603050405020304" pitchFamily="18" charset="0"/>
              </a:rPr>
              <a:t>安卓手机扫描二维码后进入如下页面</a:t>
            </a:r>
            <a:endParaRPr lang="zh-CN" altLang="zh-CN" sz="1100" kern="100" dirty="0">
              <a:effectLst/>
              <a:latin typeface="Calibri" panose="020F0502020204030204" pitchFamily="34" charset="0"/>
              <a:ea typeface="宋体" panose="02010600030101010101" pitchFamily="2" charset="-122"/>
              <a:cs typeface="Times New Roman" panose="02020603050405020304" pitchFamily="18" charset="0"/>
            </a:endParaRPr>
          </a:p>
          <a:p>
            <a:pPr algn="l">
              <a:lnSpc>
                <a:spcPct val="150000"/>
              </a:lnSpc>
            </a:pPr>
            <a:r>
              <a:rPr lang="zh-CN" altLang="zh-CN" sz="1100" kern="100" dirty="0">
                <a:effectLst/>
                <a:latin typeface="Calibri" panose="020F0502020204030204" pitchFamily="34" charset="0"/>
                <a:ea typeface="微软雅黑" panose="020B0503020204020204" pitchFamily="34" charset="-122"/>
                <a:cs typeface="Times New Roman" panose="02020603050405020304" pitchFamily="18" charset="0"/>
              </a:rPr>
              <a:t>支持两种下载方式：普通下载与安全下载（安全下载需要手机安装腾讯应用宝）</a:t>
            </a:r>
            <a:endParaRPr lang="zh-CN" altLang="zh-CN" sz="1100" kern="100" dirty="0">
              <a:effectLst/>
              <a:latin typeface="Calibri" panose="020F0502020204030204" pitchFamily="34" charset="0"/>
              <a:ea typeface="宋体" panose="02010600030101010101" pitchFamily="2" charset="-122"/>
              <a:cs typeface="Times New Roman" panose="02020603050405020304" pitchFamily="18" charset="0"/>
            </a:endParaRPr>
          </a:p>
          <a:p>
            <a:pPr algn="l">
              <a:lnSpc>
                <a:spcPct val="150000"/>
              </a:lnSpc>
            </a:pPr>
            <a:r>
              <a:rPr lang="zh-CN" altLang="zh-CN" sz="1100" kern="100" dirty="0">
                <a:effectLst/>
                <a:latin typeface="Calibri" panose="020F0502020204030204" pitchFamily="34" charset="0"/>
                <a:ea typeface="微软雅黑" panose="020B0503020204020204" pitchFamily="34" charset="-122"/>
                <a:cs typeface="Times New Roman" panose="02020603050405020304" pitchFamily="18" charset="0"/>
              </a:rPr>
              <a:t>或通过手机应用商店搜索“</a:t>
            </a:r>
            <a:r>
              <a:rPr lang="zh-CN" altLang="en-US" sz="1100" kern="100" dirty="0">
                <a:effectLst/>
                <a:latin typeface="Calibri" panose="020F0502020204030204" pitchFamily="34" charset="0"/>
                <a:ea typeface="微软雅黑" panose="020B0503020204020204" pitchFamily="34" charset="-122"/>
                <a:cs typeface="Times New Roman" panose="02020603050405020304" pitchFamily="18" charset="0"/>
              </a:rPr>
              <a:t>盖雅</a:t>
            </a:r>
            <a:r>
              <a:rPr lang="zh-CN" altLang="zh-CN" sz="1100" kern="100" dirty="0">
                <a:effectLst/>
                <a:latin typeface="Calibri" panose="020F0502020204030204" pitchFamily="34" charset="0"/>
                <a:ea typeface="微软雅黑" panose="020B0503020204020204" pitchFamily="34" charset="-122"/>
                <a:cs typeface="Times New Roman" panose="02020603050405020304" pitchFamily="18" charset="0"/>
              </a:rPr>
              <a:t>”下载</a:t>
            </a:r>
            <a:endParaRPr lang="zh-CN" altLang="zh-CN" sz="1100" kern="100" dirty="0">
              <a:effectLst/>
              <a:latin typeface="Calibri" panose="020F0502020204030204" pitchFamily="34" charset="0"/>
              <a:ea typeface="宋体" panose="02010600030101010101" pitchFamily="2" charset="-122"/>
              <a:cs typeface="Times New Roman" panose="02020603050405020304" pitchFamily="18" charset="0"/>
            </a:endParaRPr>
          </a:p>
          <a:p>
            <a:pPr algn="l">
              <a:lnSpc>
                <a:spcPct val="150000"/>
              </a:lnSpc>
            </a:pPr>
            <a:r>
              <a:rPr lang="en-US" altLang="zh-CN" sz="1100" kern="100" dirty="0">
                <a:effectLst/>
                <a:latin typeface="微软雅黑" panose="020B0503020204020204" pitchFamily="34" charset="-122"/>
                <a:ea typeface="宋体" panose="02010600030101010101" pitchFamily="2" charset="-122"/>
                <a:cs typeface="Times New Roman" panose="02020603050405020304" pitchFamily="18" charset="0"/>
              </a:rPr>
              <a:t>*</a:t>
            </a:r>
            <a:r>
              <a:rPr lang="zh-CN" altLang="zh-CN" sz="1100" kern="100" dirty="0">
                <a:effectLst/>
                <a:latin typeface="Calibri" panose="020F0502020204030204" pitchFamily="34" charset="0"/>
                <a:ea typeface="微软雅黑" panose="020B0503020204020204" pitchFamily="34" charset="-122"/>
                <a:cs typeface="Times New Roman" panose="02020603050405020304" pitchFamily="18" charset="0"/>
              </a:rPr>
              <a:t>支持</a:t>
            </a:r>
            <a:r>
              <a:rPr lang="en-US" altLang="zh-CN" sz="1100" kern="100" dirty="0">
                <a:effectLst/>
                <a:latin typeface="Calibri" panose="020F0502020204030204" pitchFamily="34" charset="0"/>
                <a:ea typeface="微软雅黑" panose="020B0503020204020204" pitchFamily="34" charset="-122"/>
                <a:cs typeface="Times New Roman" panose="02020603050405020304" pitchFamily="18" charset="0"/>
              </a:rPr>
              <a:t>OPPO/VIVO/</a:t>
            </a:r>
            <a:r>
              <a:rPr lang="zh-CN" altLang="zh-CN" sz="1100" kern="100" dirty="0">
                <a:effectLst/>
                <a:latin typeface="Calibri" panose="020F0502020204030204" pitchFamily="34" charset="0"/>
                <a:ea typeface="微软雅黑" panose="020B0503020204020204" pitchFamily="34" charset="-122"/>
                <a:cs typeface="Times New Roman" panose="02020603050405020304" pitchFamily="18" charset="0"/>
              </a:rPr>
              <a:t>小米</a:t>
            </a:r>
            <a:r>
              <a:rPr lang="en-US" altLang="zh-CN" sz="1100" kern="100" dirty="0">
                <a:effectLst/>
                <a:latin typeface="Calibri" panose="020F0502020204030204" pitchFamily="34" charset="0"/>
                <a:ea typeface="微软雅黑" panose="020B0503020204020204" pitchFamily="34" charset="-122"/>
                <a:cs typeface="Times New Roman" panose="02020603050405020304" pitchFamily="18" charset="0"/>
              </a:rPr>
              <a:t>/</a:t>
            </a:r>
            <a:r>
              <a:rPr lang="zh-CN" altLang="zh-CN" sz="1100" kern="100" dirty="0">
                <a:effectLst/>
                <a:latin typeface="Calibri" panose="020F0502020204030204" pitchFamily="34" charset="0"/>
                <a:ea typeface="微软雅黑" panose="020B0503020204020204" pitchFamily="34" charset="-122"/>
                <a:cs typeface="Times New Roman" panose="02020603050405020304" pitchFamily="18" charset="0"/>
              </a:rPr>
              <a:t>华为</a:t>
            </a:r>
            <a:r>
              <a:rPr lang="en-US" altLang="zh-CN" sz="1100" kern="100" dirty="0">
                <a:effectLst/>
                <a:latin typeface="Calibri" panose="020F0502020204030204" pitchFamily="34" charset="0"/>
                <a:ea typeface="微软雅黑" panose="020B0503020204020204" pitchFamily="34" charset="-122"/>
                <a:cs typeface="Times New Roman" panose="02020603050405020304" pitchFamily="18" charset="0"/>
              </a:rPr>
              <a:t>/</a:t>
            </a:r>
            <a:r>
              <a:rPr lang="zh-CN" altLang="zh-CN" sz="1100" kern="100" dirty="0">
                <a:effectLst/>
                <a:latin typeface="Calibri" panose="020F0502020204030204" pitchFamily="34" charset="0"/>
                <a:ea typeface="微软雅黑" panose="020B0503020204020204" pitchFamily="34" charset="-122"/>
                <a:cs typeface="Times New Roman" panose="02020603050405020304" pitchFamily="18" charset="0"/>
              </a:rPr>
              <a:t>苹果等常见手机应用商店</a:t>
            </a:r>
            <a:endParaRPr lang="zh-CN" altLang="zh-CN" sz="1100" kern="100" dirty="0">
              <a:effectLst/>
              <a:latin typeface="Calibri" panose="020F0502020204030204" pitchFamily="34" charset="0"/>
              <a:ea typeface="宋体" panose="02010600030101010101" pitchFamily="2" charset="-122"/>
              <a:cs typeface="Times New Roman" panose="02020603050405020304" pitchFamily="18" charset="0"/>
            </a:endParaRPr>
          </a:p>
          <a:p>
            <a:pPr algn="l">
              <a:lnSpc>
                <a:spcPct val="150000"/>
              </a:lnSpc>
            </a:pPr>
            <a:r>
              <a:rPr lang="en-US" altLang="zh-CN" sz="1100" kern="100" dirty="0">
                <a:effectLst/>
                <a:latin typeface="微软雅黑" panose="020B0503020204020204" pitchFamily="34" charset="-122"/>
                <a:ea typeface="宋体" panose="02010600030101010101" pitchFamily="2" charset="-122"/>
                <a:cs typeface="Times New Roman" panose="02020603050405020304" pitchFamily="18" charset="0"/>
              </a:rPr>
              <a:t>*</a:t>
            </a:r>
            <a:r>
              <a:rPr lang="zh-CN" altLang="zh-CN" sz="1100" kern="100" dirty="0">
                <a:effectLst/>
                <a:latin typeface="Calibri" panose="020F0502020204030204" pitchFamily="34" charset="0"/>
                <a:ea typeface="微软雅黑" panose="020B0503020204020204" pitchFamily="34" charset="-122"/>
                <a:cs typeface="Times New Roman" panose="02020603050405020304" pitchFamily="18" charset="0"/>
              </a:rPr>
              <a:t>安卓手机需安卓</a:t>
            </a:r>
            <a:r>
              <a:rPr lang="en-US" altLang="zh-CN" sz="1100" kern="100" dirty="0">
                <a:effectLst/>
                <a:latin typeface="Calibri" panose="020F0502020204030204" pitchFamily="34" charset="0"/>
                <a:ea typeface="微软雅黑" panose="020B0503020204020204" pitchFamily="34" charset="-122"/>
                <a:cs typeface="Times New Roman" panose="02020603050405020304" pitchFamily="18" charset="0"/>
              </a:rPr>
              <a:t>4.4.4</a:t>
            </a:r>
            <a:r>
              <a:rPr lang="zh-CN" altLang="zh-CN" sz="1100" kern="100" dirty="0">
                <a:effectLst/>
                <a:latin typeface="Calibri" panose="020F0502020204030204" pitchFamily="34" charset="0"/>
                <a:ea typeface="微软雅黑" panose="020B0503020204020204" pitchFamily="34" charset="-122"/>
                <a:cs typeface="Times New Roman" panose="02020603050405020304" pitchFamily="18" charset="0"/>
              </a:rPr>
              <a:t>以上版本</a:t>
            </a:r>
            <a:endParaRPr lang="zh-CN" altLang="zh-CN" sz="1100" kern="1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3" name="图片 2">
            <a:extLst>
              <a:ext uri="{FF2B5EF4-FFF2-40B4-BE49-F238E27FC236}">
                <a16:creationId xmlns:a16="http://schemas.microsoft.com/office/drawing/2014/main" id="{52C03B4C-A6A3-810E-4266-AC86D92E8675}"/>
              </a:ext>
            </a:extLst>
          </p:cNvPr>
          <p:cNvPicPr>
            <a:picLocks noChangeAspect="1"/>
          </p:cNvPicPr>
          <p:nvPr/>
        </p:nvPicPr>
        <p:blipFill>
          <a:blip r:embed="rId3"/>
          <a:stretch>
            <a:fillRect/>
          </a:stretch>
        </p:blipFill>
        <p:spPr>
          <a:xfrm>
            <a:off x="6630297" y="1541417"/>
            <a:ext cx="2399865" cy="3623173"/>
          </a:xfrm>
          <a:prstGeom prst="rect">
            <a:avLst/>
          </a:prstGeom>
        </p:spPr>
      </p:pic>
      <p:pic>
        <p:nvPicPr>
          <p:cNvPr id="5" name="图片 4">
            <a:extLst>
              <a:ext uri="{FF2B5EF4-FFF2-40B4-BE49-F238E27FC236}">
                <a16:creationId xmlns:a16="http://schemas.microsoft.com/office/drawing/2014/main" id="{D70A532B-AA38-5516-97FD-A28751091811}"/>
              </a:ext>
            </a:extLst>
          </p:cNvPr>
          <p:cNvPicPr>
            <a:picLocks noChangeAspect="1"/>
          </p:cNvPicPr>
          <p:nvPr/>
        </p:nvPicPr>
        <p:blipFill>
          <a:blip r:embed="rId4"/>
          <a:stretch>
            <a:fillRect/>
          </a:stretch>
        </p:blipFill>
        <p:spPr>
          <a:xfrm>
            <a:off x="9462706" y="1541416"/>
            <a:ext cx="2305653" cy="3623173"/>
          </a:xfrm>
          <a:prstGeom prst="rect">
            <a:avLst/>
          </a:prstGeom>
        </p:spPr>
      </p:pic>
    </p:spTree>
    <p:extLst>
      <p:ext uri="{BB962C8B-B14F-4D97-AF65-F5344CB8AC3E}">
        <p14:creationId xmlns:p14="http://schemas.microsoft.com/office/powerpoint/2010/main" val="2845590546"/>
      </p:ext>
    </p:extLst>
  </p:cSld>
  <p:clrMapOvr>
    <a:masterClrMapping/>
  </p:clrMapOvr>
  <p:transition spd="slow" advClick="0" advTm="0">
    <p:push dir="u"/>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4062781" cy="584775"/>
            <a:chOff x="528763" y="486197"/>
            <a:chExt cx="4062781" cy="584775"/>
          </a:xfrm>
        </p:grpSpPr>
        <p:sp>
          <p:nvSpPr>
            <p:cNvPr id="15" name="矩形 14"/>
            <p:cNvSpPr/>
            <p:nvPr/>
          </p:nvSpPr>
          <p:spPr>
            <a:xfrm>
              <a:off x="1327509" y="486197"/>
              <a:ext cx="3264035" cy="584775"/>
            </a:xfrm>
            <a:prstGeom prst="rect">
              <a:avLst/>
            </a:prstGeom>
          </p:spPr>
          <p:txBody>
            <a:bodyPr wrap="non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下载和登陆</a:t>
              </a: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9" name="文本框 8">
            <a:extLst>
              <a:ext uri="{FF2B5EF4-FFF2-40B4-BE49-F238E27FC236}">
                <a16:creationId xmlns:a16="http://schemas.microsoft.com/office/drawing/2014/main" id="{11B8A7E3-CEBB-48CE-BDBA-C20028D316A9}"/>
              </a:ext>
            </a:extLst>
          </p:cNvPr>
          <p:cNvSpPr txBox="1"/>
          <p:nvPr/>
        </p:nvSpPr>
        <p:spPr>
          <a:xfrm>
            <a:off x="400409" y="1359673"/>
            <a:ext cx="6097604" cy="511422"/>
          </a:xfrm>
          <a:prstGeom prst="rect">
            <a:avLst/>
          </a:prstGeom>
          <a:noFill/>
        </p:spPr>
        <p:txBody>
          <a:bodyPr wrap="square">
            <a:spAutoFit/>
          </a:bodyPr>
          <a:lstStyle/>
          <a:p>
            <a:pPr algn="just">
              <a:lnSpc>
                <a:spcPct val="173000"/>
              </a:lnSpc>
              <a:spcBef>
                <a:spcPts val="1300"/>
              </a:spcBef>
              <a:spcAft>
                <a:spcPts val="1300"/>
              </a:spcAft>
            </a:pPr>
            <a:r>
              <a:rPr lang="en-US" altLang="zh-CN" sz="1800" b="1" kern="100" dirty="0">
                <a:solidFill>
                  <a:srgbClr val="000000"/>
                </a:solidFill>
                <a:effectLst/>
                <a:latin typeface="微软雅黑" panose="020B0503020204020204" pitchFamily="34" charset="-122"/>
                <a:ea typeface="宋体" panose="02010600030101010101" pitchFamily="2" charset="-122"/>
                <a:cs typeface="Times New Roman" panose="02020603050405020304" pitchFamily="18" charset="0"/>
              </a:rPr>
              <a:t>③ APP</a:t>
            </a:r>
            <a:r>
              <a:rPr lang="zh-CN" altLang="zh-CN" sz="1800" b="1" kern="100" dirty="0">
                <a:solidFill>
                  <a:srgbClr val="000000"/>
                </a:solidFill>
                <a:effectLst/>
                <a:latin typeface="Calibri Light" panose="020F0302020204030204" pitchFamily="34" charset="0"/>
                <a:ea typeface="微软雅黑" panose="020B0503020204020204" pitchFamily="34" charset="-122"/>
                <a:cs typeface="Times New Roman" panose="02020603050405020304" pitchFamily="18" charset="0"/>
              </a:rPr>
              <a:t>登录</a:t>
            </a:r>
            <a:endParaRPr lang="zh-CN" altLang="zh-CN" sz="3200" b="1" kern="100" dirty="0">
              <a:effectLst/>
              <a:latin typeface="Calibri Light" panose="020F0302020204030204" pitchFamily="34" charset="0"/>
              <a:ea typeface="宋体" panose="02010600030101010101" pitchFamily="2" charset="-122"/>
              <a:cs typeface="Times New Roman" panose="02020603050405020304" pitchFamily="18" charset="0"/>
            </a:endParaRPr>
          </a:p>
        </p:txBody>
      </p:sp>
      <p:sp>
        <p:nvSpPr>
          <p:cNvPr id="11" name="文本框 10">
            <a:extLst>
              <a:ext uri="{FF2B5EF4-FFF2-40B4-BE49-F238E27FC236}">
                <a16:creationId xmlns:a16="http://schemas.microsoft.com/office/drawing/2014/main" id="{DF850A30-4533-46C8-B0F3-1B5E16A55E89}"/>
              </a:ext>
            </a:extLst>
          </p:cNvPr>
          <p:cNvSpPr txBox="1"/>
          <p:nvPr/>
        </p:nvSpPr>
        <p:spPr>
          <a:xfrm>
            <a:off x="400409" y="1908697"/>
            <a:ext cx="6097604" cy="551241"/>
          </a:xfrm>
          <a:prstGeom prst="rect">
            <a:avLst/>
          </a:prstGeom>
          <a:noFill/>
        </p:spPr>
        <p:txBody>
          <a:bodyPr wrap="square">
            <a:spAutoFit/>
          </a:bodyPr>
          <a:lstStyle/>
          <a:p>
            <a:pPr marL="228600" indent="-228600" algn="just">
              <a:lnSpc>
                <a:spcPct val="150000"/>
              </a:lnSpc>
              <a:buAutoNum type="arabicParenR"/>
            </a:pPr>
            <a:r>
              <a:rPr lang="zh-CN" altLang="zh-CN" sz="1050" kern="100" dirty="0">
                <a:effectLst/>
                <a:latin typeface="Calibri" panose="020F0502020204030204" pitchFamily="34" charset="0"/>
                <a:ea typeface="微软雅黑" panose="020B0503020204020204" pitchFamily="34" charset="-122"/>
                <a:cs typeface="Times New Roman" panose="02020603050405020304" pitchFamily="18" charset="0"/>
              </a:rPr>
              <a:t>进入</a:t>
            </a:r>
            <a:r>
              <a:rPr lang="en-US" altLang="zh-CN" sz="1050" kern="100" dirty="0">
                <a:effectLst/>
                <a:latin typeface="Calibri" panose="020F0502020204030204" pitchFamily="34" charset="0"/>
                <a:ea typeface="微软雅黑" panose="020B0503020204020204" pitchFamily="34" charset="-122"/>
                <a:cs typeface="Times New Roman" panose="02020603050405020304" pitchFamily="18" charset="0"/>
              </a:rPr>
              <a:t>APP</a:t>
            </a:r>
            <a:r>
              <a:rPr lang="zh-CN" altLang="zh-CN" sz="1050" kern="100" dirty="0">
                <a:effectLst/>
                <a:latin typeface="Calibri" panose="020F0502020204030204" pitchFamily="34" charset="0"/>
                <a:ea typeface="微软雅黑" panose="020B0503020204020204" pitchFamily="34" charset="-122"/>
                <a:cs typeface="Times New Roman" panose="02020603050405020304" pitchFamily="18" charset="0"/>
              </a:rPr>
              <a:t>后首先点击登录框下方“更换公司代码”，输入公司代码“</a:t>
            </a:r>
            <a:r>
              <a:rPr lang="en-US" altLang="zh-CN" sz="1050" b="1" kern="100" dirty="0">
                <a:effectLst/>
                <a:highlight>
                  <a:srgbClr val="FFFF00"/>
                </a:highlight>
                <a:latin typeface="Calibri" panose="020F0502020204030204" pitchFamily="34" charset="0"/>
                <a:ea typeface="微软雅黑" panose="020B0503020204020204" pitchFamily="34" charset="-122"/>
                <a:cs typeface="Times New Roman" panose="02020603050405020304" pitchFamily="18" charset="0"/>
              </a:rPr>
              <a:t>SODEXO</a:t>
            </a:r>
            <a:r>
              <a:rPr lang="zh-CN" altLang="zh-CN" sz="1050" kern="100" dirty="0">
                <a:effectLst/>
                <a:latin typeface="Calibri" panose="020F0502020204030204" pitchFamily="34" charset="0"/>
                <a:ea typeface="微软雅黑" panose="020B0503020204020204" pitchFamily="34" charset="-122"/>
                <a:cs typeface="Times New Roman" panose="02020603050405020304" pitchFamily="18" charset="0"/>
              </a:rPr>
              <a:t>”后点击提交，</a:t>
            </a:r>
            <a:endParaRPr lang="en-US" altLang="zh-CN" sz="1050" kern="100" dirty="0">
              <a:effectLst/>
              <a:latin typeface="Calibri" panose="020F0502020204030204" pitchFamily="34" charset="0"/>
              <a:ea typeface="微软雅黑" panose="020B0503020204020204" pitchFamily="34" charset="-122"/>
              <a:cs typeface="Times New Roman" panose="02020603050405020304" pitchFamily="18" charset="0"/>
            </a:endParaRPr>
          </a:p>
          <a:p>
            <a:pPr algn="just">
              <a:lnSpc>
                <a:spcPct val="150000"/>
              </a:lnSpc>
            </a:pPr>
            <a:r>
              <a:rPr lang="zh-CN" altLang="zh-CN" sz="1050" kern="100" dirty="0">
                <a:effectLst/>
                <a:latin typeface="Calibri" panose="020F0502020204030204" pitchFamily="34" charset="0"/>
                <a:ea typeface="微软雅黑" panose="020B0503020204020204" pitchFamily="34" charset="-122"/>
                <a:cs typeface="Times New Roman" panose="02020603050405020304" pitchFamily="18" charset="0"/>
              </a:rPr>
              <a:t>然后输入手机号使用短信验证码登录 。</a:t>
            </a:r>
            <a:r>
              <a:rPr lang="zh-CN" altLang="en-US" sz="1050" kern="100" dirty="0">
                <a:effectLst/>
                <a:latin typeface="Calibri" panose="020F0502020204030204" pitchFamily="34" charset="0"/>
                <a:ea typeface="微软雅黑" panose="020B0503020204020204" pitchFamily="34" charset="-122"/>
                <a:cs typeface="Times New Roman" panose="02020603050405020304" pitchFamily="18" charset="0"/>
              </a:rPr>
              <a:t>（手机号需要是维护在系统中的手机号）</a:t>
            </a:r>
            <a:endParaRPr lang="zh-CN" altLang="zh-CN" sz="1050" kern="1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17" name="图片 16" descr="登录1">
            <a:extLst>
              <a:ext uri="{FF2B5EF4-FFF2-40B4-BE49-F238E27FC236}">
                <a16:creationId xmlns:a16="http://schemas.microsoft.com/office/drawing/2014/main" id="{E0425805-2BFF-463B-AFFC-6DE655B52BFB}"/>
              </a:ext>
            </a:extLst>
          </p:cNvPr>
          <p:cNvPicPr>
            <a:picLocks noChangeAspect="1"/>
          </p:cNvPicPr>
          <p:nvPr/>
        </p:nvPicPr>
        <p:blipFill>
          <a:blip r:embed="rId3"/>
          <a:stretch>
            <a:fillRect/>
          </a:stretch>
        </p:blipFill>
        <p:spPr>
          <a:xfrm>
            <a:off x="454693" y="2805464"/>
            <a:ext cx="1870710" cy="3239770"/>
          </a:xfrm>
          <a:prstGeom prst="rect">
            <a:avLst/>
          </a:prstGeom>
          <a:effectLst>
            <a:outerShdw blurRad="63500" sx="102000" sy="102000" algn="ctr" rotWithShape="0">
              <a:prstClr val="black">
                <a:alpha val="40000"/>
              </a:prstClr>
            </a:outerShdw>
          </a:effectLst>
        </p:spPr>
      </p:pic>
      <p:pic>
        <p:nvPicPr>
          <p:cNvPr id="18" name="图片 17" descr="登录2">
            <a:extLst>
              <a:ext uri="{FF2B5EF4-FFF2-40B4-BE49-F238E27FC236}">
                <a16:creationId xmlns:a16="http://schemas.microsoft.com/office/drawing/2014/main" id="{8CDCC2F7-A98E-4628-97E9-8294320C2294}"/>
              </a:ext>
            </a:extLst>
          </p:cNvPr>
          <p:cNvPicPr>
            <a:picLocks noChangeAspect="1"/>
          </p:cNvPicPr>
          <p:nvPr/>
        </p:nvPicPr>
        <p:blipFill>
          <a:blip r:embed="rId4"/>
          <a:stretch>
            <a:fillRect/>
          </a:stretch>
        </p:blipFill>
        <p:spPr>
          <a:xfrm>
            <a:off x="2620378" y="2806105"/>
            <a:ext cx="1870710" cy="3239770"/>
          </a:xfrm>
          <a:prstGeom prst="rect">
            <a:avLst/>
          </a:prstGeom>
          <a:effectLst>
            <a:outerShdw blurRad="63500" sx="102000" sy="102000" algn="ctr" rotWithShape="0">
              <a:prstClr val="black">
                <a:alpha val="40000"/>
              </a:prstClr>
            </a:outerShdw>
          </a:effectLst>
        </p:spPr>
      </p:pic>
      <p:sp>
        <p:nvSpPr>
          <p:cNvPr id="10" name="文本框 9">
            <a:extLst>
              <a:ext uri="{FF2B5EF4-FFF2-40B4-BE49-F238E27FC236}">
                <a16:creationId xmlns:a16="http://schemas.microsoft.com/office/drawing/2014/main" id="{EFC90227-D8C0-B812-2A5F-3C9D77BF3E46}"/>
              </a:ext>
            </a:extLst>
          </p:cNvPr>
          <p:cNvSpPr txBox="1"/>
          <p:nvPr/>
        </p:nvSpPr>
        <p:spPr>
          <a:xfrm>
            <a:off x="6333150" y="1769475"/>
            <a:ext cx="5404157" cy="793615"/>
          </a:xfrm>
          <a:prstGeom prst="rect">
            <a:avLst/>
          </a:prstGeom>
          <a:noFill/>
        </p:spPr>
        <p:txBody>
          <a:bodyPr wrap="square">
            <a:spAutoFit/>
          </a:bodyPr>
          <a:lstStyle/>
          <a:p>
            <a:pPr algn="just">
              <a:lnSpc>
                <a:spcPct val="150000"/>
              </a:lnSpc>
            </a:pPr>
            <a:r>
              <a:rPr lang="en-US" altLang="zh-CN" sz="1050" kern="100" dirty="0">
                <a:effectLst/>
                <a:latin typeface="Calibri" panose="020F0502020204030204" pitchFamily="34" charset="0"/>
                <a:ea typeface="微软雅黑" panose="020B0503020204020204" pitchFamily="34" charset="-122"/>
                <a:cs typeface="Times New Roman" panose="02020603050405020304" pitchFamily="18" charset="0"/>
              </a:rPr>
              <a:t>2) </a:t>
            </a:r>
            <a:r>
              <a:rPr lang="zh-CN" altLang="en-US" sz="1050" kern="100" dirty="0">
                <a:effectLst/>
                <a:latin typeface="Calibri" panose="020F0502020204030204" pitchFamily="34" charset="0"/>
                <a:ea typeface="微软雅黑" panose="020B0503020204020204" pitchFamily="34" charset="-122"/>
                <a:cs typeface="Times New Roman" panose="02020603050405020304" pitchFamily="18" charset="0"/>
              </a:rPr>
              <a:t>如您的手机支持指纹解锁，您同时可以开启指纹解锁。</a:t>
            </a:r>
            <a:endParaRPr lang="en-US" altLang="zh-CN" sz="1050" kern="100" dirty="0">
              <a:effectLst/>
              <a:latin typeface="Calibri" panose="020F0502020204030204" pitchFamily="34" charset="0"/>
              <a:ea typeface="微软雅黑" panose="020B0503020204020204" pitchFamily="34" charset="-122"/>
              <a:cs typeface="Times New Roman" panose="02020603050405020304" pitchFamily="18" charset="0"/>
            </a:endParaRPr>
          </a:p>
          <a:p>
            <a:pPr algn="just">
              <a:lnSpc>
                <a:spcPct val="150000"/>
              </a:lnSpc>
            </a:pPr>
            <a:r>
              <a:rPr lang="zh-CN" altLang="en-US" sz="1050" kern="100" dirty="0">
                <a:effectLst/>
                <a:latin typeface="Calibri" panose="020F0502020204030204" pitchFamily="34" charset="0"/>
                <a:ea typeface="微软雅黑" panose="020B0503020204020204" pitchFamily="34" charset="-122"/>
                <a:cs typeface="Times New Roman" panose="02020603050405020304" pitchFamily="18" charset="0"/>
              </a:rPr>
              <a:t>当您第一次用手机号和验证码登陆后，点击</a:t>
            </a:r>
            <a:r>
              <a:rPr lang="en-US" altLang="zh-CN" sz="1050" kern="100" dirty="0">
                <a:effectLst/>
                <a:latin typeface="Calibri" panose="020F0502020204030204" pitchFamily="34" charset="0"/>
                <a:ea typeface="微软雅黑" panose="020B0503020204020204" pitchFamily="34" charset="-122"/>
                <a:cs typeface="Times New Roman" panose="02020603050405020304" pitchFamily="18" charset="0"/>
              </a:rPr>
              <a:t>APP</a:t>
            </a:r>
            <a:r>
              <a:rPr lang="zh-CN" altLang="en-US" sz="1050" kern="100" dirty="0">
                <a:effectLst/>
                <a:latin typeface="Calibri" panose="020F0502020204030204" pitchFamily="34" charset="0"/>
                <a:ea typeface="微软雅黑" panose="020B0503020204020204" pitchFamily="34" charset="-122"/>
                <a:cs typeface="Times New Roman" panose="02020603050405020304" pitchFamily="18" charset="0"/>
              </a:rPr>
              <a:t>最下方“我的”</a:t>
            </a:r>
            <a:r>
              <a:rPr lang="en-US" altLang="zh-CN" sz="1050" kern="100" dirty="0">
                <a:effectLst/>
                <a:latin typeface="Calibri" panose="020F0502020204030204" pitchFamily="34" charset="0"/>
                <a:ea typeface="微软雅黑" panose="020B0503020204020204" pitchFamily="34" charset="-122"/>
                <a:cs typeface="Times New Roman" panose="02020603050405020304" pitchFamily="18" charset="0"/>
              </a:rPr>
              <a:t>-</a:t>
            </a:r>
            <a:r>
              <a:rPr lang="zh-CN" altLang="en-US" sz="1050" kern="100" dirty="0">
                <a:latin typeface="Calibri" panose="020F0502020204030204" pitchFamily="34" charset="0"/>
                <a:ea typeface="微软雅黑" panose="020B0503020204020204" pitchFamily="34" charset="-122"/>
                <a:cs typeface="Times New Roman" panose="02020603050405020304" pitchFamily="18" charset="0"/>
              </a:rPr>
              <a:t>“设置”</a:t>
            </a:r>
            <a:r>
              <a:rPr lang="en-US" altLang="zh-CN" sz="1050" kern="100" dirty="0">
                <a:latin typeface="Calibri" panose="020F0502020204030204" pitchFamily="34" charset="0"/>
                <a:ea typeface="微软雅黑" panose="020B0503020204020204" pitchFamily="34" charset="-122"/>
                <a:cs typeface="Times New Roman" panose="02020603050405020304" pitchFamily="18" charset="0"/>
              </a:rPr>
              <a:t>-</a:t>
            </a:r>
            <a:r>
              <a:rPr lang="zh-CN" altLang="en-US" sz="1050" kern="100" dirty="0">
                <a:latin typeface="Calibri" panose="020F0502020204030204" pitchFamily="34" charset="0"/>
                <a:ea typeface="微软雅黑" panose="020B0503020204020204" pitchFamily="34" charset="-122"/>
                <a:cs typeface="Times New Roman" panose="02020603050405020304" pitchFamily="18" charset="0"/>
              </a:rPr>
              <a:t>“账号与安全”，将最下方“指纹解锁”打开即可。以后每次您只需通过指纹便可解锁！</a:t>
            </a:r>
            <a:endParaRPr lang="zh-CN" altLang="zh-CN" sz="1050" kern="1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3" name="图片 2">
            <a:extLst>
              <a:ext uri="{FF2B5EF4-FFF2-40B4-BE49-F238E27FC236}">
                <a16:creationId xmlns:a16="http://schemas.microsoft.com/office/drawing/2014/main" id="{08B1F377-DF3B-7266-4E6F-E1C5DB0E4EB5}"/>
              </a:ext>
            </a:extLst>
          </p:cNvPr>
          <p:cNvPicPr>
            <a:picLocks noChangeAspect="1"/>
          </p:cNvPicPr>
          <p:nvPr/>
        </p:nvPicPr>
        <p:blipFill>
          <a:blip r:embed="rId5"/>
          <a:stretch>
            <a:fillRect/>
          </a:stretch>
        </p:blipFill>
        <p:spPr>
          <a:xfrm>
            <a:off x="8128086" y="2805464"/>
            <a:ext cx="1542888" cy="3342923"/>
          </a:xfrm>
          <a:prstGeom prst="rect">
            <a:avLst/>
          </a:prstGeom>
        </p:spPr>
      </p:pic>
    </p:spTree>
    <p:extLst>
      <p:ext uri="{BB962C8B-B14F-4D97-AF65-F5344CB8AC3E}">
        <p14:creationId xmlns:p14="http://schemas.microsoft.com/office/powerpoint/2010/main" val="2936894727"/>
      </p:ext>
    </p:extLst>
  </p:cSld>
  <p:clrMapOvr>
    <a:masterClrMapping/>
  </p:clrMapOvr>
  <p:transition spd="slow" advClick="0" advTm="0">
    <p:push dir="u"/>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4473150" cy="584775"/>
            <a:chOff x="528763" y="486197"/>
            <a:chExt cx="4473150" cy="584775"/>
          </a:xfrm>
        </p:grpSpPr>
        <p:sp>
          <p:nvSpPr>
            <p:cNvPr id="15" name="矩形 14"/>
            <p:cNvSpPr/>
            <p:nvPr/>
          </p:nvSpPr>
          <p:spPr>
            <a:xfrm>
              <a:off x="1327509" y="486197"/>
              <a:ext cx="3674404" cy="584775"/>
            </a:xfrm>
            <a:prstGeom prst="rect">
              <a:avLst/>
            </a:prstGeom>
          </p:spPr>
          <p:txBody>
            <a:bodyPr wrap="non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排班信息查看</a:t>
              </a: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10" name="文本框 9">
            <a:extLst>
              <a:ext uri="{FF2B5EF4-FFF2-40B4-BE49-F238E27FC236}">
                <a16:creationId xmlns:a16="http://schemas.microsoft.com/office/drawing/2014/main" id="{001E7F06-60C8-48F3-A63B-97A3622D8230}"/>
              </a:ext>
            </a:extLst>
          </p:cNvPr>
          <p:cNvSpPr txBox="1"/>
          <p:nvPr/>
        </p:nvSpPr>
        <p:spPr>
          <a:xfrm>
            <a:off x="752171" y="2201834"/>
            <a:ext cx="6094428" cy="573170"/>
          </a:xfrm>
          <a:prstGeom prst="rect">
            <a:avLst/>
          </a:prstGeom>
          <a:noFill/>
        </p:spPr>
        <p:txBody>
          <a:bodyPr wrap="square">
            <a:spAutoFit/>
          </a:bodyPr>
          <a:lstStyle/>
          <a:p>
            <a:pPr algn="just">
              <a:lnSpc>
                <a:spcPct val="150000"/>
              </a:lnSpc>
            </a:pPr>
            <a:r>
              <a:rPr lang="zh-CN" altLang="zh-CN" sz="1100" kern="10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rPr>
              <a:t>在“我的排班”可以查看当天的排班，显示班别名称、班别的时间段和班别时数；</a:t>
            </a:r>
            <a:endParaRPr lang="en-US" altLang="zh-CN" sz="1100" kern="10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endParaRPr>
          </a:p>
          <a:p>
            <a:pPr algn="just">
              <a:lnSpc>
                <a:spcPct val="150000"/>
              </a:lnSpc>
            </a:pPr>
            <a:r>
              <a:rPr lang="zh-CN" altLang="zh-CN" sz="1100" kern="10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rPr>
              <a:t>通过“查看更多”可以根据日期查询更多的排班情况。</a:t>
            </a:r>
            <a:endParaRPr lang="zh-CN" altLang="zh-CN" sz="11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13" name="文本框 12">
            <a:extLst>
              <a:ext uri="{FF2B5EF4-FFF2-40B4-BE49-F238E27FC236}">
                <a16:creationId xmlns:a16="http://schemas.microsoft.com/office/drawing/2014/main" id="{CF947BBB-0ED3-41C8-84F0-8D509F0EDF83}"/>
              </a:ext>
            </a:extLst>
          </p:cNvPr>
          <p:cNvSpPr txBox="1"/>
          <p:nvPr/>
        </p:nvSpPr>
        <p:spPr>
          <a:xfrm>
            <a:off x="752171" y="1531096"/>
            <a:ext cx="6094428" cy="511422"/>
          </a:xfrm>
          <a:prstGeom prst="rect">
            <a:avLst/>
          </a:prstGeom>
          <a:noFill/>
        </p:spPr>
        <p:txBody>
          <a:bodyPr wrap="square">
            <a:spAutoFit/>
          </a:bodyPr>
          <a:lstStyle/>
          <a:p>
            <a:pPr algn="just">
              <a:lnSpc>
                <a:spcPct val="173000"/>
              </a:lnSpc>
              <a:spcBef>
                <a:spcPts val="1300"/>
              </a:spcBef>
              <a:spcAft>
                <a:spcPts val="1300"/>
              </a:spcAft>
            </a:pPr>
            <a:r>
              <a:rPr lang="zh-CN" altLang="en-US" sz="1800" b="1" kern="100" dirty="0">
                <a:solidFill>
                  <a:srgbClr val="000000"/>
                </a:solidFill>
                <a:effectLst/>
                <a:latin typeface="Calibri Light" panose="020F0302020204030204" pitchFamily="34" charset="0"/>
                <a:ea typeface="微软雅黑" panose="020B0503020204020204" pitchFamily="34" charset="-122"/>
                <a:cs typeface="Times New Roman" panose="02020603050405020304" pitchFamily="18" charset="0"/>
              </a:rPr>
              <a:t>① </a:t>
            </a:r>
            <a:r>
              <a:rPr lang="zh-CN" altLang="zh-CN" sz="1800" b="1" kern="100" dirty="0">
                <a:solidFill>
                  <a:srgbClr val="000000"/>
                </a:solidFill>
                <a:effectLst/>
                <a:latin typeface="Calibri Light" panose="020F0302020204030204" pitchFamily="34" charset="0"/>
                <a:ea typeface="微软雅黑" panose="020B0503020204020204" pitchFamily="34" charset="-122"/>
                <a:cs typeface="Times New Roman" panose="02020603050405020304" pitchFamily="18" charset="0"/>
              </a:rPr>
              <a:t>首页</a:t>
            </a:r>
            <a:r>
              <a:rPr lang="en-US" altLang="zh-CN" sz="1800" b="1" kern="100" dirty="0">
                <a:solidFill>
                  <a:srgbClr val="000000"/>
                </a:solidFill>
                <a:effectLst/>
                <a:latin typeface="Calibri Light" panose="020F0302020204030204" pitchFamily="34" charset="0"/>
                <a:ea typeface="微软雅黑" panose="020B0503020204020204" pitchFamily="34" charset="-122"/>
                <a:cs typeface="Times New Roman" panose="02020603050405020304" pitchFamily="18" charset="0"/>
              </a:rPr>
              <a:t>-</a:t>
            </a:r>
            <a:r>
              <a:rPr lang="zh-CN" altLang="zh-CN" sz="1800" b="1" kern="100" dirty="0">
                <a:solidFill>
                  <a:srgbClr val="000000"/>
                </a:solidFill>
                <a:effectLst/>
                <a:latin typeface="Calibri Light" panose="020F0302020204030204" pitchFamily="34" charset="0"/>
                <a:ea typeface="微软雅黑" panose="020B0503020204020204" pitchFamily="34" charset="-122"/>
                <a:cs typeface="Times New Roman" panose="02020603050405020304" pitchFamily="18" charset="0"/>
              </a:rPr>
              <a:t>排班查看</a:t>
            </a:r>
            <a:endParaRPr lang="zh-CN" altLang="zh-CN" sz="3200" b="1" kern="100" dirty="0">
              <a:effectLst/>
              <a:latin typeface="Calibri Light" panose="020F0302020204030204" pitchFamily="34" charset="0"/>
              <a:ea typeface="宋体" panose="02010600030101010101" pitchFamily="2" charset="-122"/>
              <a:cs typeface="Times New Roman" panose="02020603050405020304" pitchFamily="18" charset="0"/>
            </a:endParaRPr>
          </a:p>
        </p:txBody>
      </p:sp>
      <p:pic>
        <p:nvPicPr>
          <p:cNvPr id="16" name="图片 15">
            <a:extLst>
              <a:ext uri="{FF2B5EF4-FFF2-40B4-BE49-F238E27FC236}">
                <a16:creationId xmlns:a16="http://schemas.microsoft.com/office/drawing/2014/main" id="{3E1EB2D0-5975-425D-BF8B-DE97E9A840F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2171" y="2934320"/>
            <a:ext cx="1940329" cy="3282238"/>
          </a:xfrm>
          <a:prstGeom prst="rect">
            <a:avLst/>
          </a:prstGeom>
          <a:effectLst>
            <a:outerShdw blurRad="63500" sx="102000" sy="102000" algn="ctr" rotWithShape="0">
              <a:prstClr val="black">
                <a:alpha val="40000"/>
              </a:prstClr>
            </a:outerShdw>
          </a:effectLst>
        </p:spPr>
      </p:pic>
      <p:pic>
        <p:nvPicPr>
          <p:cNvPr id="19" name="图片 18">
            <a:extLst>
              <a:ext uri="{FF2B5EF4-FFF2-40B4-BE49-F238E27FC236}">
                <a16:creationId xmlns:a16="http://schemas.microsoft.com/office/drawing/2014/main" id="{81DAE0D5-60D3-4E24-85B4-32903B5387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0840" y="2934320"/>
            <a:ext cx="1868805" cy="3239770"/>
          </a:xfrm>
          <a:prstGeom prst="rect">
            <a:avLst/>
          </a:prstGeom>
          <a:effectLst>
            <a:outerShdw blurRad="63500" sx="102000" sy="102000" algn="ctr" rotWithShape="0">
              <a:prstClr val="black">
                <a:alpha val="40000"/>
              </a:prstClr>
            </a:outerShdw>
          </a:effectLst>
        </p:spPr>
      </p:pic>
      <p:sp>
        <p:nvSpPr>
          <p:cNvPr id="20" name="文本框 19">
            <a:extLst>
              <a:ext uri="{FF2B5EF4-FFF2-40B4-BE49-F238E27FC236}">
                <a16:creationId xmlns:a16="http://schemas.microsoft.com/office/drawing/2014/main" id="{E4CFAD9B-45BB-4149-A975-5D7E5340C550}"/>
              </a:ext>
            </a:extLst>
          </p:cNvPr>
          <p:cNvSpPr txBox="1"/>
          <p:nvPr/>
        </p:nvSpPr>
        <p:spPr>
          <a:xfrm>
            <a:off x="7193118" y="1556819"/>
            <a:ext cx="6094428" cy="511422"/>
          </a:xfrm>
          <a:prstGeom prst="rect">
            <a:avLst/>
          </a:prstGeom>
          <a:noFill/>
        </p:spPr>
        <p:txBody>
          <a:bodyPr wrap="square">
            <a:spAutoFit/>
          </a:bodyPr>
          <a:lstStyle/>
          <a:p>
            <a:pPr algn="just">
              <a:lnSpc>
                <a:spcPct val="173000"/>
              </a:lnSpc>
              <a:spcBef>
                <a:spcPts val="1300"/>
              </a:spcBef>
              <a:spcAft>
                <a:spcPts val="1300"/>
              </a:spcAft>
            </a:pPr>
            <a:r>
              <a:rPr lang="zh-CN" altLang="en-US" sz="1800" b="1" kern="100" dirty="0">
                <a:solidFill>
                  <a:srgbClr val="000000"/>
                </a:solidFill>
                <a:effectLst/>
                <a:latin typeface="Calibri Light" panose="020F0302020204030204" pitchFamily="34" charset="0"/>
                <a:ea typeface="微软雅黑" panose="020B0503020204020204" pitchFamily="34" charset="-122"/>
                <a:cs typeface="Times New Roman" panose="02020603050405020304" pitchFamily="18" charset="0"/>
              </a:rPr>
              <a:t>② </a:t>
            </a:r>
            <a:r>
              <a:rPr lang="zh-CN" altLang="zh-CN" sz="1800" b="1" kern="100" dirty="0">
                <a:solidFill>
                  <a:srgbClr val="000000"/>
                </a:solidFill>
                <a:effectLst/>
                <a:latin typeface="Calibri Light" panose="020F0302020204030204" pitchFamily="34" charset="0"/>
                <a:ea typeface="微软雅黑" panose="020B0503020204020204" pitchFamily="34" charset="-122"/>
                <a:cs typeface="Times New Roman" panose="02020603050405020304" pitchFamily="18" charset="0"/>
              </a:rPr>
              <a:t>工作</a:t>
            </a:r>
            <a:r>
              <a:rPr lang="en-US" altLang="zh-CN" sz="1800" b="1" kern="100" dirty="0">
                <a:solidFill>
                  <a:srgbClr val="000000"/>
                </a:solidFill>
                <a:effectLst/>
                <a:latin typeface="Calibri Light" panose="020F0302020204030204" pitchFamily="34" charset="0"/>
                <a:ea typeface="微软雅黑" panose="020B0503020204020204" pitchFamily="34" charset="-122"/>
                <a:cs typeface="Times New Roman" panose="02020603050405020304" pitchFamily="18" charset="0"/>
              </a:rPr>
              <a:t>-</a:t>
            </a:r>
            <a:r>
              <a:rPr lang="zh-CN" altLang="zh-CN" sz="1800" b="1" kern="100" dirty="0">
                <a:solidFill>
                  <a:srgbClr val="000000"/>
                </a:solidFill>
                <a:effectLst/>
                <a:latin typeface="Calibri Light" panose="020F0302020204030204" pitchFamily="34" charset="0"/>
                <a:ea typeface="微软雅黑" panose="020B0503020204020204" pitchFamily="34" charset="-122"/>
                <a:cs typeface="Times New Roman" panose="02020603050405020304" pitchFamily="18" charset="0"/>
              </a:rPr>
              <a:t>排班查看</a:t>
            </a:r>
            <a:endParaRPr lang="zh-CN" altLang="zh-CN" sz="3200" b="1" kern="100" dirty="0">
              <a:effectLst/>
              <a:latin typeface="Calibri Light" panose="020F0302020204030204" pitchFamily="34" charset="0"/>
              <a:ea typeface="宋体" panose="02010600030101010101" pitchFamily="2" charset="-122"/>
              <a:cs typeface="Times New Roman" panose="02020603050405020304" pitchFamily="18" charset="0"/>
            </a:endParaRPr>
          </a:p>
        </p:txBody>
      </p:sp>
      <p:sp>
        <p:nvSpPr>
          <p:cNvPr id="21" name="文本框 20">
            <a:extLst>
              <a:ext uri="{FF2B5EF4-FFF2-40B4-BE49-F238E27FC236}">
                <a16:creationId xmlns:a16="http://schemas.microsoft.com/office/drawing/2014/main" id="{CF4489F3-6BD2-4331-B9C5-F7B753496D76}"/>
              </a:ext>
            </a:extLst>
          </p:cNvPr>
          <p:cNvSpPr txBox="1"/>
          <p:nvPr/>
        </p:nvSpPr>
        <p:spPr>
          <a:xfrm>
            <a:off x="7192724" y="2201834"/>
            <a:ext cx="4759131" cy="319255"/>
          </a:xfrm>
          <a:prstGeom prst="rect">
            <a:avLst/>
          </a:prstGeom>
          <a:noFill/>
        </p:spPr>
        <p:txBody>
          <a:bodyPr wrap="square">
            <a:spAutoFit/>
          </a:bodyPr>
          <a:lstStyle>
            <a:defPPr>
              <a:defRPr lang="zh-CN"/>
            </a:defPPr>
            <a:lvl1pPr algn="just">
              <a:lnSpc>
                <a:spcPct val="150000"/>
              </a:lnSpc>
              <a:defRPr sz="1100" kern="10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defRPr>
            </a:lvl1pPr>
          </a:lstStyle>
          <a:p>
            <a:r>
              <a:rPr lang="zh-CN" altLang="zh-CN" dirty="0"/>
              <a:t>点击“工作”，进入“考勤管理</a:t>
            </a:r>
            <a:r>
              <a:rPr lang="en-US" altLang="zh-CN" dirty="0"/>
              <a:t>-</a:t>
            </a:r>
            <a:r>
              <a:rPr lang="zh-CN" altLang="zh-CN" dirty="0"/>
              <a:t>我的排班”，可以根据日期查询排班情况。</a:t>
            </a:r>
          </a:p>
        </p:txBody>
      </p:sp>
      <p:pic>
        <p:nvPicPr>
          <p:cNvPr id="22" name="图片 21">
            <a:extLst>
              <a:ext uri="{FF2B5EF4-FFF2-40B4-BE49-F238E27FC236}">
                <a16:creationId xmlns:a16="http://schemas.microsoft.com/office/drawing/2014/main" id="{5060FFFD-FBD5-41E6-88E9-5E20D60307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60099" y="2934320"/>
            <a:ext cx="1870710" cy="3239770"/>
          </a:xfrm>
          <a:prstGeom prst="rect">
            <a:avLst/>
          </a:prstGeom>
          <a:effectLst>
            <a:outerShdw blurRad="63500" sx="102000" sy="102000" algn="ctr" rotWithShape="0">
              <a:prstClr val="black">
                <a:alpha val="40000"/>
              </a:prstClr>
            </a:outerShdw>
          </a:effectLst>
        </p:spPr>
      </p:pic>
      <p:pic>
        <p:nvPicPr>
          <p:cNvPr id="23" name="图片 22">
            <a:extLst>
              <a:ext uri="{FF2B5EF4-FFF2-40B4-BE49-F238E27FC236}">
                <a16:creationId xmlns:a16="http://schemas.microsoft.com/office/drawing/2014/main" id="{BB9F94D9-363E-4DEF-BD5C-6CD08B50AB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3304" y="2934320"/>
            <a:ext cx="1868805" cy="323977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35768350"/>
      </p:ext>
    </p:extLst>
  </p:cSld>
  <p:clrMapOvr>
    <a:masterClrMapping/>
  </p:clrMapOvr>
  <p:transition spd="slow" advClick="0" advTm="0">
    <p:push dir="u"/>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4062781" cy="584775"/>
            <a:chOff x="528763" y="486197"/>
            <a:chExt cx="4062781" cy="584775"/>
          </a:xfrm>
        </p:grpSpPr>
        <p:sp>
          <p:nvSpPr>
            <p:cNvPr id="15" name="矩形 14"/>
            <p:cNvSpPr/>
            <p:nvPr/>
          </p:nvSpPr>
          <p:spPr>
            <a:xfrm>
              <a:off x="1327509" y="486197"/>
              <a:ext cx="3264035" cy="584775"/>
            </a:xfrm>
            <a:prstGeom prst="rect">
              <a:avLst/>
            </a:prstGeom>
          </p:spPr>
          <p:txBody>
            <a:bodyPr wrap="non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工资单查看</a:t>
              </a: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17" name="文本框 16">
            <a:extLst>
              <a:ext uri="{FF2B5EF4-FFF2-40B4-BE49-F238E27FC236}">
                <a16:creationId xmlns:a16="http://schemas.microsoft.com/office/drawing/2014/main" id="{67E10CBD-4607-40F8-969E-27C886057E76}"/>
              </a:ext>
            </a:extLst>
          </p:cNvPr>
          <p:cNvSpPr txBox="1"/>
          <p:nvPr/>
        </p:nvSpPr>
        <p:spPr>
          <a:xfrm>
            <a:off x="999888" y="1697072"/>
            <a:ext cx="10557374" cy="873252"/>
          </a:xfrm>
          <a:prstGeom prst="rect">
            <a:avLst/>
          </a:prstGeom>
          <a:noFill/>
        </p:spPr>
        <p:txBody>
          <a:bodyPr wrap="square">
            <a:spAutoFit/>
          </a:bodyPr>
          <a:lstStyle/>
          <a:p>
            <a:pPr marL="228600" indent="-228600" algn="just">
              <a:lnSpc>
                <a:spcPct val="150000"/>
              </a:lnSpc>
              <a:buAutoNum type="arabicPeriod"/>
            </a:pPr>
            <a:r>
              <a:rPr lang="zh-CN" altLang="zh-CN" sz="1200" kern="10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rPr>
              <a:t>点击“工作”，进入“人事薪酬管理</a:t>
            </a:r>
            <a:r>
              <a:rPr lang="en-US" altLang="zh-CN" sz="1200" kern="10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rPr>
              <a:t>-</a:t>
            </a:r>
            <a:r>
              <a:rPr lang="zh-CN" altLang="zh-CN" sz="1200" kern="10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rPr>
              <a:t>我的薪资”，初次进入提示需要设置手势密码；输入手势密码进入后，选择相应薪资月份可查看当月薪资信息。</a:t>
            </a:r>
            <a:endParaRPr lang="en-US" altLang="zh-CN" sz="1200" kern="10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endParaRPr>
          </a:p>
          <a:p>
            <a:pPr marL="228600" indent="-228600" algn="just">
              <a:lnSpc>
                <a:spcPct val="150000"/>
              </a:lnSpc>
              <a:buAutoNum type="arabicPeriod"/>
            </a:pPr>
            <a:r>
              <a:rPr lang="zh-CN" altLang="en-US" sz="1200" kern="100" dirty="0">
                <a:solidFill>
                  <a:srgbClr val="000000"/>
                </a:solidFill>
                <a:latin typeface="Calibri" panose="020F0502020204030204" pitchFamily="34" charset="0"/>
                <a:ea typeface="微软雅黑" panose="020B0503020204020204" pitchFamily="34" charset="-122"/>
                <a:cs typeface="Times New Roman" panose="02020603050405020304" pitchFamily="18" charset="0"/>
              </a:rPr>
              <a:t>薪资单支持下载保存 ，点击右上角“           ”按钮即可，选择“保存至相册”</a:t>
            </a:r>
            <a:endParaRPr lang="en-US" altLang="zh-CN" sz="1200" kern="10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endParaRPr>
          </a:p>
          <a:p>
            <a:pPr algn="just">
              <a:lnSpc>
                <a:spcPct val="150000"/>
              </a:lnSpc>
            </a:pPr>
            <a:r>
              <a:rPr lang="zh-CN" altLang="en-US" sz="1100" kern="100" dirty="0">
                <a:solidFill>
                  <a:srgbClr val="FF0000"/>
                </a:solidFill>
                <a:latin typeface="Calibri" panose="020F0502020204030204" pitchFamily="34" charset="0"/>
                <a:ea typeface="微软雅黑" panose="020B0503020204020204" pitchFamily="34" charset="-122"/>
                <a:cs typeface="Times New Roman" panose="02020603050405020304" pitchFamily="18" charset="0"/>
              </a:rPr>
              <a:t>注意：每个月</a:t>
            </a:r>
            <a:r>
              <a:rPr lang="en-US" altLang="zh-CN" sz="1100" kern="100" dirty="0">
                <a:solidFill>
                  <a:srgbClr val="FF0000"/>
                </a:solidFill>
                <a:latin typeface="Calibri" panose="020F0502020204030204" pitchFamily="34" charset="0"/>
                <a:ea typeface="微软雅黑" panose="020B0503020204020204" pitchFamily="34" charset="-122"/>
                <a:cs typeface="Times New Roman" panose="02020603050405020304" pitchFamily="18" charset="0"/>
              </a:rPr>
              <a:t>5</a:t>
            </a:r>
            <a:r>
              <a:rPr lang="zh-CN" altLang="en-US" sz="1100" kern="100" dirty="0">
                <a:solidFill>
                  <a:srgbClr val="FF0000"/>
                </a:solidFill>
                <a:latin typeface="Calibri" panose="020F0502020204030204" pitchFamily="34" charset="0"/>
                <a:ea typeface="微软雅黑" panose="020B0503020204020204" pitchFamily="34" charset="-122"/>
                <a:cs typeface="Times New Roman" panose="02020603050405020304" pitchFamily="18" charset="0"/>
              </a:rPr>
              <a:t>号可查看上个月工资单；离职员工无法登陆系统查看工资单；我们会保留</a:t>
            </a:r>
            <a:r>
              <a:rPr lang="en-US" altLang="zh-CN" sz="1100" kern="100" dirty="0">
                <a:solidFill>
                  <a:srgbClr val="FF0000"/>
                </a:solidFill>
                <a:latin typeface="Calibri" panose="020F0502020204030204" pitchFamily="34" charset="0"/>
                <a:ea typeface="微软雅黑" panose="020B0503020204020204" pitchFamily="34" charset="-122"/>
                <a:cs typeface="Times New Roman" panose="02020603050405020304" pitchFamily="18" charset="0"/>
              </a:rPr>
              <a:t>5</a:t>
            </a:r>
            <a:r>
              <a:rPr lang="zh-CN" altLang="en-US" sz="1100" kern="100" dirty="0">
                <a:solidFill>
                  <a:srgbClr val="FF0000"/>
                </a:solidFill>
                <a:latin typeface="Calibri" panose="020F0502020204030204" pitchFamily="34" charset="0"/>
                <a:ea typeface="微软雅黑" panose="020B0503020204020204" pitchFamily="34" charset="-122"/>
                <a:cs typeface="Times New Roman" panose="02020603050405020304" pitchFamily="18" charset="0"/>
              </a:rPr>
              <a:t>年的工资单信息在系统中。</a:t>
            </a:r>
            <a:endParaRPr lang="zh-CN" altLang="zh-CN" sz="1100"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p:txBody>
      </p:sp>
      <p:grpSp>
        <p:nvGrpSpPr>
          <p:cNvPr id="4" name="组合 3">
            <a:extLst>
              <a:ext uri="{FF2B5EF4-FFF2-40B4-BE49-F238E27FC236}">
                <a16:creationId xmlns:a16="http://schemas.microsoft.com/office/drawing/2014/main" id="{A390BC6A-887D-4E12-00CD-1D94FB8F8BCC}"/>
              </a:ext>
            </a:extLst>
          </p:cNvPr>
          <p:cNvGrpSpPr/>
          <p:nvPr/>
        </p:nvGrpSpPr>
        <p:grpSpPr>
          <a:xfrm>
            <a:off x="1119760" y="2651974"/>
            <a:ext cx="2078459" cy="3424436"/>
            <a:chOff x="1119760" y="2651974"/>
            <a:chExt cx="2078459" cy="3424436"/>
          </a:xfrm>
        </p:grpSpPr>
        <p:pic>
          <p:nvPicPr>
            <p:cNvPr id="18" name="图片 17">
              <a:extLst>
                <a:ext uri="{FF2B5EF4-FFF2-40B4-BE49-F238E27FC236}">
                  <a16:creationId xmlns:a16="http://schemas.microsoft.com/office/drawing/2014/main" id="{EE5DA229-E8A0-4DD3-8F3D-66DA67F9C7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7509" y="2836640"/>
              <a:ext cx="1870710" cy="3239770"/>
            </a:xfrm>
            <a:prstGeom prst="rect">
              <a:avLst/>
            </a:prstGeom>
            <a:effectLst>
              <a:outerShdw blurRad="63500" sx="102000" sy="102000" algn="ctr" rotWithShape="0">
                <a:prstClr val="black">
                  <a:alpha val="40000"/>
                </a:prstClr>
              </a:outerShdw>
            </a:effectLst>
          </p:spPr>
        </p:pic>
        <p:sp>
          <p:nvSpPr>
            <p:cNvPr id="3" name="文本框 2">
              <a:extLst>
                <a:ext uri="{FF2B5EF4-FFF2-40B4-BE49-F238E27FC236}">
                  <a16:creationId xmlns:a16="http://schemas.microsoft.com/office/drawing/2014/main" id="{517DAFEA-95BB-0C5D-D314-4D5BDEF3490B}"/>
                </a:ext>
              </a:extLst>
            </p:cNvPr>
            <p:cNvSpPr txBox="1"/>
            <p:nvPr/>
          </p:nvSpPr>
          <p:spPr>
            <a:xfrm>
              <a:off x="1119760" y="2651974"/>
              <a:ext cx="415498" cy="369332"/>
            </a:xfrm>
            <a:prstGeom prst="rect">
              <a:avLst/>
            </a:prstGeom>
            <a:noFill/>
          </p:spPr>
          <p:txBody>
            <a:bodyPr wrap="none" rtlCol="0">
              <a:spAutoFit/>
            </a:bodyPr>
            <a:lstStyle/>
            <a:p>
              <a:r>
                <a:rPr lang="zh-CN" altLang="en-US" dirty="0">
                  <a:solidFill>
                    <a:srgbClr val="FF0000"/>
                  </a:solidFill>
                </a:rPr>
                <a:t>①</a:t>
              </a:r>
            </a:p>
          </p:txBody>
        </p:sp>
      </p:grpSp>
      <p:grpSp>
        <p:nvGrpSpPr>
          <p:cNvPr id="5" name="组合 4">
            <a:extLst>
              <a:ext uri="{FF2B5EF4-FFF2-40B4-BE49-F238E27FC236}">
                <a16:creationId xmlns:a16="http://schemas.microsoft.com/office/drawing/2014/main" id="{F5D3DA58-854B-0646-955C-684F60B549B9}"/>
              </a:ext>
            </a:extLst>
          </p:cNvPr>
          <p:cNvGrpSpPr/>
          <p:nvPr/>
        </p:nvGrpSpPr>
        <p:grpSpPr>
          <a:xfrm>
            <a:off x="3564019" y="2670000"/>
            <a:ext cx="2100449" cy="3406410"/>
            <a:chOff x="3564019" y="2670000"/>
            <a:chExt cx="2100449" cy="3406410"/>
          </a:xfrm>
        </p:grpSpPr>
        <p:pic>
          <p:nvPicPr>
            <p:cNvPr id="24" name="图片 23" descr="工资查看2">
              <a:extLst>
                <a:ext uri="{FF2B5EF4-FFF2-40B4-BE49-F238E27FC236}">
                  <a16:creationId xmlns:a16="http://schemas.microsoft.com/office/drawing/2014/main" id="{5624142D-7F1D-4358-89DD-778703E3B392}"/>
                </a:ext>
              </a:extLst>
            </p:cNvPr>
            <p:cNvPicPr>
              <a:picLocks noChangeAspect="1"/>
            </p:cNvPicPr>
            <p:nvPr/>
          </p:nvPicPr>
          <p:blipFill>
            <a:blip r:embed="rId4"/>
            <a:stretch>
              <a:fillRect/>
            </a:stretch>
          </p:blipFill>
          <p:spPr>
            <a:xfrm>
              <a:off x="3793758" y="2836640"/>
              <a:ext cx="1870710" cy="3239770"/>
            </a:xfrm>
            <a:prstGeom prst="rect">
              <a:avLst/>
            </a:prstGeom>
            <a:effectLst>
              <a:outerShdw blurRad="63500" sx="102000" sy="102000" algn="ctr" rotWithShape="0">
                <a:prstClr val="black">
                  <a:alpha val="40000"/>
                </a:prstClr>
              </a:outerShdw>
            </a:effectLst>
          </p:spPr>
        </p:pic>
        <p:sp>
          <p:nvSpPr>
            <p:cNvPr id="13" name="文本框 12">
              <a:extLst>
                <a:ext uri="{FF2B5EF4-FFF2-40B4-BE49-F238E27FC236}">
                  <a16:creationId xmlns:a16="http://schemas.microsoft.com/office/drawing/2014/main" id="{5F71131F-64A4-2E9C-6575-DD0F26AC4A9B}"/>
                </a:ext>
              </a:extLst>
            </p:cNvPr>
            <p:cNvSpPr txBox="1"/>
            <p:nvPr/>
          </p:nvSpPr>
          <p:spPr>
            <a:xfrm>
              <a:off x="3564019" y="2670000"/>
              <a:ext cx="415498" cy="369332"/>
            </a:xfrm>
            <a:prstGeom prst="rect">
              <a:avLst/>
            </a:prstGeom>
            <a:noFill/>
          </p:spPr>
          <p:txBody>
            <a:bodyPr wrap="none" rtlCol="0">
              <a:spAutoFit/>
            </a:bodyPr>
            <a:lstStyle/>
            <a:p>
              <a:r>
                <a:rPr lang="zh-CN" altLang="en-US" dirty="0">
                  <a:solidFill>
                    <a:srgbClr val="FF0000"/>
                  </a:solidFill>
                </a:rPr>
                <a:t>②</a:t>
              </a:r>
            </a:p>
          </p:txBody>
        </p:sp>
      </p:grpSp>
      <p:grpSp>
        <p:nvGrpSpPr>
          <p:cNvPr id="6" name="组合 5">
            <a:extLst>
              <a:ext uri="{FF2B5EF4-FFF2-40B4-BE49-F238E27FC236}">
                <a16:creationId xmlns:a16="http://schemas.microsoft.com/office/drawing/2014/main" id="{04033A3F-0769-65FB-E9A8-A02DC8FD634E}"/>
              </a:ext>
            </a:extLst>
          </p:cNvPr>
          <p:cNvGrpSpPr/>
          <p:nvPr/>
        </p:nvGrpSpPr>
        <p:grpSpPr>
          <a:xfrm>
            <a:off x="5863077" y="2698280"/>
            <a:ext cx="2103633" cy="3378130"/>
            <a:chOff x="5863077" y="2698280"/>
            <a:chExt cx="2103633" cy="3378130"/>
          </a:xfrm>
        </p:grpSpPr>
        <p:pic>
          <p:nvPicPr>
            <p:cNvPr id="25" name="图片 24" descr="工资查看3">
              <a:extLst>
                <a:ext uri="{FF2B5EF4-FFF2-40B4-BE49-F238E27FC236}">
                  <a16:creationId xmlns:a16="http://schemas.microsoft.com/office/drawing/2014/main" id="{F456932A-B2A2-4012-8D4B-0DF91D6C4AB4}"/>
                </a:ext>
              </a:extLst>
            </p:cNvPr>
            <p:cNvPicPr>
              <a:picLocks noChangeAspect="1"/>
            </p:cNvPicPr>
            <p:nvPr/>
          </p:nvPicPr>
          <p:blipFill>
            <a:blip r:embed="rId5"/>
            <a:stretch>
              <a:fillRect/>
            </a:stretch>
          </p:blipFill>
          <p:spPr>
            <a:xfrm>
              <a:off x="6096000" y="2836640"/>
              <a:ext cx="1870710" cy="3239770"/>
            </a:xfrm>
            <a:prstGeom prst="rect">
              <a:avLst/>
            </a:prstGeom>
            <a:effectLst>
              <a:outerShdw blurRad="63500" sx="102000" sy="102000" algn="ctr" rotWithShape="0">
                <a:prstClr val="black">
                  <a:alpha val="40000"/>
                </a:prstClr>
              </a:outerShdw>
            </a:effectLst>
          </p:spPr>
        </p:pic>
        <p:sp>
          <p:nvSpPr>
            <p:cNvPr id="16" name="文本框 15">
              <a:extLst>
                <a:ext uri="{FF2B5EF4-FFF2-40B4-BE49-F238E27FC236}">
                  <a16:creationId xmlns:a16="http://schemas.microsoft.com/office/drawing/2014/main" id="{D72FAE3B-BDA4-8E4A-8CFF-43F190E3E40D}"/>
                </a:ext>
              </a:extLst>
            </p:cNvPr>
            <p:cNvSpPr txBox="1"/>
            <p:nvPr/>
          </p:nvSpPr>
          <p:spPr>
            <a:xfrm>
              <a:off x="5863077" y="2698280"/>
              <a:ext cx="415498" cy="369332"/>
            </a:xfrm>
            <a:prstGeom prst="rect">
              <a:avLst/>
            </a:prstGeom>
            <a:noFill/>
          </p:spPr>
          <p:txBody>
            <a:bodyPr wrap="none" rtlCol="0">
              <a:spAutoFit/>
            </a:bodyPr>
            <a:lstStyle/>
            <a:p>
              <a:r>
                <a:rPr lang="zh-CN" altLang="en-US" dirty="0">
                  <a:solidFill>
                    <a:srgbClr val="FF0000"/>
                  </a:solidFill>
                </a:rPr>
                <a:t>③</a:t>
              </a:r>
            </a:p>
          </p:txBody>
        </p:sp>
      </p:grpSp>
      <p:grpSp>
        <p:nvGrpSpPr>
          <p:cNvPr id="7" name="组合 6">
            <a:extLst>
              <a:ext uri="{FF2B5EF4-FFF2-40B4-BE49-F238E27FC236}">
                <a16:creationId xmlns:a16="http://schemas.microsoft.com/office/drawing/2014/main" id="{CB7B4B27-666C-0D89-6EB0-1B0FA702C9EB}"/>
              </a:ext>
            </a:extLst>
          </p:cNvPr>
          <p:cNvGrpSpPr/>
          <p:nvPr/>
        </p:nvGrpSpPr>
        <p:grpSpPr>
          <a:xfrm>
            <a:off x="8162135" y="2698280"/>
            <a:ext cx="1731385" cy="3378130"/>
            <a:chOff x="8162135" y="2698280"/>
            <a:chExt cx="1731385" cy="3378130"/>
          </a:xfrm>
        </p:grpSpPr>
        <p:pic>
          <p:nvPicPr>
            <p:cNvPr id="2" name="图片 1">
              <a:extLst>
                <a:ext uri="{FF2B5EF4-FFF2-40B4-BE49-F238E27FC236}">
                  <a16:creationId xmlns:a16="http://schemas.microsoft.com/office/drawing/2014/main" id="{1FFC35F8-0E6C-2889-9649-C5CCBEF85361}"/>
                </a:ext>
              </a:extLst>
            </p:cNvPr>
            <p:cNvPicPr>
              <a:picLocks noChangeAspect="1"/>
            </p:cNvPicPr>
            <p:nvPr/>
          </p:nvPicPr>
          <p:blipFill>
            <a:blip r:embed="rId6"/>
            <a:stretch>
              <a:fillRect/>
            </a:stretch>
          </p:blipFill>
          <p:spPr>
            <a:xfrm>
              <a:off x="8398242" y="2836640"/>
              <a:ext cx="1495278" cy="3239770"/>
            </a:xfrm>
            <a:prstGeom prst="rect">
              <a:avLst/>
            </a:prstGeom>
            <a:ln>
              <a:noFill/>
            </a:ln>
            <a:effectLst>
              <a:outerShdw blurRad="190500" algn="tl" rotWithShape="0">
                <a:srgbClr val="000000">
                  <a:alpha val="70000"/>
                </a:srgbClr>
              </a:outerShdw>
            </a:effectLst>
          </p:spPr>
        </p:pic>
        <p:sp>
          <p:nvSpPr>
            <p:cNvPr id="19" name="文本框 18">
              <a:extLst>
                <a:ext uri="{FF2B5EF4-FFF2-40B4-BE49-F238E27FC236}">
                  <a16:creationId xmlns:a16="http://schemas.microsoft.com/office/drawing/2014/main" id="{DF79749D-75CF-1354-C98F-63A7103D2948}"/>
                </a:ext>
              </a:extLst>
            </p:cNvPr>
            <p:cNvSpPr txBox="1"/>
            <p:nvPr/>
          </p:nvSpPr>
          <p:spPr>
            <a:xfrm>
              <a:off x="8162135" y="2698280"/>
              <a:ext cx="415498" cy="369332"/>
            </a:xfrm>
            <a:prstGeom prst="rect">
              <a:avLst/>
            </a:prstGeom>
            <a:noFill/>
          </p:spPr>
          <p:txBody>
            <a:bodyPr wrap="none" rtlCol="0">
              <a:spAutoFit/>
            </a:bodyPr>
            <a:lstStyle/>
            <a:p>
              <a:r>
                <a:rPr lang="zh-CN" altLang="en-US" dirty="0">
                  <a:solidFill>
                    <a:srgbClr val="FF0000"/>
                  </a:solidFill>
                </a:rPr>
                <a:t>④</a:t>
              </a:r>
            </a:p>
          </p:txBody>
        </p:sp>
      </p:grpSp>
      <p:pic>
        <p:nvPicPr>
          <p:cNvPr id="11" name="图片 10">
            <a:extLst>
              <a:ext uri="{FF2B5EF4-FFF2-40B4-BE49-F238E27FC236}">
                <a16:creationId xmlns:a16="http://schemas.microsoft.com/office/drawing/2014/main" id="{4D24D59F-CD2D-882E-6F99-1CD109EFECF8}"/>
              </a:ext>
            </a:extLst>
          </p:cNvPr>
          <p:cNvPicPr>
            <a:picLocks noChangeAspect="1"/>
          </p:cNvPicPr>
          <p:nvPr/>
        </p:nvPicPr>
        <p:blipFill>
          <a:blip r:embed="rId7"/>
          <a:stretch>
            <a:fillRect/>
          </a:stretch>
        </p:blipFill>
        <p:spPr>
          <a:xfrm>
            <a:off x="3873490" y="2059709"/>
            <a:ext cx="212053" cy="189732"/>
          </a:xfrm>
          <a:prstGeom prst="rect">
            <a:avLst/>
          </a:prstGeom>
        </p:spPr>
      </p:pic>
    </p:spTree>
    <p:extLst>
      <p:ext uri="{BB962C8B-B14F-4D97-AF65-F5344CB8AC3E}">
        <p14:creationId xmlns:p14="http://schemas.microsoft.com/office/powerpoint/2010/main" val="271555393"/>
      </p:ext>
    </p:extLst>
  </p:cSld>
  <p:clrMapOvr>
    <a:masterClrMapping/>
  </p:clrMapOvr>
  <p:transition spd="slow" advClick="0" advTm="0">
    <p:push dir="u"/>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3652412" cy="584775"/>
            <a:chOff x="528763" y="486197"/>
            <a:chExt cx="3652412" cy="584775"/>
          </a:xfrm>
        </p:grpSpPr>
        <p:sp>
          <p:nvSpPr>
            <p:cNvPr id="15" name="矩形 14"/>
            <p:cNvSpPr/>
            <p:nvPr/>
          </p:nvSpPr>
          <p:spPr>
            <a:xfrm>
              <a:off x="1327509" y="486197"/>
              <a:ext cx="2853666" cy="584775"/>
            </a:xfrm>
            <a:prstGeom prst="rect">
              <a:avLst/>
            </a:prstGeom>
          </p:spPr>
          <p:txBody>
            <a:bodyPr wrap="non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公告查看</a:t>
              </a: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9" name="文本框 8">
            <a:extLst>
              <a:ext uri="{FF2B5EF4-FFF2-40B4-BE49-F238E27FC236}">
                <a16:creationId xmlns:a16="http://schemas.microsoft.com/office/drawing/2014/main" id="{2CD638BC-A2A8-4715-9475-93969EC6D457}"/>
              </a:ext>
            </a:extLst>
          </p:cNvPr>
          <p:cNvSpPr txBox="1"/>
          <p:nvPr/>
        </p:nvSpPr>
        <p:spPr>
          <a:xfrm>
            <a:off x="573363" y="1605882"/>
            <a:ext cx="6094428" cy="791627"/>
          </a:xfrm>
          <a:prstGeom prst="rect">
            <a:avLst/>
          </a:prstGeom>
          <a:noFill/>
        </p:spPr>
        <p:txBody>
          <a:bodyPr wrap="square">
            <a:spAutoFit/>
          </a:bodyPr>
          <a:lstStyle/>
          <a:p>
            <a:pPr algn="just">
              <a:lnSpc>
                <a:spcPct val="150000"/>
              </a:lnSpc>
            </a:pPr>
            <a:r>
              <a:rPr lang="en-US" altLang="zh-CN" sz="1600" kern="10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rPr>
              <a:t>1. </a:t>
            </a:r>
            <a:r>
              <a:rPr lang="zh-CN" altLang="zh-CN" sz="1600" kern="10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rPr>
              <a:t>可以在“消息”里看到公司发布的公告信息</a:t>
            </a:r>
            <a:r>
              <a:rPr lang="zh-CN" altLang="en-US" sz="1600" kern="10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rPr>
              <a:t>；</a:t>
            </a:r>
            <a:endParaRPr lang="en-US" altLang="zh-CN" sz="1600" kern="10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endParaRPr>
          </a:p>
          <a:p>
            <a:pPr algn="just">
              <a:lnSpc>
                <a:spcPct val="150000"/>
              </a:lnSpc>
            </a:pPr>
            <a:r>
              <a:rPr lang="en-US" altLang="zh-CN" sz="1600" kern="100" dirty="0">
                <a:solidFill>
                  <a:srgbClr val="000000"/>
                </a:solidFill>
                <a:latin typeface="Calibri" panose="020F0502020204030204" pitchFamily="34" charset="0"/>
                <a:ea typeface="微软雅黑" panose="020B0503020204020204" pitchFamily="34" charset="-122"/>
                <a:cs typeface="Times New Roman" panose="02020603050405020304" pitchFamily="18" charset="0"/>
              </a:rPr>
              <a:t>2.</a:t>
            </a:r>
            <a:r>
              <a:rPr lang="zh-CN" altLang="en-US" sz="1600" kern="100" dirty="0">
                <a:solidFill>
                  <a:srgbClr val="000000"/>
                </a:solidFill>
                <a:latin typeface="Calibri" panose="020F0502020204030204" pitchFamily="34" charset="0"/>
                <a:ea typeface="微软雅黑" panose="020B0503020204020204" pitchFamily="34" charset="-122"/>
                <a:cs typeface="Times New Roman" panose="02020603050405020304" pitchFamily="18" charset="0"/>
              </a:rPr>
              <a:t>“消息”页面支持“一键已读”、“消息置顶”及“取消置顶”。</a:t>
            </a:r>
            <a:endParaRPr lang="zh-CN" altLang="zh-CN" sz="1600" kern="1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10" name="图片 9">
            <a:extLst>
              <a:ext uri="{FF2B5EF4-FFF2-40B4-BE49-F238E27FC236}">
                <a16:creationId xmlns:a16="http://schemas.microsoft.com/office/drawing/2014/main" id="{DF2137AC-4824-4385-8243-12106161FF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363" y="2932420"/>
            <a:ext cx="1870075" cy="3239770"/>
          </a:xfrm>
          <a:prstGeom prst="rect">
            <a:avLst/>
          </a:prstGeom>
          <a:effectLst>
            <a:outerShdw blurRad="63500" sx="102000" sy="102000" algn="ctr" rotWithShape="0">
              <a:prstClr val="black">
                <a:alpha val="40000"/>
              </a:prstClr>
            </a:outerShdw>
          </a:effectLst>
        </p:spPr>
      </p:pic>
      <p:pic>
        <p:nvPicPr>
          <p:cNvPr id="17" name="图片 16">
            <a:extLst>
              <a:ext uri="{FF2B5EF4-FFF2-40B4-BE49-F238E27FC236}">
                <a16:creationId xmlns:a16="http://schemas.microsoft.com/office/drawing/2014/main" id="{94CE26FA-F7CF-4688-A821-030186848E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0793" y="2932420"/>
            <a:ext cx="1893570" cy="3239770"/>
          </a:xfrm>
          <a:prstGeom prst="rect">
            <a:avLst/>
          </a:prstGeom>
          <a:effectLst>
            <a:outerShdw blurRad="63500" sx="102000" sy="102000" algn="ctr" rotWithShape="0">
              <a:prstClr val="black">
                <a:alpha val="40000"/>
              </a:prstClr>
            </a:outerShdw>
          </a:effectLst>
        </p:spPr>
      </p:pic>
      <p:pic>
        <p:nvPicPr>
          <p:cNvPr id="3" name="图片 2">
            <a:extLst>
              <a:ext uri="{FF2B5EF4-FFF2-40B4-BE49-F238E27FC236}">
                <a16:creationId xmlns:a16="http://schemas.microsoft.com/office/drawing/2014/main" id="{B3120368-BFBE-0572-9128-E61550284D2F}"/>
              </a:ext>
            </a:extLst>
          </p:cNvPr>
          <p:cNvPicPr>
            <a:picLocks noChangeAspect="1"/>
          </p:cNvPicPr>
          <p:nvPr/>
        </p:nvPicPr>
        <p:blipFill>
          <a:blip r:embed="rId5"/>
          <a:stretch>
            <a:fillRect/>
          </a:stretch>
        </p:blipFill>
        <p:spPr>
          <a:xfrm>
            <a:off x="5047026" y="2868185"/>
            <a:ext cx="6386492" cy="3239770"/>
          </a:xfrm>
          <a:prstGeom prst="rect">
            <a:avLst/>
          </a:prstGeom>
        </p:spPr>
      </p:pic>
    </p:spTree>
    <p:extLst>
      <p:ext uri="{BB962C8B-B14F-4D97-AF65-F5344CB8AC3E}">
        <p14:creationId xmlns:p14="http://schemas.microsoft.com/office/powerpoint/2010/main" val="2473443455"/>
      </p:ext>
    </p:extLst>
  </p:cSld>
  <p:clrMapOvr>
    <a:masterClrMapping/>
  </p:clrMapOvr>
  <p:transition spd="slow" advClick="0" advTm="0">
    <p:push dir="u"/>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个人信息查看</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16" name="文本框 15">
            <a:extLst>
              <a:ext uri="{FF2B5EF4-FFF2-40B4-BE49-F238E27FC236}">
                <a16:creationId xmlns:a16="http://schemas.microsoft.com/office/drawing/2014/main" id="{34080F85-1D91-938E-8AD2-E9DC2B50577E}"/>
              </a:ext>
            </a:extLst>
          </p:cNvPr>
          <p:cNvSpPr txBox="1"/>
          <p:nvPr/>
        </p:nvSpPr>
        <p:spPr>
          <a:xfrm>
            <a:off x="1198066" y="1567209"/>
            <a:ext cx="10993934" cy="786882"/>
          </a:xfrm>
          <a:prstGeom prst="rect">
            <a:avLst/>
          </a:prstGeom>
          <a:noFill/>
        </p:spPr>
        <p:txBody>
          <a:bodyPr wrap="square" rtlCol="0">
            <a:spAutoFit/>
          </a:bodyPr>
          <a:lstStyle/>
          <a:p>
            <a:pPr>
              <a:lnSpc>
                <a:spcPct val="150000"/>
              </a:lnSpc>
            </a:pPr>
            <a:r>
              <a:rPr lang="zh-CN" altLang="en-US" sz="1600" dirty="0">
                <a:latin typeface="Century Gothic" panose="020B0502020202020204" pitchFamily="34" charset="0"/>
                <a:ea typeface="微软雅黑" panose="020B0503020204020204" pitchFamily="34" charset="-122"/>
                <a:cs typeface="Cavolini" panose="03000502040302020204" pitchFamily="66" charset="0"/>
              </a:rPr>
              <a:t>您在</a:t>
            </a:r>
            <a:r>
              <a:rPr lang="en-US" altLang="zh-CN" sz="1600" dirty="0">
                <a:latin typeface="Century Gothic" panose="020B0502020202020204" pitchFamily="34" charset="0"/>
                <a:ea typeface="微软雅黑" panose="020B0503020204020204" pitchFamily="34" charset="-122"/>
                <a:cs typeface="Cavolini" panose="03000502040302020204" pitchFamily="66" charset="0"/>
              </a:rPr>
              <a:t>APP</a:t>
            </a:r>
            <a:r>
              <a:rPr lang="zh-CN" altLang="en-US" sz="1600" dirty="0">
                <a:latin typeface="Century Gothic" panose="020B0502020202020204" pitchFamily="34" charset="0"/>
                <a:ea typeface="微软雅黑" panose="020B0503020204020204" pitchFamily="34" charset="-122"/>
                <a:cs typeface="Cavolini" panose="03000502040302020204" pitchFamily="66" charset="0"/>
              </a:rPr>
              <a:t>上可以查看个人的基础信息供工作需要时使用，如：您的“部门”、“工号”、“公司”。</a:t>
            </a:r>
            <a:endParaRPr lang="en-US" altLang="zh-CN" sz="1600" dirty="0">
              <a:latin typeface="Century Gothic" panose="020B0502020202020204" pitchFamily="34" charset="0"/>
              <a:ea typeface="微软雅黑" panose="020B0503020204020204" pitchFamily="34" charset="-122"/>
              <a:cs typeface="Cavolini" panose="03000502040302020204" pitchFamily="66" charset="0"/>
            </a:endParaRPr>
          </a:p>
          <a:p>
            <a:pPr>
              <a:lnSpc>
                <a:spcPct val="150000"/>
              </a:lnSpc>
            </a:pPr>
            <a:r>
              <a:rPr lang="zh-CN" altLang="en-US" sz="1600" dirty="0">
                <a:latin typeface="Century Gothic" panose="020B0502020202020204" pitchFamily="34" charset="0"/>
                <a:ea typeface="微软雅黑" panose="020B0503020204020204" pitchFamily="34" charset="-122"/>
                <a:cs typeface="Cavolini" panose="03000502040302020204" pitchFamily="66" charset="0"/>
              </a:rPr>
              <a:t>点击</a:t>
            </a:r>
            <a:r>
              <a:rPr lang="en-US" altLang="zh-CN" sz="1600" dirty="0">
                <a:latin typeface="Century Gothic" panose="020B0502020202020204" pitchFamily="34" charset="0"/>
                <a:ea typeface="微软雅黑" panose="020B0503020204020204" pitchFamily="34" charset="-122"/>
                <a:cs typeface="Cavolini" panose="03000502040302020204" pitchFamily="66" charset="0"/>
              </a:rPr>
              <a:t>APP</a:t>
            </a:r>
            <a:r>
              <a:rPr lang="zh-CN" altLang="en-US" sz="1600" dirty="0">
                <a:latin typeface="Century Gothic" panose="020B0502020202020204" pitchFamily="34" charset="0"/>
                <a:ea typeface="微软雅黑" panose="020B0503020204020204" pitchFamily="34" charset="-122"/>
                <a:cs typeface="Cavolini" panose="03000502040302020204" pitchFamily="66" charset="0"/>
              </a:rPr>
              <a:t>右下角“我的”</a:t>
            </a:r>
            <a:r>
              <a:rPr lang="en-US" altLang="zh-CN" sz="1600" dirty="0">
                <a:latin typeface="Century Gothic" panose="020B0502020202020204" pitchFamily="34" charset="0"/>
                <a:ea typeface="微软雅黑" panose="020B0503020204020204" pitchFamily="34" charset="-122"/>
                <a:cs typeface="Cavolini" panose="03000502040302020204" pitchFamily="66" charset="0"/>
              </a:rPr>
              <a:t>-&gt; </a:t>
            </a:r>
            <a:r>
              <a:rPr lang="zh-CN" altLang="en-US" sz="1600" dirty="0">
                <a:latin typeface="Century Gothic" panose="020B0502020202020204" pitchFamily="34" charset="0"/>
                <a:ea typeface="微软雅黑" panose="020B0503020204020204" pitchFamily="34" charset="-122"/>
                <a:cs typeface="Cavolini" panose="03000502040302020204" pitchFamily="66" charset="0"/>
              </a:rPr>
              <a:t>“姓名”，在此，您还可以上传您的个人头像。</a:t>
            </a:r>
            <a:endParaRPr lang="en-US" altLang="zh-CN" sz="1600" dirty="0">
              <a:latin typeface="Century Gothic" panose="020B0502020202020204" pitchFamily="34" charset="0"/>
              <a:ea typeface="微软雅黑" panose="020B0503020204020204" pitchFamily="34" charset="-122"/>
              <a:cs typeface="Cavolini" panose="03000502040302020204" pitchFamily="66" charset="0"/>
            </a:endParaRPr>
          </a:p>
        </p:txBody>
      </p:sp>
      <p:pic>
        <p:nvPicPr>
          <p:cNvPr id="11" name="图片 10">
            <a:extLst>
              <a:ext uri="{FF2B5EF4-FFF2-40B4-BE49-F238E27FC236}">
                <a16:creationId xmlns:a16="http://schemas.microsoft.com/office/drawing/2014/main" id="{C40B1768-D782-D46F-4C08-1CEC395E5966}"/>
              </a:ext>
            </a:extLst>
          </p:cNvPr>
          <p:cNvPicPr>
            <a:picLocks noChangeAspect="1"/>
          </p:cNvPicPr>
          <p:nvPr/>
        </p:nvPicPr>
        <p:blipFill>
          <a:blip r:embed="rId2"/>
          <a:stretch>
            <a:fillRect/>
          </a:stretch>
        </p:blipFill>
        <p:spPr>
          <a:xfrm>
            <a:off x="3617971" y="2856156"/>
            <a:ext cx="1729456" cy="3747156"/>
          </a:xfrm>
          <a:prstGeom prst="rect">
            <a:avLst/>
          </a:prstGeom>
        </p:spPr>
      </p:pic>
      <p:pic>
        <p:nvPicPr>
          <p:cNvPr id="6" name="图片 5">
            <a:extLst>
              <a:ext uri="{FF2B5EF4-FFF2-40B4-BE49-F238E27FC236}">
                <a16:creationId xmlns:a16="http://schemas.microsoft.com/office/drawing/2014/main" id="{7BCFACC8-7404-7C2F-698D-47BFB77733EE}"/>
              </a:ext>
            </a:extLst>
          </p:cNvPr>
          <p:cNvPicPr>
            <a:picLocks noChangeAspect="1"/>
          </p:cNvPicPr>
          <p:nvPr/>
        </p:nvPicPr>
        <p:blipFill>
          <a:blip r:embed="rId3"/>
          <a:stretch>
            <a:fillRect/>
          </a:stretch>
        </p:blipFill>
        <p:spPr>
          <a:xfrm>
            <a:off x="1330043" y="2861985"/>
            <a:ext cx="1729456" cy="3747155"/>
          </a:xfrm>
          <a:prstGeom prst="rect">
            <a:avLst/>
          </a:prstGeom>
        </p:spPr>
      </p:pic>
    </p:spTree>
    <p:extLst>
      <p:ext uri="{BB962C8B-B14F-4D97-AF65-F5344CB8AC3E}">
        <p14:creationId xmlns:p14="http://schemas.microsoft.com/office/powerpoint/2010/main" val="350471912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假期额度查看</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12" name="文本框 11">
            <a:extLst>
              <a:ext uri="{FF2B5EF4-FFF2-40B4-BE49-F238E27FC236}">
                <a16:creationId xmlns:a16="http://schemas.microsoft.com/office/drawing/2014/main" id="{E2BB89A4-086A-7C36-1D61-56A844ADCE45}"/>
              </a:ext>
            </a:extLst>
          </p:cNvPr>
          <p:cNvSpPr txBox="1"/>
          <p:nvPr/>
        </p:nvSpPr>
        <p:spPr>
          <a:xfrm>
            <a:off x="6307721" y="2170457"/>
            <a:ext cx="5405247" cy="2972096"/>
          </a:xfrm>
          <a:prstGeom prst="rect">
            <a:avLst/>
          </a:prstGeom>
          <a:noFill/>
        </p:spPr>
        <p:txBody>
          <a:bodyPr wrap="square" rtlCol="0">
            <a:spAutoFit/>
          </a:bodyPr>
          <a:lstStyle/>
          <a:p>
            <a:pPr>
              <a:lnSpc>
                <a:spcPct val="200000"/>
              </a:lnSpc>
            </a:pPr>
            <a:r>
              <a:rPr lang="en-US" altLang="zh-CN" sz="1600" dirty="0">
                <a:latin typeface="Century Gothic" panose="020B0502020202020204" pitchFamily="34" charset="0"/>
                <a:ea typeface="微软雅黑" panose="020B0503020204020204" pitchFamily="34" charset="-122"/>
                <a:cs typeface="Cavolini" panose="03000502040302020204" pitchFamily="66" charset="0"/>
              </a:rPr>
              <a:t>- </a:t>
            </a:r>
            <a:r>
              <a:rPr lang="zh-CN" altLang="en-US" sz="1600" dirty="0">
                <a:latin typeface="Century Gothic" panose="020B0502020202020204" pitchFamily="34" charset="0"/>
                <a:ea typeface="微软雅黑" panose="020B0503020204020204" pitchFamily="34" charset="-122"/>
                <a:cs typeface="Cavolini" panose="03000502040302020204" pitchFamily="66" charset="0"/>
              </a:rPr>
              <a:t>您在</a:t>
            </a:r>
            <a:r>
              <a:rPr lang="en-US" altLang="zh-CN" sz="1600" dirty="0">
                <a:latin typeface="Century Gothic" panose="020B0502020202020204" pitchFamily="34" charset="0"/>
                <a:ea typeface="微软雅黑" panose="020B0503020204020204" pitchFamily="34" charset="-122"/>
                <a:cs typeface="Cavolini" panose="03000502040302020204" pitchFamily="66" charset="0"/>
              </a:rPr>
              <a:t>APP</a:t>
            </a:r>
            <a:r>
              <a:rPr lang="zh-CN" altLang="en-US" sz="1600" dirty="0">
                <a:latin typeface="Century Gothic" panose="020B0502020202020204" pitchFamily="34" charset="0"/>
                <a:ea typeface="微软雅黑" panose="020B0503020204020204" pitchFamily="34" charset="-122"/>
                <a:cs typeface="Cavolini" panose="03000502040302020204" pitchFamily="66" charset="0"/>
              </a:rPr>
              <a:t>上可以查询有额度假（如年假、育儿假等）的剩余假期额度</a:t>
            </a:r>
            <a:endParaRPr lang="en-US" altLang="zh-CN" sz="1600" dirty="0">
              <a:latin typeface="Century Gothic" panose="020B0502020202020204" pitchFamily="34" charset="0"/>
              <a:ea typeface="微软雅黑" panose="020B0503020204020204" pitchFamily="34" charset="-122"/>
              <a:cs typeface="Cavolini" panose="03000502040302020204" pitchFamily="66" charset="0"/>
            </a:endParaRPr>
          </a:p>
          <a:p>
            <a:pPr>
              <a:lnSpc>
                <a:spcPct val="200000"/>
              </a:lnSpc>
            </a:pPr>
            <a:r>
              <a:rPr lang="en-US" altLang="zh-CN" sz="1600" dirty="0">
                <a:latin typeface="Century Gothic" panose="020B0502020202020204" pitchFamily="34" charset="0"/>
                <a:ea typeface="微软雅黑" panose="020B0503020204020204" pitchFamily="34" charset="-122"/>
                <a:cs typeface="Cavolini" panose="03000502040302020204" pitchFamily="66" charset="0"/>
              </a:rPr>
              <a:t>- </a:t>
            </a:r>
            <a:r>
              <a:rPr lang="zh-CN" altLang="en-US" sz="1600" dirty="0">
                <a:latin typeface="Century Gothic" panose="020B0502020202020204" pitchFamily="34" charset="0"/>
                <a:ea typeface="微软雅黑" panose="020B0503020204020204" pitchFamily="34" charset="-122"/>
                <a:cs typeface="Cavolini" panose="03000502040302020204" pitchFamily="66" charset="0"/>
              </a:rPr>
              <a:t>以年假举例，当年度的年假汇总在一个进度条中显示。</a:t>
            </a:r>
            <a:endParaRPr lang="en-US" altLang="zh-CN" sz="1600" dirty="0">
              <a:latin typeface="Century Gothic" panose="020B0502020202020204" pitchFamily="34" charset="0"/>
              <a:ea typeface="微软雅黑" panose="020B0503020204020204" pitchFamily="34" charset="-122"/>
              <a:cs typeface="Cavolini" panose="03000502040302020204" pitchFamily="66" charset="0"/>
            </a:endParaRPr>
          </a:p>
          <a:p>
            <a:pPr>
              <a:lnSpc>
                <a:spcPct val="200000"/>
              </a:lnSpc>
            </a:pPr>
            <a:r>
              <a:rPr lang="zh-CN" altLang="en-US" sz="1600" dirty="0">
                <a:latin typeface="Century Gothic" panose="020B0502020202020204" pitchFamily="34" charset="0"/>
                <a:ea typeface="微软雅黑" panose="020B0503020204020204" pitchFamily="34" charset="-122"/>
                <a:cs typeface="Cavolini" panose="03000502040302020204" pitchFamily="66" charset="0"/>
              </a:rPr>
              <a:t>进度条左侧日期代表该年假额度最早可用日期</a:t>
            </a:r>
            <a:endParaRPr lang="en-US" altLang="zh-CN" sz="1600" dirty="0">
              <a:latin typeface="Century Gothic" panose="020B0502020202020204" pitchFamily="34" charset="0"/>
              <a:ea typeface="微软雅黑" panose="020B0503020204020204" pitchFamily="34" charset="-122"/>
              <a:cs typeface="Cavolini" panose="03000502040302020204" pitchFamily="66" charset="0"/>
            </a:endParaRPr>
          </a:p>
          <a:p>
            <a:pPr>
              <a:lnSpc>
                <a:spcPct val="200000"/>
              </a:lnSpc>
            </a:pPr>
            <a:r>
              <a:rPr lang="zh-CN" altLang="en-US" sz="1600" dirty="0">
                <a:latin typeface="Century Gothic" panose="020B0502020202020204" pitchFamily="34" charset="0"/>
                <a:ea typeface="微软雅黑" panose="020B0503020204020204" pitchFamily="34" charset="-122"/>
                <a:cs typeface="Cavolini" panose="03000502040302020204" pitchFamily="66" charset="0"/>
              </a:rPr>
              <a:t>进度条右侧日期代表该年假额度最晚可用日期</a:t>
            </a:r>
            <a:endParaRPr lang="en-US" altLang="zh-CN" sz="1600" dirty="0">
              <a:latin typeface="Century Gothic" panose="020B0502020202020204" pitchFamily="34" charset="0"/>
              <a:ea typeface="微软雅黑" panose="020B0503020204020204" pitchFamily="34" charset="-122"/>
              <a:cs typeface="Cavolini" panose="03000502040302020204" pitchFamily="66" charset="0"/>
            </a:endParaRPr>
          </a:p>
          <a:p>
            <a:pPr>
              <a:lnSpc>
                <a:spcPct val="200000"/>
              </a:lnSpc>
            </a:pPr>
            <a:r>
              <a:rPr lang="en-US" altLang="zh-CN" sz="1600" dirty="0">
                <a:latin typeface="Century Gothic" panose="020B0502020202020204" pitchFamily="34" charset="0"/>
                <a:ea typeface="微软雅黑" panose="020B0503020204020204" pitchFamily="34" charset="-122"/>
                <a:cs typeface="Cavolini" panose="03000502040302020204" pitchFamily="66" charset="0"/>
              </a:rPr>
              <a:t>- </a:t>
            </a:r>
            <a:r>
              <a:rPr lang="zh-CN" altLang="en-US" sz="1600" dirty="0">
                <a:latin typeface="Century Gothic" panose="020B0502020202020204" pitchFamily="34" charset="0"/>
                <a:ea typeface="微软雅黑" panose="020B0503020204020204" pitchFamily="34" charset="-122"/>
                <a:cs typeface="Cavolini" panose="03000502040302020204" pitchFamily="66" charset="0"/>
              </a:rPr>
              <a:t>如对年假额度有疑问，请联系对口的薪酬福利部同事</a:t>
            </a:r>
            <a:endParaRPr lang="en-US" altLang="zh-CN" sz="1600" dirty="0">
              <a:latin typeface="Century Gothic" panose="020B0502020202020204" pitchFamily="34" charset="0"/>
              <a:ea typeface="微软雅黑" panose="020B0503020204020204" pitchFamily="34" charset="-122"/>
              <a:cs typeface="Cavolini" panose="03000502040302020204" pitchFamily="66" charset="0"/>
            </a:endParaRPr>
          </a:p>
        </p:txBody>
      </p:sp>
      <p:pic>
        <p:nvPicPr>
          <p:cNvPr id="14" name="图片 13">
            <a:extLst>
              <a:ext uri="{FF2B5EF4-FFF2-40B4-BE49-F238E27FC236}">
                <a16:creationId xmlns:a16="http://schemas.microsoft.com/office/drawing/2014/main" id="{13FBF1C8-1FED-AB0A-27F6-E51064B12CA8}"/>
              </a:ext>
            </a:extLst>
          </p:cNvPr>
          <p:cNvPicPr>
            <a:picLocks noChangeAspect="1"/>
          </p:cNvPicPr>
          <p:nvPr/>
        </p:nvPicPr>
        <p:blipFill>
          <a:blip r:embed="rId2"/>
          <a:stretch>
            <a:fillRect/>
          </a:stretch>
        </p:blipFill>
        <p:spPr>
          <a:xfrm>
            <a:off x="310794" y="1458549"/>
            <a:ext cx="5573486" cy="4680089"/>
          </a:xfrm>
          <a:prstGeom prst="rect">
            <a:avLst/>
          </a:prstGeom>
        </p:spPr>
      </p:pic>
    </p:spTree>
    <p:extLst>
      <p:ext uri="{BB962C8B-B14F-4D97-AF65-F5344CB8AC3E}">
        <p14:creationId xmlns:p14="http://schemas.microsoft.com/office/powerpoint/2010/main" val="133241119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电子合同签署</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9" name="添加标题">
            <a:extLst>
              <a:ext uri="{FF2B5EF4-FFF2-40B4-BE49-F238E27FC236}">
                <a16:creationId xmlns:a16="http://schemas.microsoft.com/office/drawing/2014/main" id="{9600E22A-10AA-C182-1349-70A0986A97F7}"/>
              </a:ext>
            </a:extLst>
          </p:cNvPr>
          <p:cNvSpPr txBox="1"/>
          <p:nvPr/>
        </p:nvSpPr>
        <p:spPr>
          <a:xfrm>
            <a:off x="8315262" y="1959879"/>
            <a:ext cx="3698401" cy="2824106"/>
          </a:xfrm>
          <a:prstGeom prst="rect">
            <a:avLst/>
          </a:prstGeom>
          <a:noFill/>
        </p:spPr>
        <p:txBody>
          <a:bodyPr wrap="square" rtlCol="0">
            <a:spAutoFit/>
          </a:bodyPr>
          <a:lstStyle/>
          <a:p>
            <a:pPr>
              <a:lnSpc>
                <a:spcPct val="150000"/>
              </a:lnSpc>
            </a:pPr>
            <a:r>
              <a:rPr lang="zh-CN" altLang="en-US" sz="2400" b="1" dirty="0">
                <a:solidFill>
                  <a:srgbClr val="0E8BB4"/>
                </a:solidFill>
                <a:latin typeface="思源黑体 CN Bold"/>
                <a:ea typeface="+mj-ea"/>
              </a:rPr>
              <a:t>步骤一：</a:t>
            </a:r>
            <a:endParaRPr lang="en-US" altLang="zh-CN" sz="2400" b="1" dirty="0">
              <a:solidFill>
                <a:srgbClr val="0E8BB4"/>
              </a:solidFill>
              <a:latin typeface="思源黑体 CN Bold"/>
              <a:ea typeface="+mj-ea"/>
            </a:endParaRPr>
          </a:p>
          <a:p>
            <a:pPr>
              <a:lnSpc>
                <a:spcPct val="150000"/>
              </a:lnSpc>
            </a:pPr>
            <a:r>
              <a:rPr lang="zh-CN" altLang="en-US" sz="1600" b="1" dirty="0">
                <a:solidFill>
                  <a:srgbClr val="1C1C1C"/>
                </a:solidFill>
                <a:latin typeface="等线"/>
              </a:rPr>
              <a:t>打开劳动力管理云</a:t>
            </a:r>
            <a:r>
              <a:rPr lang="en-US" altLang="zh-CN" sz="1600" b="1" dirty="0">
                <a:solidFill>
                  <a:srgbClr val="1C1C1C"/>
                </a:solidFill>
                <a:latin typeface="等线"/>
              </a:rPr>
              <a:t>APP</a:t>
            </a:r>
            <a:r>
              <a:rPr lang="zh-CN" altLang="en-US" sz="1600" b="1" dirty="0">
                <a:solidFill>
                  <a:srgbClr val="1C1C1C"/>
                </a:solidFill>
                <a:latin typeface="等线"/>
              </a:rPr>
              <a:t>，登录自己的账号，点击“我的”</a:t>
            </a:r>
            <a:r>
              <a:rPr lang="en-US" altLang="zh-CN" sz="1600" b="1" dirty="0">
                <a:solidFill>
                  <a:srgbClr val="1C1C1C"/>
                </a:solidFill>
                <a:latin typeface="等线"/>
              </a:rPr>
              <a:t>-</a:t>
            </a:r>
            <a:r>
              <a:rPr lang="zh-CN" altLang="en-US" sz="1600" b="1" dirty="0">
                <a:solidFill>
                  <a:srgbClr val="1C1C1C"/>
                </a:solidFill>
                <a:latin typeface="等线"/>
              </a:rPr>
              <a:t>“实名认证”进行</a:t>
            </a:r>
            <a:r>
              <a:rPr lang="en-US" altLang="zh-CN" sz="1600" b="1" dirty="0">
                <a:solidFill>
                  <a:srgbClr val="1C1C1C"/>
                </a:solidFill>
                <a:latin typeface="等线"/>
              </a:rPr>
              <a:t>【</a:t>
            </a:r>
            <a:r>
              <a:rPr lang="zh-CN" altLang="en-US" sz="1600" b="1" dirty="0">
                <a:solidFill>
                  <a:srgbClr val="1C1C1C"/>
                </a:solidFill>
                <a:latin typeface="等线"/>
              </a:rPr>
              <a:t>实名认证</a:t>
            </a:r>
            <a:r>
              <a:rPr lang="en-US" altLang="zh-CN" sz="1600" b="1" dirty="0">
                <a:solidFill>
                  <a:srgbClr val="1C1C1C"/>
                </a:solidFill>
                <a:latin typeface="等线"/>
              </a:rPr>
              <a:t>】</a:t>
            </a:r>
          </a:p>
          <a:p>
            <a:pPr>
              <a:lnSpc>
                <a:spcPct val="150000"/>
              </a:lnSpc>
            </a:pPr>
            <a:r>
              <a:rPr lang="zh-CN" altLang="en-US" sz="1600" b="1" dirty="0">
                <a:solidFill>
                  <a:srgbClr val="1C1C1C"/>
                </a:solidFill>
                <a:latin typeface="思源黑体 CN ExtraLight"/>
              </a:rPr>
              <a:t>只有完成实名认证的人员才可以签署合同</a:t>
            </a:r>
            <a:endParaRPr lang="en-US" altLang="zh-CN" sz="1600" b="1" dirty="0">
              <a:solidFill>
                <a:srgbClr val="1C1C1C"/>
              </a:solidFill>
              <a:latin typeface="等线"/>
            </a:endParaRPr>
          </a:p>
          <a:p>
            <a:pPr>
              <a:lnSpc>
                <a:spcPct val="150000"/>
              </a:lnSpc>
            </a:pPr>
            <a:endParaRPr lang="zh-CN" altLang="en-US" sz="1600" b="1" dirty="0">
              <a:solidFill>
                <a:srgbClr val="4F4F4F"/>
              </a:solidFill>
              <a:latin typeface="思源黑体 CN ExtraLight"/>
            </a:endParaRPr>
          </a:p>
        </p:txBody>
      </p:sp>
      <p:grpSp>
        <p:nvGrpSpPr>
          <p:cNvPr id="12" name="组合 11">
            <a:extLst>
              <a:ext uri="{FF2B5EF4-FFF2-40B4-BE49-F238E27FC236}">
                <a16:creationId xmlns:a16="http://schemas.microsoft.com/office/drawing/2014/main" id="{1D04D055-C166-6CD6-D874-22CADD031B7D}"/>
              </a:ext>
            </a:extLst>
          </p:cNvPr>
          <p:cNvGrpSpPr/>
          <p:nvPr/>
        </p:nvGrpSpPr>
        <p:grpSpPr>
          <a:xfrm>
            <a:off x="6307968" y="3943117"/>
            <a:ext cx="676008" cy="676270"/>
            <a:chOff x="7624613" y="2985331"/>
            <a:chExt cx="676008" cy="676270"/>
          </a:xfrm>
        </p:grpSpPr>
        <p:sp>
          <p:nvSpPr>
            <p:cNvPr id="13" name="Shape 114">
              <a:extLst>
                <a:ext uri="{FF2B5EF4-FFF2-40B4-BE49-F238E27FC236}">
                  <a16:creationId xmlns:a16="http://schemas.microsoft.com/office/drawing/2014/main" id="{542BB362-D89C-5615-D5A0-2D1E50FFB3BD}"/>
                </a:ext>
              </a:extLst>
            </p:cNvPr>
            <p:cNvSpPr/>
            <p:nvPr/>
          </p:nvSpPr>
          <p:spPr>
            <a:xfrm>
              <a:off x="7624613" y="2985331"/>
              <a:ext cx="676008" cy="676270"/>
            </a:xfrm>
            <a:prstGeom prst="rect">
              <a:avLst/>
            </a:prstGeom>
            <a:solidFill>
              <a:srgbClr val="FFFFFF"/>
            </a:solidFill>
            <a:ln w="25400">
              <a:solidFill>
                <a:srgbClr val="53C9BC"/>
              </a:solidFill>
            </a:ln>
          </p:spPr>
          <p:txBody>
            <a:bodyPr lIns="91425" tIns="0" rIns="91425" bIns="640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800" b="0" i="0" u="none" strike="noStrike" kern="0" cap="none" spc="0" normalizeH="0" baseline="0" noProof="0">
                <a:ln>
                  <a:noFill/>
                </a:ln>
                <a:solidFill>
                  <a:srgbClr val="FFFFFF"/>
                </a:solidFill>
                <a:effectLst/>
                <a:uLnTx/>
                <a:uFillTx/>
                <a:latin typeface="Lato"/>
                <a:ea typeface="Lato"/>
                <a:cs typeface="Lato"/>
                <a:sym typeface="Lato"/>
              </a:endParaRPr>
            </a:p>
          </p:txBody>
        </p:sp>
        <p:sp>
          <p:nvSpPr>
            <p:cNvPr id="14" name="Shape 121">
              <a:extLst>
                <a:ext uri="{FF2B5EF4-FFF2-40B4-BE49-F238E27FC236}">
                  <a16:creationId xmlns:a16="http://schemas.microsoft.com/office/drawing/2014/main" id="{217B1A90-CEA0-B44C-3F98-8CBBE7A1D634}"/>
                </a:ext>
              </a:extLst>
            </p:cNvPr>
            <p:cNvSpPr/>
            <p:nvPr/>
          </p:nvSpPr>
          <p:spPr>
            <a:xfrm>
              <a:off x="7796202" y="3190064"/>
              <a:ext cx="332830" cy="266804"/>
            </a:xfrm>
            <a:custGeom>
              <a:avLst/>
              <a:gdLst/>
              <a:ahLst/>
              <a:cxnLst/>
              <a:rect l="0" t="0" r="0" b="0"/>
              <a:pathLst>
                <a:path w="120000" h="120000" extrusionOk="0">
                  <a:moveTo>
                    <a:pt x="117585" y="21300"/>
                  </a:moveTo>
                  <a:lnTo>
                    <a:pt x="117585" y="21300"/>
                  </a:lnTo>
                  <a:cubicBezTo>
                    <a:pt x="89818" y="0"/>
                    <a:pt x="89818" y="0"/>
                    <a:pt x="89818" y="0"/>
                  </a:cubicBezTo>
                  <a:cubicBezTo>
                    <a:pt x="87645" y="0"/>
                    <a:pt x="87645" y="0"/>
                    <a:pt x="85472" y="0"/>
                  </a:cubicBezTo>
                  <a:cubicBezTo>
                    <a:pt x="59879" y="21300"/>
                    <a:pt x="59879" y="21300"/>
                    <a:pt x="59879" y="21300"/>
                  </a:cubicBezTo>
                  <a:cubicBezTo>
                    <a:pt x="34285" y="0"/>
                    <a:pt x="34285" y="0"/>
                    <a:pt x="34285" y="0"/>
                  </a:cubicBezTo>
                  <a:cubicBezTo>
                    <a:pt x="31871" y="0"/>
                    <a:pt x="31871" y="0"/>
                    <a:pt x="29698" y="0"/>
                  </a:cubicBezTo>
                  <a:cubicBezTo>
                    <a:pt x="1931" y="21300"/>
                    <a:pt x="1931" y="21300"/>
                    <a:pt x="1931" y="21300"/>
                  </a:cubicBezTo>
                  <a:cubicBezTo>
                    <a:pt x="0" y="24000"/>
                    <a:pt x="0" y="24000"/>
                    <a:pt x="0" y="26700"/>
                  </a:cubicBezTo>
                  <a:cubicBezTo>
                    <a:pt x="0" y="114600"/>
                    <a:pt x="0" y="114600"/>
                    <a:pt x="0" y="114600"/>
                  </a:cubicBezTo>
                  <a:cubicBezTo>
                    <a:pt x="0" y="114600"/>
                    <a:pt x="0" y="117000"/>
                    <a:pt x="1931" y="117000"/>
                  </a:cubicBezTo>
                  <a:cubicBezTo>
                    <a:pt x="1931" y="119700"/>
                    <a:pt x="4104" y="119700"/>
                    <a:pt x="6277" y="117000"/>
                  </a:cubicBezTo>
                  <a:cubicBezTo>
                    <a:pt x="31871" y="98400"/>
                    <a:pt x="31871" y="98400"/>
                    <a:pt x="31871" y="98400"/>
                  </a:cubicBezTo>
                  <a:cubicBezTo>
                    <a:pt x="57706" y="117000"/>
                    <a:pt x="57706" y="117000"/>
                    <a:pt x="57706" y="117000"/>
                  </a:cubicBezTo>
                  <a:cubicBezTo>
                    <a:pt x="59879" y="119700"/>
                    <a:pt x="59879" y="119700"/>
                    <a:pt x="62052" y="117000"/>
                  </a:cubicBezTo>
                  <a:cubicBezTo>
                    <a:pt x="87645" y="98400"/>
                    <a:pt x="87645" y="98400"/>
                    <a:pt x="87645" y="98400"/>
                  </a:cubicBezTo>
                  <a:cubicBezTo>
                    <a:pt x="113480" y="117000"/>
                    <a:pt x="113480" y="117000"/>
                    <a:pt x="113480" y="117000"/>
                  </a:cubicBezTo>
                  <a:cubicBezTo>
                    <a:pt x="113480" y="119700"/>
                    <a:pt x="115412" y="119700"/>
                    <a:pt x="115412" y="119700"/>
                  </a:cubicBezTo>
                  <a:cubicBezTo>
                    <a:pt x="115412" y="119700"/>
                    <a:pt x="117585" y="119700"/>
                    <a:pt x="117585" y="117000"/>
                  </a:cubicBezTo>
                  <a:cubicBezTo>
                    <a:pt x="119758" y="117000"/>
                    <a:pt x="119758" y="114600"/>
                    <a:pt x="119758" y="114600"/>
                  </a:cubicBezTo>
                  <a:cubicBezTo>
                    <a:pt x="119758" y="26700"/>
                    <a:pt x="119758" y="26700"/>
                    <a:pt x="119758" y="26700"/>
                  </a:cubicBezTo>
                  <a:cubicBezTo>
                    <a:pt x="119758" y="24000"/>
                    <a:pt x="119758" y="24000"/>
                    <a:pt x="117585" y="21300"/>
                  </a:cubicBezTo>
                  <a:close/>
                  <a:moveTo>
                    <a:pt x="27766" y="87900"/>
                  </a:moveTo>
                  <a:lnTo>
                    <a:pt x="27766" y="87900"/>
                  </a:lnTo>
                  <a:cubicBezTo>
                    <a:pt x="8450" y="103800"/>
                    <a:pt x="8450" y="103800"/>
                    <a:pt x="8450" y="103800"/>
                  </a:cubicBezTo>
                  <a:cubicBezTo>
                    <a:pt x="8450" y="29400"/>
                    <a:pt x="8450" y="29400"/>
                    <a:pt x="8450" y="29400"/>
                  </a:cubicBezTo>
                  <a:cubicBezTo>
                    <a:pt x="27766" y="13200"/>
                    <a:pt x="27766" y="13200"/>
                    <a:pt x="27766" y="13200"/>
                  </a:cubicBezTo>
                  <a:lnTo>
                    <a:pt x="27766" y="87900"/>
                  </a:lnTo>
                  <a:close/>
                  <a:moveTo>
                    <a:pt x="55533" y="103800"/>
                  </a:moveTo>
                  <a:lnTo>
                    <a:pt x="55533" y="103800"/>
                  </a:lnTo>
                  <a:cubicBezTo>
                    <a:pt x="36217" y="87900"/>
                    <a:pt x="36217" y="87900"/>
                    <a:pt x="36217" y="87900"/>
                  </a:cubicBezTo>
                  <a:cubicBezTo>
                    <a:pt x="36217" y="13200"/>
                    <a:pt x="36217" y="13200"/>
                    <a:pt x="36217" y="13200"/>
                  </a:cubicBezTo>
                  <a:cubicBezTo>
                    <a:pt x="55533" y="29400"/>
                    <a:pt x="55533" y="29400"/>
                    <a:pt x="55533" y="29400"/>
                  </a:cubicBezTo>
                  <a:lnTo>
                    <a:pt x="55533" y="103800"/>
                  </a:lnTo>
                  <a:close/>
                  <a:moveTo>
                    <a:pt x="83299" y="87900"/>
                  </a:moveTo>
                  <a:lnTo>
                    <a:pt x="83299" y="87900"/>
                  </a:lnTo>
                  <a:cubicBezTo>
                    <a:pt x="64225" y="103800"/>
                    <a:pt x="64225" y="103800"/>
                    <a:pt x="64225" y="103800"/>
                  </a:cubicBezTo>
                  <a:cubicBezTo>
                    <a:pt x="64225" y="29400"/>
                    <a:pt x="64225" y="29400"/>
                    <a:pt x="64225" y="29400"/>
                  </a:cubicBezTo>
                  <a:cubicBezTo>
                    <a:pt x="83299" y="13200"/>
                    <a:pt x="83299" y="13200"/>
                    <a:pt x="83299" y="13200"/>
                  </a:cubicBezTo>
                  <a:lnTo>
                    <a:pt x="83299" y="87900"/>
                  </a:lnTo>
                  <a:close/>
                  <a:moveTo>
                    <a:pt x="111307" y="103800"/>
                  </a:moveTo>
                  <a:lnTo>
                    <a:pt x="111307" y="103800"/>
                  </a:lnTo>
                  <a:cubicBezTo>
                    <a:pt x="91750" y="87900"/>
                    <a:pt x="91750" y="87900"/>
                    <a:pt x="91750" y="87900"/>
                  </a:cubicBezTo>
                  <a:cubicBezTo>
                    <a:pt x="91750" y="13200"/>
                    <a:pt x="91750" y="13200"/>
                    <a:pt x="91750" y="13200"/>
                  </a:cubicBezTo>
                  <a:cubicBezTo>
                    <a:pt x="111307" y="29400"/>
                    <a:pt x="111307" y="29400"/>
                    <a:pt x="111307" y="29400"/>
                  </a:cubicBezTo>
                  <a:lnTo>
                    <a:pt x="111307" y="103800"/>
                  </a:lnTo>
                  <a:close/>
                </a:path>
              </a:pathLst>
            </a:custGeom>
            <a:solidFill>
              <a:srgbClr val="53C9BC"/>
            </a:solidFill>
            <a:ln>
              <a:noFill/>
            </a:ln>
          </p:spPr>
          <p:txBody>
            <a:bodyPr lIns="91400" tIns="45700" rIns="91400"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rgbClr val="1C1C1C"/>
                </a:solidFill>
                <a:effectLst/>
                <a:uLnTx/>
                <a:uFillTx/>
                <a:latin typeface="Lato"/>
                <a:ea typeface="Lato"/>
                <a:cs typeface="Lato"/>
                <a:sym typeface="Lato"/>
              </a:endParaRPr>
            </a:p>
          </p:txBody>
        </p:sp>
      </p:grpSp>
      <p:grpSp>
        <p:nvGrpSpPr>
          <p:cNvPr id="15" name="组合 14">
            <a:extLst>
              <a:ext uri="{FF2B5EF4-FFF2-40B4-BE49-F238E27FC236}">
                <a16:creationId xmlns:a16="http://schemas.microsoft.com/office/drawing/2014/main" id="{EB7173E9-4950-06F1-C193-71AB909D2A97}"/>
              </a:ext>
            </a:extLst>
          </p:cNvPr>
          <p:cNvGrpSpPr/>
          <p:nvPr/>
        </p:nvGrpSpPr>
        <p:grpSpPr>
          <a:xfrm>
            <a:off x="6311386" y="1897727"/>
            <a:ext cx="676008" cy="676270"/>
            <a:chOff x="7624613" y="1397721"/>
            <a:chExt cx="676008" cy="676270"/>
          </a:xfrm>
        </p:grpSpPr>
        <p:sp>
          <p:nvSpPr>
            <p:cNvPr id="17" name="Shape 111">
              <a:extLst>
                <a:ext uri="{FF2B5EF4-FFF2-40B4-BE49-F238E27FC236}">
                  <a16:creationId xmlns:a16="http://schemas.microsoft.com/office/drawing/2014/main" id="{2434E937-01F4-586D-3059-CFA066B3D16B}"/>
                </a:ext>
              </a:extLst>
            </p:cNvPr>
            <p:cNvSpPr/>
            <p:nvPr/>
          </p:nvSpPr>
          <p:spPr>
            <a:xfrm>
              <a:off x="7624613" y="1397721"/>
              <a:ext cx="676008" cy="676270"/>
            </a:xfrm>
            <a:prstGeom prst="rect">
              <a:avLst/>
            </a:prstGeom>
            <a:solidFill>
              <a:srgbClr val="FFFFFF"/>
            </a:solidFill>
            <a:ln w="25400">
              <a:solidFill>
                <a:srgbClr val="0E8BB4"/>
              </a:solidFill>
            </a:ln>
          </p:spPr>
          <p:txBody>
            <a:bodyPr lIns="91425" tIns="0" rIns="91425" bIns="640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800" b="0" i="0" u="none" strike="noStrike" kern="0" cap="none" spc="0" normalizeH="0" baseline="0" noProof="0">
                <a:ln>
                  <a:noFill/>
                </a:ln>
                <a:solidFill>
                  <a:srgbClr val="FFFFFF"/>
                </a:solidFill>
                <a:effectLst/>
                <a:uLnTx/>
                <a:uFillTx/>
                <a:latin typeface="Lato"/>
                <a:ea typeface="Lato"/>
                <a:cs typeface="Lato"/>
                <a:sym typeface="Lato"/>
              </a:endParaRPr>
            </a:p>
          </p:txBody>
        </p:sp>
        <p:sp>
          <p:nvSpPr>
            <p:cNvPr id="18" name="Shape 122">
              <a:extLst>
                <a:ext uri="{FF2B5EF4-FFF2-40B4-BE49-F238E27FC236}">
                  <a16:creationId xmlns:a16="http://schemas.microsoft.com/office/drawing/2014/main" id="{26A0A462-D90E-961D-0DA5-60C3097CC722}"/>
                </a:ext>
              </a:extLst>
            </p:cNvPr>
            <p:cNvSpPr/>
            <p:nvPr/>
          </p:nvSpPr>
          <p:spPr>
            <a:xfrm>
              <a:off x="7817408" y="1647266"/>
              <a:ext cx="290418" cy="177180"/>
            </a:xfrm>
            <a:custGeom>
              <a:avLst/>
              <a:gdLst/>
              <a:ahLst/>
              <a:cxnLst/>
              <a:rect l="0" t="0" r="0" b="0"/>
              <a:pathLst>
                <a:path w="120000" h="120000" extrusionOk="0">
                  <a:moveTo>
                    <a:pt x="91991" y="59801"/>
                  </a:moveTo>
                  <a:lnTo>
                    <a:pt x="91991" y="59801"/>
                  </a:lnTo>
                  <a:cubicBezTo>
                    <a:pt x="91991" y="35643"/>
                    <a:pt x="100684" y="17821"/>
                    <a:pt x="104788" y="17821"/>
                  </a:cubicBezTo>
                  <a:cubicBezTo>
                    <a:pt x="106961" y="17821"/>
                    <a:pt x="113480" y="17821"/>
                    <a:pt x="113480" y="17821"/>
                  </a:cubicBezTo>
                  <a:cubicBezTo>
                    <a:pt x="109134" y="7128"/>
                    <a:pt x="106961" y="0"/>
                    <a:pt x="91991" y="0"/>
                  </a:cubicBezTo>
                  <a:cubicBezTo>
                    <a:pt x="32112" y="0"/>
                    <a:pt x="32112" y="0"/>
                    <a:pt x="32112" y="0"/>
                  </a:cubicBezTo>
                  <a:cubicBezTo>
                    <a:pt x="8692" y="0"/>
                    <a:pt x="0" y="35643"/>
                    <a:pt x="0" y="59801"/>
                  </a:cubicBezTo>
                  <a:cubicBezTo>
                    <a:pt x="0" y="84356"/>
                    <a:pt x="8692" y="119603"/>
                    <a:pt x="32112" y="119603"/>
                  </a:cubicBezTo>
                  <a:cubicBezTo>
                    <a:pt x="91991" y="119603"/>
                    <a:pt x="91991" y="119603"/>
                    <a:pt x="91991" y="119603"/>
                  </a:cubicBezTo>
                  <a:cubicBezTo>
                    <a:pt x="106961" y="119603"/>
                    <a:pt x="109134" y="112475"/>
                    <a:pt x="113480" y="101782"/>
                  </a:cubicBezTo>
                  <a:cubicBezTo>
                    <a:pt x="113480" y="101782"/>
                    <a:pt x="111307" y="101782"/>
                    <a:pt x="104788" y="101782"/>
                  </a:cubicBezTo>
                  <a:cubicBezTo>
                    <a:pt x="100684" y="101782"/>
                    <a:pt x="91991" y="87920"/>
                    <a:pt x="91991" y="59801"/>
                  </a:cubicBezTo>
                  <a:close/>
                  <a:moveTo>
                    <a:pt x="74849" y="77623"/>
                  </a:moveTo>
                  <a:lnTo>
                    <a:pt x="74849" y="77623"/>
                  </a:lnTo>
                  <a:cubicBezTo>
                    <a:pt x="74849" y="80792"/>
                    <a:pt x="72917" y="77623"/>
                    <a:pt x="72917" y="77623"/>
                  </a:cubicBezTo>
                  <a:cubicBezTo>
                    <a:pt x="53360" y="66930"/>
                    <a:pt x="53360" y="66930"/>
                    <a:pt x="53360" y="66930"/>
                  </a:cubicBezTo>
                  <a:cubicBezTo>
                    <a:pt x="53360" y="66930"/>
                    <a:pt x="53360" y="70495"/>
                    <a:pt x="51187" y="77623"/>
                  </a:cubicBezTo>
                  <a:cubicBezTo>
                    <a:pt x="49255" y="80792"/>
                    <a:pt x="49255" y="87920"/>
                    <a:pt x="44909" y="80792"/>
                  </a:cubicBezTo>
                  <a:cubicBezTo>
                    <a:pt x="38390" y="74059"/>
                    <a:pt x="23661" y="49504"/>
                    <a:pt x="23661" y="49504"/>
                  </a:cubicBezTo>
                  <a:cubicBezTo>
                    <a:pt x="23661" y="49504"/>
                    <a:pt x="21488" y="45940"/>
                    <a:pt x="21488" y="42376"/>
                  </a:cubicBezTo>
                  <a:cubicBezTo>
                    <a:pt x="23661" y="42376"/>
                    <a:pt x="25593" y="42376"/>
                    <a:pt x="25593" y="42376"/>
                  </a:cubicBezTo>
                  <a:cubicBezTo>
                    <a:pt x="42736" y="56633"/>
                    <a:pt x="42736" y="56633"/>
                    <a:pt x="42736" y="56633"/>
                  </a:cubicBezTo>
                  <a:cubicBezTo>
                    <a:pt x="42736" y="56633"/>
                    <a:pt x="44909" y="49504"/>
                    <a:pt x="47082" y="45940"/>
                  </a:cubicBezTo>
                  <a:cubicBezTo>
                    <a:pt x="47082" y="38811"/>
                    <a:pt x="49255" y="35643"/>
                    <a:pt x="53360" y="42376"/>
                  </a:cubicBezTo>
                  <a:cubicBezTo>
                    <a:pt x="57706" y="45940"/>
                    <a:pt x="74849" y="74059"/>
                    <a:pt x="74849" y="74059"/>
                  </a:cubicBezTo>
                  <a:cubicBezTo>
                    <a:pt x="74849" y="74059"/>
                    <a:pt x="77022" y="77623"/>
                    <a:pt x="74849" y="77623"/>
                  </a:cubicBezTo>
                  <a:close/>
                  <a:moveTo>
                    <a:pt x="113480" y="38811"/>
                  </a:moveTo>
                  <a:lnTo>
                    <a:pt x="113480" y="38811"/>
                  </a:lnTo>
                  <a:cubicBezTo>
                    <a:pt x="109134" y="38811"/>
                    <a:pt x="109134" y="38811"/>
                    <a:pt x="109134" y="38811"/>
                  </a:cubicBezTo>
                  <a:cubicBezTo>
                    <a:pt x="104788" y="38811"/>
                    <a:pt x="102615" y="49504"/>
                    <a:pt x="102615" y="59801"/>
                  </a:cubicBezTo>
                  <a:cubicBezTo>
                    <a:pt x="102615" y="70495"/>
                    <a:pt x="104788" y="80792"/>
                    <a:pt x="109134" y="80792"/>
                  </a:cubicBezTo>
                  <a:cubicBezTo>
                    <a:pt x="113480" y="80792"/>
                    <a:pt x="113480" y="80792"/>
                    <a:pt x="113480" y="80792"/>
                  </a:cubicBezTo>
                  <a:cubicBezTo>
                    <a:pt x="115412" y="80792"/>
                    <a:pt x="119758" y="70495"/>
                    <a:pt x="119758" y="59801"/>
                  </a:cubicBezTo>
                  <a:cubicBezTo>
                    <a:pt x="119758" y="49504"/>
                    <a:pt x="115412" y="38811"/>
                    <a:pt x="113480" y="38811"/>
                  </a:cubicBezTo>
                  <a:close/>
                </a:path>
              </a:pathLst>
            </a:custGeom>
            <a:solidFill>
              <a:srgbClr val="0E8BB4"/>
            </a:solidFill>
            <a:ln>
              <a:noFill/>
            </a:ln>
          </p:spPr>
          <p:txBody>
            <a:bodyPr lIns="91400" tIns="45700" rIns="91400"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rgbClr val="1C1C1C"/>
                </a:solidFill>
                <a:effectLst/>
                <a:uLnTx/>
                <a:uFillTx/>
                <a:latin typeface="Lato"/>
                <a:ea typeface="Lato"/>
                <a:cs typeface="Lato"/>
                <a:sym typeface="Lato"/>
              </a:endParaRPr>
            </a:p>
          </p:txBody>
        </p:sp>
      </p:grpSp>
      <p:grpSp>
        <p:nvGrpSpPr>
          <p:cNvPr id="20" name="组合 19">
            <a:extLst>
              <a:ext uri="{FF2B5EF4-FFF2-40B4-BE49-F238E27FC236}">
                <a16:creationId xmlns:a16="http://schemas.microsoft.com/office/drawing/2014/main" id="{A533549A-54A2-6D9B-74F9-DA58B4A6FE56}"/>
              </a:ext>
            </a:extLst>
          </p:cNvPr>
          <p:cNvGrpSpPr/>
          <p:nvPr/>
        </p:nvGrpSpPr>
        <p:grpSpPr>
          <a:xfrm>
            <a:off x="2921100" y="1692877"/>
            <a:ext cx="2409372" cy="4841336"/>
            <a:chOff x="7886700" y="2352005"/>
            <a:chExt cx="1828800" cy="3674749"/>
          </a:xfrm>
        </p:grpSpPr>
        <p:sp>
          <p:nvSpPr>
            <p:cNvPr id="21" name="Freeform: Shape 10">
              <a:extLst>
                <a:ext uri="{FF2B5EF4-FFF2-40B4-BE49-F238E27FC236}">
                  <a16:creationId xmlns:a16="http://schemas.microsoft.com/office/drawing/2014/main" id="{6131B08C-7130-7001-2314-33A2A2A32439}"/>
                </a:ext>
              </a:extLst>
            </p:cNvPr>
            <p:cNvSpPr/>
            <p:nvPr/>
          </p:nvSpPr>
          <p:spPr>
            <a:xfrm>
              <a:off x="7886700" y="2352005"/>
              <a:ext cx="1828800" cy="3674749"/>
            </a:xfrm>
            <a:custGeom>
              <a:avLst/>
              <a:gdLst>
                <a:gd name="connsiteX0" fmla="*/ 485249 w 3453290"/>
                <a:gd name="connsiteY0" fmla="*/ 0 h 6938963"/>
                <a:gd name="connsiteX1" fmla="*/ 2968041 w 3453290"/>
                <a:gd name="connsiteY1" fmla="*/ 0 h 6938963"/>
                <a:gd name="connsiteX2" fmla="*/ 3435192 w 3453290"/>
                <a:gd name="connsiteY2" fmla="*/ 467152 h 6938963"/>
                <a:gd name="connsiteX3" fmla="*/ 3435192 w 3453290"/>
                <a:gd name="connsiteY3" fmla="*/ 1333500 h 6938963"/>
                <a:gd name="connsiteX4" fmla="*/ 3440194 w 3453290"/>
                <a:gd name="connsiteY4" fmla="*/ 1333500 h 6938963"/>
                <a:gd name="connsiteX5" fmla="*/ 3453290 w 3453290"/>
                <a:gd name="connsiteY5" fmla="*/ 1346596 h 6938963"/>
                <a:gd name="connsiteX6" fmla="*/ 3453290 w 3453290"/>
                <a:gd name="connsiteY6" fmla="*/ 1768077 h 6938963"/>
                <a:gd name="connsiteX7" fmla="*/ 3440194 w 3453290"/>
                <a:gd name="connsiteY7" fmla="*/ 1781173 h 6938963"/>
                <a:gd name="connsiteX8" fmla="*/ 3435192 w 3453290"/>
                <a:gd name="connsiteY8" fmla="*/ 1781173 h 6938963"/>
                <a:gd name="connsiteX9" fmla="*/ 3435192 w 3453290"/>
                <a:gd name="connsiteY9" fmla="*/ 6471812 h 6938963"/>
                <a:gd name="connsiteX10" fmla="*/ 2968041 w 3453290"/>
                <a:gd name="connsiteY10" fmla="*/ 6938963 h 6938963"/>
                <a:gd name="connsiteX11" fmla="*/ 485249 w 3453290"/>
                <a:gd name="connsiteY11" fmla="*/ 6938963 h 6938963"/>
                <a:gd name="connsiteX12" fmla="*/ 18098 w 3453290"/>
                <a:gd name="connsiteY12" fmla="*/ 6471812 h 6938963"/>
                <a:gd name="connsiteX13" fmla="*/ 18098 w 3453290"/>
                <a:gd name="connsiteY13" fmla="*/ 2336007 h 6938963"/>
                <a:gd name="connsiteX14" fmla="*/ 13096 w 3453290"/>
                <a:gd name="connsiteY14" fmla="*/ 2336007 h 6938963"/>
                <a:gd name="connsiteX15" fmla="*/ 0 w 3453290"/>
                <a:gd name="connsiteY15" fmla="*/ 2322911 h 6938963"/>
                <a:gd name="connsiteX16" fmla="*/ 0 w 3453290"/>
                <a:gd name="connsiteY16" fmla="*/ 1901430 h 6938963"/>
                <a:gd name="connsiteX17" fmla="*/ 13096 w 3453290"/>
                <a:gd name="connsiteY17" fmla="*/ 1888334 h 6938963"/>
                <a:gd name="connsiteX18" fmla="*/ 18098 w 3453290"/>
                <a:gd name="connsiteY18" fmla="*/ 1888334 h 6938963"/>
                <a:gd name="connsiteX19" fmla="*/ 18098 w 3453290"/>
                <a:gd name="connsiteY19" fmla="*/ 1781174 h 6938963"/>
                <a:gd name="connsiteX20" fmla="*/ 13096 w 3453290"/>
                <a:gd name="connsiteY20" fmla="*/ 1781174 h 6938963"/>
                <a:gd name="connsiteX21" fmla="*/ 0 w 3453290"/>
                <a:gd name="connsiteY21" fmla="*/ 1768078 h 6938963"/>
                <a:gd name="connsiteX22" fmla="*/ 0 w 3453290"/>
                <a:gd name="connsiteY22" fmla="*/ 1346597 h 6938963"/>
                <a:gd name="connsiteX23" fmla="*/ 13096 w 3453290"/>
                <a:gd name="connsiteY23" fmla="*/ 1333501 h 6938963"/>
                <a:gd name="connsiteX24" fmla="*/ 18098 w 3453290"/>
                <a:gd name="connsiteY24" fmla="*/ 1333501 h 6938963"/>
                <a:gd name="connsiteX25" fmla="*/ 18098 w 3453290"/>
                <a:gd name="connsiteY25" fmla="*/ 1069182 h 6938963"/>
                <a:gd name="connsiteX26" fmla="*/ 7620 w 3453290"/>
                <a:gd name="connsiteY26" fmla="*/ 1069182 h 6938963"/>
                <a:gd name="connsiteX27" fmla="*/ 0 w 3453290"/>
                <a:gd name="connsiteY27" fmla="*/ 1061562 h 6938963"/>
                <a:gd name="connsiteX28" fmla="*/ 0 w 3453290"/>
                <a:gd name="connsiteY28" fmla="*/ 831535 h 6938963"/>
                <a:gd name="connsiteX29" fmla="*/ 7620 w 3453290"/>
                <a:gd name="connsiteY29" fmla="*/ 823914 h 6938963"/>
                <a:gd name="connsiteX30" fmla="*/ 18098 w 3453290"/>
                <a:gd name="connsiteY30" fmla="*/ 823914 h 6938963"/>
                <a:gd name="connsiteX31" fmla="*/ 18098 w 3453290"/>
                <a:gd name="connsiteY31" fmla="*/ 467152 h 6938963"/>
                <a:gd name="connsiteX32" fmla="*/ 485249 w 3453290"/>
                <a:gd name="connsiteY32" fmla="*/ 0 h 693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53290" h="6938963">
                  <a:moveTo>
                    <a:pt x="485249" y="0"/>
                  </a:moveTo>
                  <a:lnTo>
                    <a:pt x="2968041" y="0"/>
                  </a:lnTo>
                  <a:cubicBezTo>
                    <a:pt x="3226041" y="0"/>
                    <a:pt x="3435192" y="209151"/>
                    <a:pt x="3435192" y="467152"/>
                  </a:cubicBezTo>
                  <a:lnTo>
                    <a:pt x="3435192" y="1333500"/>
                  </a:lnTo>
                  <a:lnTo>
                    <a:pt x="3440194" y="1333500"/>
                  </a:lnTo>
                  <a:cubicBezTo>
                    <a:pt x="3447427" y="1333500"/>
                    <a:pt x="3453290" y="1339363"/>
                    <a:pt x="3453290" y="1346596"/>
                  </a:cubicBezTo>
                  <a:lnTo>
                    <a:pt x="3453290" y="1768077"/>
                  </a:lnTo>
                  <a:cubicBezTo>
                    <a:pt x="3453290" y="1775310"/>
                    <a:pt x="3447427" y="1781173"/>
                    <a:pt x="3440194" y="1781173"/>
                  </a:cubicBezTo>
                  <a:lnTo>
                    <a:pt x="3435192" y="1781173"/>
                  </a:lnTo>
                  <a:lnTo>
                    <a:pt x="3435192" y="6471812"/>
                  </a:lnTo>
                  <a:cubicBezTo>
                    <a:pt x="3435192" y="6729812"/>
                    <a:pt x="3226041" y="6938963"/>
                    <a:pt x="2968041" y="6938963"/>
                  </a:cubicBezTo>
                  <a:lnTo>
                    <a:pt x="485249" y="6938963"/>
                  </a:lnTo>
                  <a:cubicBezTo>
                    <a:pt x="227249" y="6938963"/>
                    <a:pt x="18098" y="6729812"/>
                    <a:pt x="18098" y="6471812"/>
                  </a:cubicBezTo>
                  <a:lnTo>
                    <a:pt x="18098" y="2336007"/>
                  </a:lnTo>
                  <a:lnTo>
                    <a:pt x="13096" y="2336007"/>
                  </a:lnTo>
                  <a:cubicBezTo>
                    <a:pt x="5863" y="2336007"/>
                    <a:pt x="0" y="2330144"/>
                    <a:pt x="0" y="2322911"/>
                  </a:cubicBezTo>
                  <a:lnTo>
                    <a:pt x="0" y="1901430"/>
                  </a:lnTo>
                  <a:cubicBezTo>
                    <a:pt x="0" y="1894197"/>
                    <a:pt x="5863" y="1888334"/>
                    <a:pt x="13096" y="1888334"/>
                  </a:cubicBezTo>
                  <a:lnTo>
                    <a:pt x="18098" y="1888334"/>
                  </a:lnTo>
                  <a:lnTo>
                    <a:pt x="18098" y="1781174"/>
                  </a:lnTo>
                  <a:lnTo>
                    <a:pt x="13096" y="1781174"/>
                  </a:lnTo>
                  <a:cubicBezTo>
                    <a:pt x="5863" y="1781174"/>
                    <a:pt x="0" y="1775311"/>
                    <a:pt x="0" y="1768078"/>
                  </a:cubicBezTo>
                  <a:lnTo>
                    <a:pt x="0" y="1346597"/>
                  </a:lnTo>
                  <a:cubicBezTo>
                    <a:pt x="0" y="1339364"/>
                    <a:pt x="5863" y="1333501"/>
                    <a:pt x="13096" y="1333501"/>
                  </a:cubicBezTo>
                  <a:lnTo>
                    <a:pt x="18098" y="1333501"/>
                  </a:lnTo>
                  <a:lnTo>
                    <a:pt x="18098" y="1069182"/>
                  </a:lnTo>
                  <a:lnTo>
                    <a:pt x="7620" y="1069182"/>
                  </a:lnTo>
                  <a:cubicBezTo>
                    <a:pt x="3412" y="1069182"/>
                    <a:pt x="0" y="1065770"/>
                    <a:pt x="0" y="1061562"/>
                  </a:cubicBezTo>
                  <a:lnTo>
                    <a:pt x="0" y="831535"/>
                  </a:lnTo>
                  <a:cubicBezTo>
                    <a:pt x="0" y="827326"/>
                    <a:pt x="3412" y="823914"/>
                    <a:pt x="7620" y="823914"/>
                  </a:cubicBezTo>
                  <a:lnTo>
                    <a:pt x="18098" y="823914"/>
                  </a:lnTo>
                  <a:lnTo>
                    <a:pt x="18098" y="467152"/>
                  </a:lnTo>
                  <a:cubicBezTo>
                    <a:pt x="18098" y="209151"/>
                    <a:pt x="227249" y="0"/>
                    <a:pt x="485249" y="0"/>
                  </a:cubicBezTo>
                  <a:close/>
                </a:path>
              </a:pathLst>
            </a:custGeom>
            <a:solidFill>
              <a:srgbClr val="1C1C1C"/>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22" name="Rectangle: Rounded Corners 11">
              <a:extLst>
                <a:ext uri="{FF2B5EF4-FFF2-40B4-BE49-F238E27FC236}">
                  <a16:creationId xmlns:a16="http://schemas.microsoft.com/office/drawing/2014/main" id="{E0548669-0844-C241-04B6-875398778C57}"/>
                </a:ext>
              </a:extLst>
            </p:cNvPr>
            <p:cNvSpPr/>
            <p:nvPr/>
          </p:nvSpPr>
          <p:spPr>
            <a:xfrm>
              <a:off x="8671559" y="2501801"/>
              <a:ext cx="418879" cy="35258"/>
            </a:xfrm>
            <a:prstGeom prst="roundRect">
              <a:avLst>
                <a:gd name="adj" fmla="val 50000"/>
              </a:avLst>
            </a:prstGeom>
            <a:solidFill>
              <a:srgbClr val="1C1C1C">
                <a:lumMod val="75000"/>
                <a:lumOff val="25000"/>
              </a:srgbClr>
            </a:solidFill>
            <a:ln w="25400" cap="rnd" cmpd="sng" algn="ctr">
              <a:noFill/>
              <a:prstDash val="solid"/>
              <a:round/>
            </a:ln>
            <a:effectLst>
              <a:softEdge rad="0"/>
            </a:effectLst>
            <a:scene3d>
              <a:camera prst="orthographicFront"/>
              <a:lightRig rig="sof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23" name="Oval 14">
              <a:extLst>
                <a:ext uri="{FF2B5EF4-FFF2-40B4-BE49-F238E27FC236}">
                  <a16:creationId xmlns:a16="http://schemas.microsoft.com/office/drawing/2014/main" id="{94372291-6E2F-65A3-6E7B-523E9742E71D}"/>
                </a:ext>
              </a:extLst>
            </p:cNvPr>
            <p:cNvSpPr>
              <a:spLocks noChangeAspect="1"/>
            </p:cNvSpPr>
            <p:nvPr/>
          </p:nvSpPr>
          <p:spPr>
            <a:xfrm>
              <a:off x="8560499" y="2482853"/>
              <a:ext cx="73152" cy="73152"/>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grpSp>
      <p:sp>
        <p:nvSpPr>
          <p:cNvPr id="25" name="Freeform: Shape 10">
            <a:extLst>
              <a:ext uri="{FF2B5EF4-FFF2-40B4-BE49-F238E27FC236}">
                <a16:creationId xmlns:a16="http://schemas.microsoft.com/office/drawing/2014/main" id="{026C8B34-2CB2-2242-4F9F-66F5D33F2F3E}"/>
              </a:ext>
            </a:extLst>
          </p:cNvPr>
          <p:cNvSpPr/>
          <p:nvPr/>
        </p:nvSpPr>
        <p:spPr>
          <a:xfrm>
            <a:off x="344717" y="1674023"/>
            <a:ext cx="2409372" cy="4841336"/>
          </a:xfrm>
          <a:custGeom>
            <a:avLst/>
            <a:gdLst>
              <a:gd name="connsiteX0" fmla="*/ 485249 w 3453290"/>
              <a:gd name="connsiteY0" fmla="*/ 0 h 6938963"/>
              <a:gd name="connsiteX1" fmla="*/ 2968041 w 3453290"/>
              <a:gd name="connsiteY1" fmla="*/ 0 h 6938963"/>
              <a:gd name="connsiteX2" fmla="*/ 3435192 w 3453290"/>
              <a:gd name="connsiteY2" fmla="*/ 467152 h 6938963"/>
              <a:gd name="connsiteX3" fmla="*/ 3435192 w 3453290"/>
              <a:gd name="connsiteY3" fmla="*/ 1333500 h 6938963"/>
              <a:gd name="connsiteX4" fmla="*/ 3440194 w 3453290"/>
              <a:gd name="connsiteY4" fmla="*/ 1333500 h 6938963"/>
              <a:gd name="connsiteX5" fmla="*/ 3453290 w 3453290"/>
              <a:gd name="connsiteY5" fmla="*/ 1346596 h 6938963"/>
              <a:gd name="connsiteX6" fmla="*/ 3453290 w 3453290"/>
              <a:gd name="connsiteY6" fmla="*/ 1768077 h 6938963"/>
              <a:gd name="connsiteX7" fmla="*/ 3440194 w 3453290"/>
              <a:gd name="connsiteY7" fmla="*/ 1781173 h 6938963"/>
              <a:gd name="connsiteX8" fmla="*/ 3435192 w 3453290"/>
              <a:gd name="connsiteY8" fmla="*/ 1781173 h 6938963"/>
              <a:gd name="connsiteX9" fmla="*/ 3435192 w 3453290"/>
              <a:gd name="connsiteY9" fmla="*/ 6471812 h 6938963"/>
              <a:gd name="connsiteX10" fmla="*/ 2968041 w 3453290"/>
              <a:gd name="connsiteY10" fmla="*/ 6938963 h 6938963"/>
              <a:gd name="connsiteX11" fmla="*/ 485249 w 3453290"/>
              <a:gd name="connsiteY11" fmla="*/ 6938963 h 6938963"/>
              <a:gd name="connsiteX12" fmla="*/ 18098 w 3453290"/>
              <a:gd name="connsiteY12" fmla="*/ 6471812 h 6938963"/>
              <a:gd name="connsiteX13" fmla="*/ 18098 w 3453290"/>
              <a:gd name="connsiteY13" fmla="*/ 2336007 h 6938963"/>
              <a:gd name="connsiteX14" fmla="*/ 13096 w 3453290"/>
              <a:gd name="connsiteY14" fmla="*/ 2336007 h 6938963"/>
              <a:gd name="connsiteX15" fmla="*/ 0 w 3453290"/>
              <a:gd name="connsiteY15" fmla="*/ 2322911 h 6938963"/>
              <a:gd name="connsiteX16" fmla="*/ 0 w 3453290"/>
              <a:gd name="connsiteY16" fmla="*/ 1901430 h 6938963"/>
              <a:gd name="connsiteX17" fmla="*/ 13096 w 3453290"/>
              <a:gd name="connsiteY17" fmla="*/ 1888334 h 6938963"/>
              <a:gd name="connsiteX18" fmla="*/ 18098 w 3453290"/>
              <a:gd name="connsiteY18" fmla="*/ 1888334 h 6938963"/>
              <a:gd name="connsiteX19" fmla="*/ 18098 w 3453290"/>
              <a:gd name="connsiteY19" fmla="*/ 1781174 h 6938963"/>
              <a:gd name="connsiteX20" fmla="*/ 13096 w 3453290"/>
              <a:gd name="connsiteY20" fmla="*/ 1781174 h 6938963"/>
              <a:gd name="connsiteX21" fmla="*/ 0 w 3453290"/>
              <a:gd name="connsiteY21" fmla="*/ 1768078 h 6938963"/>
              <a:gd name="connsiteX22" fmla="*/ 0 w 3453290"/>
              <a:gd name="connsiteY22" fmla="*/ 1346597 h 6938963"/>
              <a:gd name="connsiteX23" fmla="*/ 13096 w 3453290"/>
              <a:gd name="connsiteY23" fmla="*/ 1333501 h 6938963"/>
              <a:gd name="connsiteX24" fmla="*/ 18098 w 3453290"/>
              <a:gd name="connsiteY24" fmla="*/ 1333501 h 6938963"/>
              <a:gd name="connsiteX25" fmla="*/ 18098 w 3453290"/>
              <a:gd name="connsiteY25" fmla="*/ 1069182 h 6938963"/>
              <a:gd name="connsiteX26" fmla="*/ 7620 w 3453290"/>
              <a:gd name="connsiteY26" fmla="*/ 1069182 h 6938963"/>
              <a:gd name="connsiteX27" fmla="*/ 0 w 3453290"/>
              <a:gd name="connsiteY27" fmla="*/ 1061562 h 6938963"/>
              <a:gd name="connsiteX28" fmla="*/ 0 w 3453290"/>
              <a:gd name="connsiteY28" fmla="*/ 831535 h 6938963"/>
              <a:gd name="connsiteX29" fmla="*/ 7620 w 3453290"/>
              <a:gd name="connsiteY29" fmla="*/ 823914 h 6938963"/>
              <a:gd name="connsiteX30" fmla="*/ 18098 w 3453290"/>
              <a:gd name="connsiteY30" fmla="*/ 823914 h 6938963"/>
              <a:gd name="connsiteX31" fmla="*/ 18098 w 3453290"/>
              <a:gd name="connsiteY31" fmla="*/ 467152 h 6938963"/>
              <a:gd name="connsiteX32" fmla="*/ 485249 w 3453290"/>
              <a:gd name="connsiteY32" fmla="*/ 0 h 693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53290" h="6938963">
                <a:moveTo>
                  <a:pt x="485249" y="0"/>
                </a:moveTo>
                <a:lnTo>
                  <a:pt x="2968041" y="0"/>
                </a:lnTo>
                <a:cubicBezTo>
                  <a:pt x="3226041" y="0"/>
                  <a:pt x="3435192" y="209151"/>
                  <a:pt x="3435192" y="467152"/>
                </a:cubicBezTo>
                <a:lnTo>
                  <a:pt x="3435192" y="1333500"/>
                </a:lnTo>
                <a:lnTo>
                  <a:pt x="3440194" y="1333500"/>
                </a:lnTo>
                <a:cubicBezTo>
                  <a:pt x="3447427" y="1333500"/>
                  <a:pt x="3453290" y="1339363"/>
                  <a:pt x="3453290" y="1346596"/>
                </a:cubicBezTo>
                <a:lnTo>
                  <a:pt x="3453290" y="1768077"/>
                </a:lnTo>
                <a:cubicBezTo>
                  <a:pt x="3453290" y="1775310"/>
                  <a:pt x="3447427" y="1781173"/>
                  <a:pt x="3440194" y="1781173"/>
                </a:cubicBezTo>
                <a:lnTo>
                  <a:pt x="3435192" y="1781173"/>
                </a:lnTo>
                <a:lnTo>
                  <a:pt x="3435192" y="6471812"/>
                </a:lnTo>
                <a:cubicBezTo>
                  <a:pt x="3435192" y="6729812"/>
                  <a:pt x="3226041" y="6938963"/>
                  <a:pt x="2968041" y="6938963"/>
                </a:cubicBezTo>
                <a:lnTo>
                  <a:pt x="485249" y="6938963"/>
                </a:lnTo>
                <a:cubicBezTo>
                  <a:pt x="227249" y="6938963"/>
                  <a:pt x="18098" y="6729812"/>
                  <a:pt x="18098" y="6471812"/>
                </a:cubicBezTo>
                <a:lnTo>
                  <a:pt x="18098" y="2336007"/>
                </a:lnTo>
                <a:lnTo>
                  <a:pt x="13096" y="2336007"/>
                </a:lnTo>
                <a:cubicBezTo>
                  <a:pt x="5863" y="2336007"/>
                  <a:pt x="0" y="2330144"/>
                  <a:pt x="0" y="2322911"/>
                </a:cubicBezTo>
                <a:lnTo>
                  <a:pt x="0" y="1901430"/>
                </a:lnTo>
                <a:cubicBezTo>
                  <a:pt x="0" y="1894197"/>
                  <a:pt x="5863" y="1888334"/>
                  <a:pt x="13096" y="1888334"/>
                </a:cubicBezTo>
                <a:lnTo>
                  <a:pt x="18098" y="1888334"/>
                </a:lnTo>
                <a:lnTo>
                  <a:pt x="18098" y="1781174"/>
                </a:lnTo>
                <a:lnTo>
                  <a:pt x="13096" y="1781174"/>
                </a:lnTo>
                <a:cubicBezTo>
                  <a:pt x="5863" y="1781174"/>
                  <a:pt x="0" y="1775311"/>
                  <a:pt x="0" y="1768078"/>
                </a:cubicBezTo>
                <a:lnTo>
                  <a:pt x="0" y="1346597"/>
                </a:lnTo>
                <a:cubicBezTo>
                  <a:pt x="0" y="1339364"/>
                  <a:pt x="5863" y="1333501"/>
                  <a:pt x="13096" y="1333501"/>
                </a:cubicBezTo>
                <a:lnTo>
                  <a:pt x="18098" y="1333501"/>
                </a:lnTo>
                <a:lnTo>
                  <a:pt x="18098" y="1069182"/>
                </a:lnTo>
                <a:lnTo>
                  <a:pt x="7620" y="1069182"/>
                </a:lnTo>
                <a:cubicBezTo>
                  <a:pt x="3412" y="1069182"/>
                  <a:pt x="0" y="1065770"/>
                  <a:pt x="0" y="1061562"/>
                </a:cubicBezTo>
                <a:lnTo>
                  <a:pt x="0" y="831535"/>
                </a:lnTo>
                <a:cubicBezTo>
                  <a:pt x="0" y="827326"/>
                  <a:pt x="3412" y="823914"/>
                  <a:pt x="7620" y="823914"/>
                </a:cubicBezTo>
                <a:lnTo>
                  <a:pt x="18098" y="823914"/>
                </a:lnTo>
                <a:lnTo>
                  <a:pt x="18098" y="467152"/>
                </a:lnTo>
                <a:cubicBezTo>
                  <a:pt x="18098" y="209151"/>
                  <a:pt x="227249" y="0"/>
                  <a:pt x="485249" y="0"/>
                </a:cubicBezTo>
                <a:close/>
              </a:path>
            </a:pathLst>
          </a:custGeom>
          <a:solidFill>
            <a:srgbClr val="1C1C1C"/>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26" name="Rectangle: Rounded Corners 11">
            <a:extLst>
              <a:ext uri="{FF2B5EF4-FFF2-40B4-BE49-F238E27FC236}">
                <a16:creationId xmlns:a16="http://schemas.microsoft.com/office/drawing/2014/main" id="{C64DDB5D-3FD3-EE26-3361-CC179055A790}"/>
              </a:ext>
            </a:extLst>
          </p:cNvPr>
          <p:cNvSpPr/>
          <p:nvPr/>
        </p:nvSpPr>
        <p:spPr>
          <a:xfrm>
            <a:off x="1378738" y="1871373"/>
            <a:ext cx="551857" cy="46451"/>
          </a:xfrm>
          <a:prstGeom prst="roundRect">
            <a:avLst>
              <a:gd name="adj" fmla="val 50000"/>
            </a:avLst>
          </a:prstGeom>
          <a:solidFill>
            <a:srgbClr val="1C1C1C">
              <a:lumMod val="75000"/>
              <a:lumOff val="25000"/>
            </a:srgbClr>
          </a:solidFill>
          <a:ln w="25400" cap="rnd" cmpd="sng" algn="ctr">
            <a:noFill/>
            <a:prstDash val="solid"/>
            <a:round/>
          </a:ln>
          <a:effectLst>
            <a:softEdge rad="0"/>
          </a:effectLst>
          <a:scene3d>
            <a:camera prst="orthographicFront"/>
            <a:lightRig rig="sof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27" name="Oval 14">
            <a:extLst>
              <a:ext uri="{FF2B5EF4-FFF2-40B4-BE49-F238E27FC236}">
                <a16:creationId xmlns:a16="http://schemas.microsoft.com/office/drawing/2014/main" id="{D49F557D-8C54-BB0A-F90B-C073694F7CE0}"/>
              </a:ext>
            </a:extLst>
          </p:cNvPr>
          <p:cNvSpPr>
            <a:spLocks noChangeAspect="1"/>
          </p:cNvSpPr>
          <p:nvPr/>
        </p:nvSpPr>
        <p:spPr>
          <a:xfrm>
            <a:off x="1232421" y="1846410"/>
            <a:ext cx="96375" cy="96375"/>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pic>
        <p:nvPicPr>
          <p:cNvPr id="29" name="图片 28">
            <a:extLst>
              <a:ext uri="{FF2B5EF4-FFF2-40B4-BE49-F238E27FC236}">
                <a16:creationId xmlns:a16="http://schemas.microsoft.com/office/drawing/2014/main" id="{C1E828B2-A128-28CC-33AD-AEFA3F849D98}"/>
              </a:ext>
            </a:extLst>
          </p:cNvPr>
          <p:cNvPicPr>
            <a:picLocks noChangeAspect="1"/>
          </p:cNvPicPr>
          <p:nvPr/>
        </p:nvPicPr>
        <p:blipFill rotWithShape="1">
          <a:blip r:embed="rId2"/>
          <a:srcRect t="3171"/>
          <a:stretch/>
        </p:blipFill>
        <p:spPr>
          <a:xfrm>
            <a:off x="3106272" y="2103567"/>
            <a:ext cx="2092776" cy="4105659"/>
          </a:xfrm>
          <a:prstGeom prst="rect">
            <a:avLst/>
          </a:prstGeom>
          <a:ln>
            <a:noFill/>
          </a:ln>
          <a:effectLst>
            <a:outerShdw blurRad="292100" dist="139700" dir="2700000" algn="tl" rotWithShape="0">
              <a:srgbClr val="333333">
                <a:alpha val="65000"/>
              </a:srgbClr>
            </a:outerShdw>
          </a:effectLst>
        </p:spPr>
      </p:pic>
      <p:grpSp>
        <p:nvGrpSpPr>
          <p:cNvPr id="30" name="组合 29">
            <a:extLst>
              <a:ext uri="{FF2B5EF4-FFF2-40B4-BE49-F238E27FC236}">
                <a16:creationId xmlns:a16="http://schemas.microsoft.com/office/drawing/2014/main" id="{75508363-8E3B-98E0-2985-2F899E486E38}"/>
              </a:ext>
            </a:extLst>
          </p:cNvPr>
          <p:cNvGrpSpPr/>
          <p:nvPr/>
        </p:nvGrpSpPr>
        <p:grpSpPr>
          <a:xfrm>
            <a:off x="5490074" y="1721158"/>
            <a:ext cx="2409372" cy="4841336"/>
            <a:chOff x="9015704" y="1806000"/>
            <a:chExt cx="2409372" cy="4841336"/>
          </a:xfrm>
        </p:grpSpPr>
        <p:grpSp>
          <p:nvGrpSpPr>
            <p:cNvPr id="31" name="组合 30">
              <a:extLst>
                <a:ext uri="{FF2B5EF4-FFF2-40B4-BE49-F238E27FC236}">
                  <a16:creationId xmlns:a16="http://schemas.microsoft.com/office/drawing/2014/main" id="{10D7C6C9-271A-3FC8-80C8-DF852891DD9E}"/>
                </a:ext>
              </a:extLst>
            </p:cNvPr>
            <p:cNvGrpSpPr/>
            <p:nvPr/>
          </p:nvGrpSpPr>
          <p:grpSpPr>
            <a:xfrm>
              <a:off x="9015704" y="1806000"/>
              <a:ext cx="2409372" cy="4841336"/>
              <a:chOff x="7886700" y="2352005"/>
              <a:chExt cx="1828800" cy="3674749"/>
            </a:xfrm>
          </p:grpSpPr>
          <p:sp>
            <p:nvSpPr>
              <p:cNvPr id="33" name="Freeform: Shape 10">
                <a:extLst>
                  <a:ext uri="{FF2B5EF4-FFF2-40B4-BE49-F238E27FC236}">
                    <a16:creationId xmlns:a16="http://schemas.microsoft.com/office/drawing/2014/main" id="{CABE0864-B939-41AF-3702-0F2697E1BD03}"/>
                  </a:ext>
                </a:extLst>
              </p:cNvPr>
              <p:cNvSpPr/>
              <p:nvPr/>
            </p:nvSpPr>
            <p:spPr>
              <a:xfrm>
                <a:off x="7886700" y="2352005"/>
                <a:ext cx="1828800" cy="3674749"/>
              </a:xfrm>
              <a:custGeom>
                <a:avLst/>
                <a:gdLst>
                  <a:gd name="connsiteX0" fmla="*/ 485249 w 3453290"/>
                  <a:gd name="connsiteY0" fmla="*/ 0 h 6938963"/>
                  <a:gd name="connsiteX1" fmla="*/ 2968041 w 3453290"/>
                  <a:gd name="connsiteY1" fmla="*/ 0 h 6938963"/>
                  <a:gd name="connsiteX2" fmla="*/ 3435192 w 3453290"/>
                  <a:gd name="connsiteY2" fmla="*/ 467152 h 6938963"/>
                  <a:gd name="connsiteX3" fmla="*/ 3435192 w 3453290"/>
                  <a:gd name="connsiteY3" fmla="*/ 1333500 h 6938963"/>
                  <a:gd name="connsiteX4" fmla="*/ 3440194 w 3453290"/>
                  <a:gd name="connsiteY4" fmla="*/ 1333500 h 6938963"/>
                  <a:gd name="connsiteX5" fmla="*/ 3453290 w 3453290"/>
                  <a:gd name="connsiteY5" fmla="*/ 1346596 h 6938963"/>
                  <a:gd name="connsiteX6" fmla="*/ 3453290 w 3453290"/>
                  <a:gd name="connsiteY6" fmla="*/ 1768077 h 6938963"/>
                  <a:gd name="connsiteX7" fmla="*/ 3440194 w 3453290"/>
                  <a:gd name="connsiteY7" fmla="*/ 1781173 h 6938963"/>
                  <a:gd name="connsiteX8" fmla="*/ 3435192 w 3453290"/>
                  <a:gd name="connsiteY8" fmla="*/ 1781173 h 6938963"/>
                  <a:gd name="connsiteX9" fmla="*/ 3435192 w 3453290"/>
                  <a:gd name="connsiteY9" fmla="*/ 6471812 h 6938963"/>
                  <a:gd name="connsiteX10" fmla="*/ 2968041 w 3453290"/>
                  <a:gd name="connsiteY10" fmla="*/ 6938963 h 6938963"/>
                  <a:gd name="connsiteX11" fmla="*/ 485249 w 3453290"/>
                  <a:gd name="connsiteY11" fmla="*/ 6938963 h 6938963"/>
                  <a:gd name="connsiteX12" fmla="*/ 18098 w 3453290"/>
                  <a:gd name="connsiteY12" fmla="*/ 6471812 h 6938963"/>
                  <a:gd name="connsiteX13" fmla="*/ 18098 w 3453290"/>
                  <a:gd name="connsiteY13" fmla="*/ 2336007 h 6938963"/>
                  <a:gd name="connsiteX14" fmla="*/ 13096 w 3453290"/>
                  <a:gd name="connsiteY14" fmla="*/ 2336007 h 6938963"/>
                  <a:gd name="connsiteX15" fmla="*/ 0 w 3453290"/>
                  <a:gd name="connsiteY15" fmla="*/ 2322911 h 6938963"/>
                  <a:gd name="connsiteX16" fmla="*/ 0 w 3453290"/>
                  <a:gd name="connsiteY16" fmla="*/ 1901430 h 6938963"/>
                  <a:gd name="connsiteX17" fmla="*/ 13096 w 3453290"/>
                  <a:gd name="connsiteY17" fmla="*/ 1888334 h 6938963"/>
                  <a:gd name="connsiteX18" fmla="*/ 18098 w 3453290"/>
                  <a:gd name="connsiteY18" fmla="*/ 1888334 h 6938963"/>
                  <a:gd name="connsiteX19" fmla="*/ 18098 w 3453290"/>
                  <a:gd name="connsiteY19" fmla="*/ 1781174 h 6938963"/>
                  <a:gd name="connsiteX20" fmla="*/ 13096 w 3453290"/>
                  <a:gd name="connsiteY20" fmla="*/ 1781174 h 6938963"/>
                  <a:gd name="connsiteX21" fmla="*/ 0 w 3453290"/>
                  <a:gd name="connsiteY21" fmla="*/ 1768078 h 6938963"/>
                  <a:gd name="connsiteX22" fmla="*/ 0 w 3453290"/>
                  <a:gd name="connsiteY22" fmla="*/ 1346597 h 6938963"/>
                  <a:gd name="connsiteX23" fmla="*/ 13096 w 3453290"/>
                  <a:gd name="connsiteY23" fmla="*/ 1333501 h 6938963"/>
                  <a:gd name="connsiteX24" fmla="*/ 18098 w 3453290"/>
                  <a:gd name="connsiteY24" fmla="*/ 1333501 h 6938963"/>
                  <a:gd name="connsiteX25" fmla="*/ 18098 w 3453290"/>
                  <a:gd name="connsiteY25" fmla="*/ 1069182 h 6938963"/>
                  <a:gd name="connsiteX26" fmla="*/ 7620 w 3453290"/>
                  <a:gd name="connsiteY26" fmla="*/ 1069182 h 6938963"/>
                  <a:gd name="connsiteX27" fmla="*/ 0 w 3453290"/>
                  <a:gd name="connsiteY27" fmla="*/ 1061562 h 6938963"/>
                  <a:gd name="connsiteX28" fmla="*/ 0 w 3453290"/>
                  <a:gd name="connsiteY28" fmla="*/ 831535 h 6938963"/>
                  <a:gd name="connsiteX29" fmla="*/ 7620 w 3453290"/>
                  <a:gd name="connsiteY29" fmla="*/ 823914 h 6938963"/>
                  <a:gd name="connsiteX30" fmla="*/ 18098 w 3453290"/>
                  <a:gd name="connsiteY30" fmla="*/ 823914 h 6938963"/>
                  <a:gd name="connsiteX31" fmla="*/ 18098 w 3453290"/>
                  <a:gd name="connsiteY31" fmla="*/ 467152 h 6938963"/>
                  <a:gd name="connsiteX32" fmla="*/ 485249 w 3453290"/>
                  <a:gd name="connsiteY32" fmla="*/ 0 h 693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53290" h="6938963">
                    <a:moveTo>
                      <a:pt x="485249" y="0"/>
                    </a:moveTo>
                    <a:lnTo>
                      <a:pt x="2968041" y="0"/>
                    </a:lnTo>
                    <a:cubicBezTo>
                      <a:pt x="3226041" y="0"/>
                      <a:pt x="3435192" y="209151"/>
                      <a:pt x="3435192" y="467152"/>
                    </a:cubicBezTo>
                    <a:lnTo>
                      <a:pt x="3435192" y="1333500"/>
                    </a:lnTo>
                    <a:lnTo>
                      <a:pt x="3440194" y="1333500"/>
                    </a:lnTo>
                    <a:cubicBezTo>
                      <a:pt x="3447427" y="1333500"/>
                      <a:pt x="3453290" y="1339363"/>
                      <a:pt x="3453290" y="1346596"/>
                    </a:cubicBezTo>
                    <a:lnTo>
                      <a:pt x="3453290" y="1768077"/>
                    </a:lnTo>
                    <a:cubicBezTo>
                      <a:pt x="3453290" y="1775310"/>
                      <a:pt x="3447427" y="1781173"/>
                      <a:pt x="3440194" y="1781173"/>
                    </a:cubicBezTo>
                    <a:lnTo>
                      <a:pt x="3435192" y="1781173"/>
                    </a:lnTo>
                    <a:lnTo>
                      <a:pt x="3435192" y="6471812"/>
                    </a:lnTo>
                    <a:cubicBezTo>
                      <a:pt x="3435192" y="6729812"/>
                      <a:pt x="3226041" y="6938963"/>
                      <a:pt x="2968041" y="6938963"/>
                    </a:cubicBezTo>
                    <a:lnTo>
                      <a:pt x="485249" y="6938963"/>
                    </a:lnTo>
                    <a:cubicBezTo>
                      <a:pt x="227249" y="6938963"/>
                      <a:pt x="18098" y="6729812"/>
                      <a:pt x="18098" y="6471812"/>
                    </a:cubicBezTo>
                    <a:lnTo>
                      <a:pt x="18098" y="2336007"/>
                    </a:lnTo>
                    <a:lnTo>
                      <a:pt x="13096" y="2336007"/>
                    </a:lnTo>
                    <a:cubicBezTo>
                      <a:pt x="5863" y="2336007"/>
                      <a:pt x="0" y="2330144"/>
                      <a:pt x="0" y="2322911"/>
                    </a:cubicBezTo>
                    <a:lnTo>
                      <a:pt x="0" y="1901430"/>
                    </a:lnTo>
                    <a:cubicBezTo>
                      <a:pt x="0" y="1894197"/>
                      <a:pt x="5863" y="1888334"/>
                      <a:pt x="13096" y="1888334"/>
                    </a:cubicBezTo>
                    <a:lnTo>
                      <a:pt x="18098" y="1888334"/>
                    </a:lnTo>
                    <a:lnTo>
                      <a:pt x="18098" y="1781174"/>
                    </a:lnTo>
                    <a:lnTo>
                      <a:pt x="13096" y="1781174"/>
                    </a:lnTo>
                    <a:cubicBezTo>
                      <a:pt x="5863" y="1781174"/>
                      <a:pt x="0" y="1775311"/>
                      <a:pt x="0" y="1768078"/>
                    </a:cubicBezTo>
                    <a:lnTo>
                      <a:pt x="0" y="1346597"/>
                    </a:lnTo>
                    <a:cubicBezTo>
                      <a:pt x="0" y="1339364"/>
                      <a:pt x="5863" y="1333501"/>
                      <a:pt x="13096" y="1333501"/>
                    </a:cubicBezTo>
                    <a:lnTo>
                      <a:pt x="18098" y="1333501"/>
                    </a:lnTo>
                    <a:lnTo>
                      <a:pt x="18098" y="1069182"/>
                    </a:lnTo>
                    <a:lnTo>
                      <a:pt x="7620" y="1069182"/>
                    </a:lnTo>
                    <a:cubicBezTo>
                      <a:pt x="3412" y="1069182"/>
                      <a:pt x="0" y="1065770"/>
                      <a:pt x="0" y="1061562"/>
                    </a:cubicBezTo>
                    <a:lnTo>
                      <a:pt x="0" y="831535"/>
                    </a:lnTo>
                    <a:cubicBezTo>
                      <a:pt x="0" y="827326"/>
                      <a:pt x="3412" y="823914"/>
                      <a:pt x="7620" y="823914"/>
                    </a:cubicBezTo>
                    <a:lnTo>
                      <a:pt x="18098" y="823914"/>
                    </a:lnTo>
                    <a:lnTo>
                      <a:pt x="18098" y="467152"/>
                    </a:lnTo>
                    <a:cubicBezTo>
                      <a:pt x="18098" y="209151"/>
                      <a:pt x="227249" y="0"/>
                      <a:pt x="485249" y="0"/>
                    </a:cubicBezTo>
                    <a:close/>
                  </a:path>
                </a:pathLst>
              </a:custGeom>
              <a:solidFill>
                <a:srgbClr val="1C1C1C"/>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34" name="Rectangle: Rounded Corners 11">
                <a:extLst>
                  <a:ext uri="{FF2B5EF4-FFF2-40B4-BE49-F238E27FC236}">
                    <a16:creationId xmlns:a16="http://schemas.microsoft.com/office/drawing/2014/main" id="{3B70C9F6-7A27-FC49-E9EB-090F3A8FE9B3}"/>
                  </a:ext>
                </a:extLst>
              </p:cNvPr>
              <p:cNvSpPr/>
              <p:nvPr/>
            </p:nvSpPr>
            <p:spPr>
              <a:xfrm>
                <a:off x="8671559" y="2501801"/>
                <a:ext cx="418879" cy="35258"/>
              </a:xfrm>
              <a:prstGeom prst="roundRect">
                <a:avLst>
                  <a:gd name="adj" fmla="val 50000"/>
                </a:avLst>
              </a:prstGeom>
              <a:solidFill>
                <a:srgbClr val="1C1C1C">
                  <a:lumMod val="75000"/>
                  <a:lumOff val="25000"/>
                </a:srgbClr>
              </a:solidFill>
              <a:ln w="25400" cap="rnd" cmpd="sng" algn="ctr">
                <a:noFill/>
                <a:prstDash val="solid"/>
                <a:round/>
              </a:ln>
              <a:effectLst>
                <a:softEdge rad="0"/>
              </a:effectLst>
              <a:scene3d>
                <a:camera prst="orthographicFront"/>
                <a:lightRig rig="sof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35" name="Oval 14">
                <a:extLst>
                  <a:ext uri="{FF2B5EF4-FFF2-40B4-BE49-F238E27FC236}">
                    <a16:creationId xmlns:a16="http://schemas.microsoft.com/office/drawing/2014/main" id="{5CD206D3-A7FF-3492-E251-7EE4393B23F6}"/>
                  </a:ext>
                </a:extLst>
              </p:cNvPr>
              <p:cNvSpPr>
                <a:spLocks noChangeAspect="1"/>
              </p:cNvSpPr>
              <p:nvPr/>
            </p:nvSpPr>
            <p:spPr>
              <a:xfrm>
                <a:off x="8560499" y="2482853"/>
                <a:ext cx="73152" cy="73152"/>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grpSp>
        <p:pic>
          <p:nvPicPr>
            <p:cNvPr id="32" name="图片 31">
              <a:extLst>
                <a:ext uri="{FF2B5EF4-FFF2-40B4-BE49-F238E27FC236}">
                  <a16:creationId xmlns:a16="http://schemas.microsoft.com/office/drawing/2014/main" id="{0460FE51-BF58-E796-90A1-8D2FE63886F5}"/>
                </a:ext>
              </a:extLst>
            </p:cNvPr>
            <p:cNvPicPr>
              <a:picLocks noChangeAspect="1"/>
            </p:cNvPicPr>
            <p:nvPr/>
          </p:nvPicPr>
          <p:blipFill rotWithShape="1">
            <a:blip r:embed="rId3"/>
            <a:srcRect t="3290"/>
            <a:stretch/>
          </p:blipFill>
          <p:spPr>
            <a:xfrm>
              <a:off x="9222910" y="2173838"/>
              <a:ext cx="2007294" cy="4105659"/>
            </a:xfrm>
            <a:prstGeom prst="rect">
              <a:avLst/>
            </a:prstGeom>
            <a:ln>
              <a:noFill/>
            </a:ln>
            <a:effectLst>
              <a:outerShdw blurRad="292100" dist="139700" dir="2700000" algn="tl" rotWithShape="0">
                <a:srgbClr val="333333">
                  <a:alpha val="65000"/>
                </a:srgbClr>
              </a:outerShdw>
            </a:effectLst>
          </p:spPr>
        </p:pic>
      </p:grpSp>
      <p:grpSp>
        <p:nvGrpSpPr>
          <p:cNvPr id="7" name="组合 6">
            <a:extLst>
              <a:ext uri="{FF2B5EF4-FFF2-40B4-BE49-F238E27FC236}">
                <a16:creationId xmlns:a16="http://schemas.microsoft.com/office/drawing/2014/main" id="{C5E3EFC7-9705-20D6-CCBF-5FCEF4F2490F}"/>
              </a:ext>
            </a:extLst>
          </p:cNvPr>
          <p:cNvGrpSpPr/>
          <p:nvPr/>
        </p:nvGrpSpPr>
        <p:grpSpPr>
          <a:xfrm>
            <a:off x="198697" y="1542936"/>
            <a:ext cx="2359809" cy="4647436"/>
            <a:chOff x="745453" y="1674913"/>
            <a:chExt cx="2359809" cy="4647436"/>
          </a:xfrm>
        </p:grpSpPr>
        <p:pic>
          <p:nvPicPr>
            <p:cNvPr id="28" name="图片 27">
              <a:extLst>
                <a:ext uri="{FF2B5EF4-FFF2-40B4-BE49-F238E27FC236}">
                  <a16:creationId xmlns:a16="http://schemas.microsoft.com/office/drawing/2014/main" id="{D190A7F8-BE46-5D57-2B7D-26D1A71E2D8E}"/>
                </a:ext>
              </a:extLst>
            </p:cNvPr>
            <p:cNvPicPr>
              <a:picLocks noChangeAspect="1"/>
            </p:cNvPicPr>
            <p:nvPr/>
          </p:nvPicPr>
          <p:blipFill rotWithShape="1">
            <a:blip r:embed="rId4"/>
            <a:srcRect t="3671"/>
            <a:stretch/>
          </p:blipFill>
          <p:spPr>
            <a:xfrm>
              <a:off x="1037429" y="2216692"/>
              <a:ext cx="2067833" cy="4105657"/>
            </a:xfrm>
            <a:prstGeom prst="rect">
              <a:avLst/>
            </a:prstGeom>
            <a:ln>
              <a:noFill/>
            </a:ln>
            <a:effectLst>
              <a:outerShdw blurRad="292100" dist="139700" dir="2700000" algn="tl" rotWithShape="0">
                <a:srgbClr val="333333">
                  <a:alpha val="65000"/>
                </a:srgbClr>
              </a:outerShdw>
            </a:effectLst>
          </p:spPr>
        </p:pic>
        <p:sp>
          <p:nvSpPr>
            <p:cNvPr id="36" name="Rounded Rectangle">
              <a:extLst>
                <a:ext uri="{FF2B5EF4-FFF2-40B4-BE49-F238E27FC236}">
                  <a16:creationId xmlns:a16="http://schemas.microsoft.com/office/drawing/2014/main" id="{28F038B0-735F-5110-F833-51F0247FA3D4}"/>
                </a:ext>
              </a:extLst>
            </p:cNvPr>
            <p:cNvSpPr/>
            <p:nvPr/>
          </p:nvSpPr>
          <p:spPr>
            <a:xfrm>
              <a:off x="745453" y="1674913"/>
              <a:ext cx="583952" cy="399849"/>
            </a:xfrm>
            <a:prstGeom prst="roundRect">
              <a:avLst>
                <a:gd name="adj" fmla="val 50000"/>
              </a:avLst>
            </a:prstGeom>
            <a:gradFill>
              <a:gsLst>
                <a:gs pos="0">
                  <a:srgbClr val="0E8BB4"/>
                </a:gs>
                <a:gs pos="100000">
                  <a:srgbClr val="53C9BC"/>
                </a:gs>
              </a:gsLst>
              <a:lin ang="2277912"/>
            </a:gradFill>
            <a:ln w="12700">
              <a:miter lim="400000"/>
            </a:ln>
            <a:effectLst>
              <a:innerShdw blurRad="63500" dist="50800" dir="13500000">
                <a:prstClr val="black">
                  <a:alpha val="50000"/>
                </a:prstClr>
              </a:innerShdw>
            </a:effectLst>
          </p:spPr>
          <p:txBody>
            <a:bodyPr lIns="25400" tIns="25400" rIns="25400" bIns="254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Helvetica Light"/>
                </a:rPr>
                <a:t>01</a:t>
              </a:r>
              <a:endParaRPr kumimoji="0" sz="1600" b="1" i="0" u="none" strike="noStrike" kern="0" cap="none" spc="0" normalizeH="0" baseline="0" noProof="0" dirty="0">
                <a:ln>
                  <a:noFill/>
                </a:ln>
                <a:solidFill>
                  <a:srgbClr val="FFFFFF"/>
                </a:solidFill>
                <a:effectLst/>
                <a:uLnTx/>
                <a:uFillTx/>
                <a:latin typeface="Helvetica Light"/>
              </a:endParaRPr>
            </a:p>
          </p:txBody>
        </p:sp>
      </p:grpSp>
      <p:sp>
        <p:nvSpPr>
          <p:cNvPr id="37" name="Rounded Rectangle">
            <a:extLst>
              <a:ext uri="{FF2B5EF4-FFF2-40B4-BE49-F238E27FC236}">
                <a16:creationId xmlns:a16="http://schemas.microsoft.com/office/drawing/2014/main" id="{A1B476B5-D7DF-2BD8-8C71-24126A5BE47D}"/>
              </a:ext>
            </a:extLst>
          </p:cNvPr>
          <p:cNvSpPr/>
          <p:nvPr/>
        </p:nvSpPr>
        <p:spPr>
          <a:xfrm>
            <a:off x="2659319" y="1536829"/>
            <a:ext cx="583952" cy="399849"/>
          </a:xfrm>
          <a:prstGeom prst="roundRect">
            <a:avLst>
              <a:gd name="adj" fmla="val 50000"/>
            </a:avLst>
          </a:prstGeom>
          <a:gradFill>
            <a:gsLst>
              <a:gs pos="0">
                <a:srgbClr val="0E8BB4"/>
              </a:gs>
              <a:gs pos="100000">
                <a:srgbClr val="53C9BC"/>
              </a:gs>
            </a:gsLst>
            <a:lin ang="2277912"/>
          </a:gradFill>
          <a:ln w="12700">
            <a:miter lim="400000"/>
          </a:ln>
          <a:effectLst>
            <a:innerShdw blurRad="63500" dist="50800" dir="13500000">
              <a:prstClr val="black">
                <a:alpha val="50000"/>
              </a:prstClr>
            </a:innerShdw>
          </a:effectLst>
        </p:spPr>
        <p:txBody>
          <a:bodyPr lIns="25400" tIns="25400" rIns="25400" bIns="254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Helvetica Light"/>
              </a:rPr>
              <a:t>02</a:t>
            </a:r>
            <a:endParaRPr kumimoji="0" sz="1600" b="1" i="0" u="none" strike="noStrike" kern="0" cap="none" spc="0" normalizeH="0" baseline="0" noProof="0" dirty="0">
              <a:ln>
                <a:noFill/>
              </a:ln>
              <a:solidFill>
                <a:srgbClr val="FFFFFF"/>
              </a:solidFill>
              <a:effectLst/>
              <a:uLnTx/>
              <a:uFillTx/>
              <a:latin typeface="Helvetica Light"/>
            </a:endParaRPr>
          </a:p>
        </p:txBody>
      </p:sp>
      <p:sp>
        <p:nvSpPr>
          <p:cNvPr id="38" name="Rounded Rectangle">
            <a:extLst>
              <a:ext uri="{FF2B5EF4-FFF2-40B4-BE49-F238E27FC236}">
                <a16:creationId xmlns:a16="http://schemas.microsoft.com/office/drawing/2014/main" id="{482642C4-119C-0053-0584-43039F2CAC33}"/>
              </a:ext>
            </a:extLst>
          </p:cNvPr>
          <p:cNvSpPr/>
          <p:nvPr/>
        </p:nvSpPr>
        <p:spPr>
          <a:xfrm>
            <a:off x="5262308" y="1590071"/>
            <a:ext cx="583952" cy="399849"/>
          </a:xfrm>
          <a:prstGeom prst="roundRect">
            <a:avLst>
              <a:gd name="adj" fmla="val 50000"/>
            </a:avLst>
          </a:prstGeom>
          <a:gradFill>
            <a:gsLst>
              <a:gs pos="0">
                <a:srgbClr val="0E8BB4"/>
              </a:gs>
              <a:gs pos="100000">
                <a:srgbClr val="53C9BC"/>
              </a:gs>
            </a:gsLst>
            <a:lin ang="2277912"/>
          </a:gradFill>
          <a:ln w="12700">
            <a:miter lim="400000"/>
          </a:ln>
          <a:effectLst>
            <a:innerShdw blurRad="63500" dist="50800" dir="13500000">
              <a:prstClr val="black">
                <a:alpha val="50000"/>
              </a:prstClr>
            </a:innerShdw>
          </a:effectLst>
        </p:spPr>
        <p:txBody>
          <a:bodyPr lIns="25400" tIns="25400" rIns="25400" bIns="254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Helvetica Light"/>
              </a:rPr>
              <a:t>03</a:t>
            </a:r>
            <a:endParaRPr kumimoji="0" sz="1600" b="1" i="0" u="none" strike="noStrike" kern="0" cap="none" spc="0" normalizeH="0" baseline="0" noProof="0" dirty="0">
              <a:ln>
                <a:noFill/>
              </a:ln>
              <a:solidFill>
                <a:srgbClr val="FFFFFF"/>
              </a:solidFill>
              <a:effectLst/>
              <a:uLnTx/>
              <a:uFillTx/>
              <a:latin typeface="Helvetica Light"/>
            </a:endParaRPr>
          </a:p>
        </p:txBody>
      </p:sp>
    </p:spTree>
    <p:extLst>
      <p:ext uri="{BB962C8B-B14F-4D97-AF65-F5344CB8AC3E}">
        <p14:creationId xmlns:p14="http://schemas.microsoft.com/office/powerpoint/2010/main" val="227799120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电子合同签署</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39" name="添加标题">
            <a:extLst>
              <a:ext uri="{FF2B5EF4-FFF2-40B4-BE49-F238E27FC236}">
                <a16:creationId xmlns:a16="http://schemas.microsoft.com/office/drawing/2014/main" id="{178D9CC5-0707-67F0-5CDC-408705C14509}"/>
              </a:ext>
            </a:extLst>
          </p:cNvPr>
          <p:cNvSpPr txBox="1"/>
          <p:nvPr/>
        </p:nvSpPr>
        <p:spPr>
          <a:xfrm>
            <a:off x="8289735" y="1450533"/>
            <a:ext cx="3698401" cy="5036635"/>
          </a:xfrm>
          <a:prstGeom prst="rect">
            <a:avLst/>
          </a:prstGeom>
          <a:noFill/>
        </p:spPr>
        <p:txBody>
          <a:bodyPr wrap="square" rtlCol="0">
            <a:spAutoFit/>
          </a:bodyPr>
          <a:lstStyle/>
          <a:p>
            <a:pPr>
              <a:lnSpc>
                <a:spcPct val="150000"/>
              </a:lnSpc>
            </a:pPr>
            <a:r>
              <a:rPr lang="zh-CN" altLang="en-US" sz="2400" b="1" dirty="0">
                <a:solidFill>
                  <a:srgbClr val="0E8BB4"/>
                </a:solidFill>
                <a:latin typeface="思源黑体 CN Bold"/>
                <a:ea typeface="+mj-ea"/>
              </a:rPr>
              <a:t>步骤二：</a:t>
            </a:r>
            <a:endParaRPr lang="en-US" altLang="zh-CN" sz="2400" b="1" dirty="0">
              <a:solidFill>
                <a:srgbClr val="0E8BB4"/>
              </a:solidFill>
              <a:latin typeface="思源黑体 CN Bold"/>
              <a:ea typeface="+mj-ea"/>
            </a:endParaRPr>
          </a:p>
          <a:p>
            <a:pPr>
              <a:lnSpc>
                <a:spcPct val="150000"/>
              </a:lnSpc>
            </a:pPr>
            <a:r>
              <a:rPr lang="en-US" altLang="zh-CN" sz="1600" b="1" dirty="0">
                <a:solidFill>
                  <a:srgbClr val="1C1C1C"/>
                </a:solidFill>
                <a:latin typeface="等线"/>
              </a:rPr>
              <a:t>- </a:t>
            </a:r>
            <a:r>
              <a:rPr lang="zh-CN" altLang="en-US" sz="1600" b="1" dirty="0">
                <a:solidFill>
                  <a:srgbClr val="1C1C1C"/>
                </a:solidFill>
                <a:latin typeface="等线"/>
              </a:rPr>
              <a:t>两种认证方式，默认</a:t>
            </a:r>
            <a:r>
              <a:rPr lang="zh-CN" altLang="en-US" sz="1600" b="1" u="sng" dirty="0">
                <a:solidFill>
                  <a:srgbClr val="1C1C1C"/>
                </a:solidFill>
                <a:latin typeface="等线"/>
              </a:rPr>
              <a:t>手机号认证</a:t>
            </a:r>
            <a:r>
              <a:rPr lang="zh-CN" altLang="en-US" sz="1600" b="1" dirty="0">
                <a:solidFill>
                  <a:srgbClr val="1C1C1C"/>
                </a:solidFill>
                <a:latin typeface="等线"/>
              </a:rPr>
              <a:t>，可点击“更换认证方式”选择</a:t>
            </a:r>
            <a:r>
              <a:rPr lang="zh-CN" altLang="en-US" sz="1600" b="1" u="sng" dirty="0">
                <a:solidFill>
                  <a:srgbClr val="1C1C1C"/>
                </a:solidFill>
                <a:latin typeface="等线"/>
              </a:rPr>
              <a:t>银行卡认证</a:t>
            </a:r>
            <a:endParaRPr lang="en-US" altLang="zh-CN" sz="1600" b="1" u="sng" dirty="0">
              <a:solidFill>
                <a:srgbClr val="1C1C1C"/>
              </a:solidFill>
              <a:latin typeface="等线"/>
            </a:endParaRPr>
          </a:p>
          <a:p>
            <a:pPr>
              <a:lnSpc>
                <a:spcPct val="150000"/>
              </a:lnSpc>
            </a:pPr>
            <a:r>
              <a:rPr lang="en-US" altLang="zh-CN" sz="1600" b="1" dirty="0">
                <a:solidFill>
                  <a:srgbClr val="1C1C1C"/>
                </a:solidFill>
                <a:latin typeface="思源黑体 CN ExtraLight"/>
              </a:rPr>
              <a:t>- </a:t>
            </a:r>
            <a:r>
              <a:rPr lang="zh-CN" altLang="en-US" sz="1600" b="1" dirty="0">
                <a:solidFill>
                  <a:srgbClr val="1C1C1C"/>
                </a:solidFill>
                <a:latin typeface="思源黑体 CN ExtraLight"/>
              </a:rPr>
              <a:t>按照要求填写真实姓名、身份证号、手机号</a:t>
            </a:r>
            <a:r>
              <a:rPr lang="en-US" altLang="zh-CN" sz="1600" b="1" dirty="0">
                <a:solidFill>
                  <a:srgbClr val="1C1C1C"/>
                </a:solidFill>
                <a:latin typeface="思源黑体 CN ExtraLight"/>
              </a:rPr>
              <a:t>/</a:t>
            </a:r>
            <a:r>
              <a:rPr lang="zh-CN" altLang="en-US" sz="1600" b="1" dirty="0">
                <a:solidFill>
                  <a:srgbClr val="1C1C1C"/>
                </a:solidFill>
                <a:latin typeface="思源黑体 CN ExtraLight"/>
              </a:rPr>
              <a:t>银行卡；</a:t>
            </a:r>
            <a:r>
              <a:rPr lang="zh-CN" altLang="en-US" sz="1600" b="1" dirty="0">
                <a:solidFill>
                  <a:srgbClr val="1C1C1C"/>
                </a:solidFill>
                <a:latin typeface="等线"/>
              </a:rPr>
              <a:t>输入短信验证码，认证成功</a:t>
            </a:r>
            <a:endParaRPr lang="en-US" altLang="zh-CN" sz="1600" b="1" dirty="0">
              <a:solidFill>
                <a:srgbClr val="1C1C1C"/>
              </a:solidFill>
              <a:latin typeface="等线"/>
            </a:endParaRPr>
          </a:p>
          <a:p>
            <a:pPr>
              <a:lnSpc>
                <a:spcPct val="150000"/>
              </a:lnSpc>
            </a:pPr>
            <a:endParaRPr lang="en-US" altLang="zh-CN" sz="1600" b="1" dirty="0">
              <a:solidFill>
                <a:srgbClr val="1C1C1C"/>
              </a:solidFill>
              <a:latin typeface="思源黑体 CN ExtraLight"/>
            </a:endParaRPr>
          </a:p>
          <a:p>
            <a:pPr>
              <a:lnSpc>
                <a:spcPct val="150000"/>
              </a:lnSpc>
            </a:pPr>
            <a:r>
              <a:rPr lang="zh-CN" altLang="en-US" sz="1600" b="1" dirty="0">
                <a:solidFill>
                  <a:srgbClr val="1C1C1C"/>
                </a:solidFill>
                <a:latin typeface="思源黑体 CN ExtraLight"/>
              </a:rPr>
              <a:t> </a:t>
            </a:r>
            <a:r>
              <a:rPr lang="en-US" altLang="zh-CN" sz="1600" b="1" dirty="0">
                <a:solidFill>
                  <a:srgbClr val="1C1C1C"/>
                </a:solidFill>
                <a:latin typeface="思源黑体 CN ExtraLight"/>
              </a:rPr>
              <a:t>- </a:t>
            </a:r>
            <a:r>
              <a:rPr lang="zh-CN" altLang="en-US" sz="1600" b="1" dirty="0">
                <a:solidFill>
                  <a:srgbClr val="1C1C1C"/>
                </a:solidFill>
                <a:latin typeface="思源黑体 CN ExtraLight"/>
              </a:rPr>
              <a:t>手机号认证：手机号需要本人身份证办理</a:t>
            </a:r>
            <a:endParaRPr lang="en-US" altLang="zh-CN" sz="1600" b="1" dirty="0">
              <a:solidFill>
                <a:srgbClr val="1C1C1C"/>
              </a:solidFill>
              <a:latin typeface="思源黑体 CN ExtraLight"/>
            </a:endParaRPr>
          </a:p>
          <a:p>
            <a:pPr>
              <a:lnSpc>
                <a:spcPct val="150000"/>
              </a:lnSpc>
            </a:pPr>
            <a:r>
              <a:rPr lang="zh-CN" altLang="en-US" sz="1600" b="1" dirty="0">
                <a:solidFill>
                  <a:srgbClr val="1C1C1C"/>
                </a:solidFill>
                <a:latin typeface="思源黑体 CN ExtraLight"/>
              </a:rPr>
              <a:t> </a:t>
            </a:r>
            <a:r>
              <a:rPr lang="en-US" altLang="zh-CN" sz="1600" b="1" dirty="0">
                <a:solidFill>
                  <a:srgbClr val="1C1C1C"/>
                </a:solidFill>
                <a:latin typeface="思源黑体 CN ExtraLight"/>
              </a:rPr>
              <a:t>- </a:t>
            </a:r>
            <a:r>
              <a:rPr lang="zh-CN" altLang="en-US" sz="1600" b="1" dirty="0">
                <a:solidFill>
                  <a:srgbClr val="1C1C1C"/>
                </a:solidFill>
                <a:latin typeface="思源黑体 CN ExtraLight"/>
              </a:rPr>
              <a:t>银行卡认证：如手机号不是本人身份证办理，可选择银行卡认证；使用银行卡认证时输入的手机号需要是办理该银行卡时预留给银行的手机号</a:t>
            </a:r>
            <a:endParaRPr lang="en-US" altLang="zh-CN" sz="1600" b="1" dirty="0">
              <a:solidFill>
                <a:srgbClr val="1C1C1C"/>
              </a:solidFill>
              <a:latin typeface="等线"/>
            </a:endParaRPr>
          </a:p>
        </p:txBody>
      </p:sp>
      <p:grpSp>
        <p:nvGrpSpPr>
          <p:cNvPr id="40" name="组合 39">
            <a:extLst>
              <a:ext uri="{FF2B5EF4-FFF2-40B4-BE49-F238E27FC236}">
                <a16:creationId xmlns:a16="http://schemas.microsoft.com/office/drawing/2014/main" id="{16E0C709-7746-1ABF-FE0A-D6009B18217B}"/>
              </a:ext>
            </a:extLst>
          </p:cNvPr>
          <p:cNvGrpSpPr/>
          <p:nvPr/>
        </p:nvGrpSpPr>
        <p:grpSpPr>
          <a:xfrm>
            <a:off x="3119072" y="1806000"/>
            <a:ext cx="2409372" cy="4841336"/>
            <a:chOff x="7886700" y="2352005"/>
            <a:chExt cx="1828800" cy="3674749"/>
          </a:xfrm>
        </p:grpSpPr>
        <p:sp>
          <p:nvSpPr>
            <p:cNvPr id="41" name="Freeform: Shape 10">
              <a:extLst>
                <a:ext uri="{FF2B5EF4-FFF2-40B4-BE49-F238E27FC236}">
                  <a16:creationId xmlns:a16="http://schemas.microsoft.com/office/drawing/2014/main" id="{DC20251F-A30A-39E9-CC9B-1AF913B3B525}"/>
                </a:ext>
              </a:extLst>
            </p:cNvPr>
            <p:cNvSpPr/>
            <p:nvPr/>
          </p:nvSpPr>
          <p:spPr>
            <a:xfrm>
              <a:off x="7886700" y="2352005"/>
              <a:ext cx="1828800" cy="3674749"/>
            </a:xfrm>
            <a:custGeom>
              <a:avLst/>
              <a:gdLst>
                <a:gd name="connsiteX0" fmla="*/ 485249 w 3453290"/>
                <a:gd name="connsiteY0" fmla="*/ 0 h 6938963"/>
                <a:gd name="connsiteX1" fmla="*/ 2968041 w 3453290"/>
                <a:gd name="connsiteY1" fmla="*/ 0 h 6938963"/>
                <a:gd name="connsiteX2" fmla="*/ 3435192 w 3453290"/>
                <a:gd name="connsiteY2" fmla="*/ 467152 h 6938963"/>
                <a:gd name="connsiteX3" fmla="*/ 3435192 w 3453290"/>
                <a:gd name="connsiteY3" fmla="*/ 1333500 h 6938963"/>
                <a:gd name="connsiteX4" fmla="*/ 3440194 w 3453290"/>
                <a:gd name="connsiteY4" fmla="*/ 1333500 h 6938963"/>
                <a:gd name="connsiteX5" fmla="*/ 3453290 w 3453290"/>
                <a:gd name="connsiteY5" fmla="*/ 1346596 h 6938963"/>
                <a:gd name="connsiteX6" fmla="*/ 3453290 w 3453290"/>
                <a:gd name="connsiteY6" fmla="*/ 1768077 h 6938963"/>
                <a:gd name="connsiteX7" fmla="*/ 3440194 w 3453290"/>
                <a:gd name="connsiteY7" fmla="*/ 1781173 h 6938963"/>
                <a:gd name="connsiteX8" fmla="*/ 3435192 w 3453290"/>
                <a:gd name="connsiteY8" fmla="*/ 1781173 h 6938963"/>
                <a:gd name="connsiteX9" fmla="*/ 3435192 w 3453290"/>
                <a:gd name="connsiteY9" fmla="*/ 6471812 h 6938963"/>
                <a:gd name="connsiteX10" fmla="*/ 2968041 w 3453290"/>
                <a:gd name="connsiteY10" fmla="*/ 6938963 h 6938963"/>
                <a:gd name="connsiteX11" fmla="*/ 485249 w 3453290"/>
                <a:gd name="connsiteY11" fmla="*/ 6938963 h 6938963"/>
                <a:gd name="connsiteX12" fmla="*/ 18098 w 3453290"/>
                <a:gd name="connsiteY12" fmla="*/ 6471812 h 6938963"/>
                <a:gd name="connsiteX13" fmla="*/ 18098 w 3453290"/>
                <a:gd name="connsiteY13" fmla="*/ 2336007 h 6938963"/>
                <a:gd name="connsiteX14" fmla="*/ 13096 w 3453290"/>
                <a:gd name="connsiteY14" fmla="*/ 2336007 h 6938963"/>
                <a:gd name="connsiteX15" fmla="*/ 0 w 3453290"/>
                <a:gd name="connsiteY15" fmla="*/ 2322911 h 6938963"/>
                <a:gd name="connsiteX16" fmla="*/ 0 w 3453290"/>
                <a:gd name="connsiteY16" fmla="*/ 1901430 h 6938963"/>
                <a:gd name="connsiteX17" fmla="*/ 13096 w 3453290"/>
                <a:gd name="connsiteY17" fmla="*/ 1888334 h 6938963"/>
                <a:gd name="connsiteX18" fmla="*/ 18098 w 3453290"/>
                <a:gd name="connsiteY18" fmla="*/ 1888334 h 6938963"/>
                <a:gd name="connsiteX19" fmla="*/ 18098 w 3453290"/>
                <a:gd name="connsiteY19" fmla="*/ 1781174 h 6938963"/>
                <a:gd name="connsiteX20" fmla="*/ 13096 w 3453290"/>
                <a:gd name="connsiteY20" fmla="*/ 1781174 h 6938963"/>
                <a:gd name="connsiteX21" fmla="*/ 0 w 3453290"/>
                <a:gd name="connsiteY21" fmla="*/ 1768078 h 6938963"/>
                <a:gd name="connsiteX22" fmla="*/ 0 w 3453290"/>
                <a:gd name="connsiteY22" fmla="*/ 1346597 h 6938963"/>
                <a:gd name="connsiteX23" fmla="*/ 13096 w 3453290"/>
                <a:gd name="connsiteY23" fmla="*/ 1333501 h 6938963"/>
                <a:gd name="connsiteX24" fmla="*/ 18098 w 3453290"/>
                <a:gd name="connsiteY24" fmla="*/ 1333501 h 6938963"/>
                <a:gd name="connsiteX25" fmla="*/ 18098 w 3453290"/>
                <a:gd name="connsiteY25" fmla="*/ 1069182 h 6938963"/>
                <a:gd name="connsiteX26" fmla="*/ 7620 w 3453290"/>
                <a:gd name="connsiteY26" fmla="*/ 1069182 h 6938963"/>
                <a:gd name="connsiteX27" fmla="*/ 0 w 3453290"/>
                <a:gd name="connsiteY27" fmla="*/ 1061562 h 6938963"/>
                <a:gd name="connsiteX28" fmla="*/ 0 w 3453290"/>
                <a:gd name="connsiteY28" fmla="*/ 831535 h 6938963"/>
                <a:gd name="connsiteX29" fmla="*/ 7620 w 3453290"/>
                <a:gd name="connsiteY29" fmla="*/ 823914 h 6938963"/>
                <a:gd name="connsiteX30" fmla="*/ 18098 w 3453290"/>
                <a:gd name="connsiteY30" fmla="*/ 823914 h 6938963"/>
                <a:gd name="connsiteX31" fmla="*/ 18098 w 3453290"/>
                <a:gd name="connsiteY31" fmla="*/ 467152 h 6938963"/>
                <a:gd name="connsiteX32" fmla="*/ 485249 w 3453290"/>
                <a:gd name="connsiteY32" fmla="*/ 0 h 693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53290" h="6938963">
                  <a:moveTo>
                    <a:pt x="485249" y="0"/>
                  </a:moveTo>
                  <a:lnTo>
                    <a:pt x="2968041" y="0"/>
                  </a:lnTo>
                  <a:cubicBezTo>
                    <a:pt x="3226041" y="0"/>
                    <a:pt x="3435192" y="209151"/>
                    <a:pt x="3435192" y="467152"/>
                  </a:cubicBezTo>
                  <a:lnTo>
                    <a:pt x="3435192" y="1333500"/>
                  </a:lnTo>
                  <a:lnTo>
                    <a:pt x="3440194" y="1333500"/>
                  </a:lnTo>
                  <a:cubicBezTo>
                    <a:pt x="3447427" y="1333500"/>
                    <a:pt x="3453290" y="1339363"/>
                    <a:pt x="3453290" y="1346596"/>
                  </a:cubicBezTo>
                  <a:lnTo>
                    <a:pt x="3453290" y="1768077"/>
                  </a:lnTo>
                  <a:cubicBezTo>
                    <a:pt x="3453290" y="1775310"/>
                    <a:pt x="3447427" y="1781173"/>
                    <a:pt x="3440194" y="1781173"/>
                  </a:cubicBezTo>
                  <a:lnTo>
                    <a:pt x="3435192" y="1781173"/>
                  </a:lnTo>
                  <a:lnTo>
                    <a:pt x="3435192" y="6471812"/>
                  </a:lnTo>
                  <a:cubicBezTo>
                    <a:pt x="3435192" y="6729812"/>
                    <a:pt x="3226041" y="6938963"/>
                    <a:pt x="2968041" y="6938963"/>
                  </a:cubicBezTo>
                  <a:lnTo>
                    <a:pt x="485249" y="6938963"/>
                  </a:lnTo>
                  <a:cubicBezTo>
                    <a:pt x="227249" y="6938963"/>
                    <a:pt x="18098" y="6729812"/>
                    <a:pt x="18098" y="6471812"/>
                  </a:cubicBezTo>
                  <a:lnTo>
                    <a:pt x="18098" y="2336007"/>
                  </a:lnTo>
                  <a:lnTo>
                    <a:pt x="13096" y="2336007"/>
                  </a:lnTo>
                  <a:cubicBezTo>
                    <a:pt x="5863" y="2336007"/>
                    <a:pt x="0" y="2330144"/>
                    <a:pt x="0" y="2322911"/>
                  </a:cubicBezTo>
                  <a:lnTo>
                    <a:pt x="0" y="1901430"/>
                  </a:lnTo>
                  <a:cubicBezTo>
                    <a:pt x="0" y="1894197"/>
                    <a:pt x="5863" y="1888334"/>
                    <a:pt x="13096" y="1888334"/>
                  </a:cubicBezTo>
                  <a:lnTo>
                    <a:pt x="18098" y="1888334"/>
                  </a:lnTo>
                  <a:lnTo>
                    <a:pt x="18098" y="1781174"/>
                  </a:lnTo>
                  <a:lnTo>
                    <a:pt x="13096" y="1781174"/>
                  </a:lnTo>
                  <a:cubicBezTo>
                    <a:pt x="5863" y="1781174"/>
                    <a:pt x="0" y="1775311"/>
                    <a:pt x="0" y="1768078"/>
                  </a:cubicBezTo>
                  <a:lnTo>
                    <a:pt x="0" y="1346597"/>
                  </a:lnTo>
                  <a:cubicBezTo>
                    <a:pt x="0" y="1339364"/>
                    <a:pt x="5863" y="1333501"/>
                    <a:pt x="13096" y="1333501"/>
                  </a:cubicBezTo>
                  <a:lnTo>
                    <a:pt x="18098" y="1333501"/>
                  </a:lnTo>
                  <a:lnTo>
                    <a:pt x="18098" y="1069182"/>
                  </a:lnTo>
                  <a:lnTo>
                    <a:pt x="7620" y="1069182"/>
                  </a:lnTo>
                  <a:cubicBezTo>
                    <a:pt x="3412" y="1069182"/>
                    <a:pt x="0" y="1065770"/>
                    <a:pt x="0" y="1061562"/>
                  </a:cubicBezTo>
                  <a:lnTo>
                    <a:pt x="0" y="831535"/>
                  </a:lnTo>
                  <a:cubicBezTo>
                    <a:pt x="0" y="827326"/>
                    <a:pt x="3412" y="823914"/>
                    <a:pt x="7620" y="823914"/>
                  </a:cubicBezTo>
                  <a:lnTo>
                    <a:pt x="18098" y="823914"/>
                  </a:lnTo>
                  <a:lnTo>
                    <a:pt x="18098" y="467152"/>
                  </a:lnTo>
                  <a:cubicBezTo>
                    <a:pt x="18098" y="209151"/>
                    <a:pt x="227249" y="0"/>
                    <a:pt x="485249" y="0"/>
                  </a:cubicBezTo>
                  <a:close/>
                </a:path>
              </a:pathLst>
            </a:custGeom>
            <a:solidFill>
              <a:srgbClr val="1C1C1C"/>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42" name="Rectangle: Rounded Corners 11">
              <a:extLst>
                <a:ext uri="{FF2B5EF4-FFF2-40B4-BE49-F238E27FC236}">
                  <a16:creationId xmlns:a16="http://schemas.microsoft.com/office/drawing/2014/main" id="{221692A8-BDAE-1C7C-7215-705EA753558F}"/>
                </a:ext>
              </a:extLst>
            </p:cNvPr>
            <p:cNvSpPr/>
            <p:nvPr/>
          </p:nvSpPr>
          <p:spPr>
            <a:xfrm>
              <a:off x="8671559" y="2501801"/>
              <a:ext cx="418879" cy="35258"/>
            </a:xfrm>
            <a:prstGeom prst="roundRect">
              <a:avLst>
                <a:gd name="adj" fmla="val 50000"/>
              </a:avLst>
            </a:prstGeom>
            <a:solidFill>
              <a:srgbClr val="1C1C1C">
                <a:lumMod val="75000"/>
                <a:lumOff val="25000"/>
              </a:srgbClr>
            </a:solidFill>
            <a:ln w="25400" cap="rnd" cmpd="sng" algn="ctr">
              <a:noFill/>
              <a:prstDash val="solid"/>
              <a:round/>
            </a:ln>
            <a:effectLst>
              <a:softEdge rad="0"/>
            </a:effectLst>
            <a:scene3d>
              <a:camera prst="orthographicFront"/>
              <a:lightRig rig="sof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43" name="Oval 14">
              <a:extLst>
                <a:ext uri="{FF2B5EF4-FFF2-40B4-BE49-F238E27FC236}">
                  <a16:creationId xmlns:a16="http://schemas.microsoft.com/office/drawing/2014/main" id="{7D36B97E-79C9-F6C6-EB3C-AA929745071C}"/>
                </a:ext>
              </a:extLst>
            </p:cNvPr>
            <p:cNvSpPr>
              <a:spLocks noChangeAspect="1"/>
            </p:cNvSpPr>
            <p:nvPr/>
          </p:nvSpPr>
          <p:spPr>
            <a:xfrm>
              <a:off x="8560499" y="2482853"/>
              <a:ext cx="73152" cy="73152"/>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grpSp>
      <p:grpSp>
        <p:nvGrpSpPr>
          <p:cNvPr id="44" name="组合 43">
            <a:extLst>
              <a:ext uri="{FF2B5EF4-FFF2-40B4-BE49-F238E27FC236}">
                <a16:creationId xmlns:a16="http://schemas.microsoft.com/office/drawing/2014/main" id="{65D61645-ED08-09EC-F499-73D054BCFB48}"/>
              </a:ext>
            </a:extLst>
          </p:cNvPr>
          <p:cNvGrpSpPr/>
          <p:nvPr/>
        </p:nvGrpSpPr>
        <p:grpSpPr>
          <a:xfrm>
            <a:off x="552108" y="1806000"/>
            <a:ext cx="2409372" cy="4841336"/>
            <a:chOff x="7886700" y="2352005"/>
            <a:chExt cx="1828800" cy="3674749"/>
          </a:xfrm>
        </p:grpSpPr>
        <p:sp>
          <p:nvSpPr>
            <p:cNvPr id="45" name="Freeform: Shape 10">
              <a:extLst>
                <a:ext uri="{FF2B5EF4-FFF2-40B4-BE49-F238E27FC236}">
                  <a16:creationId xmlns:a16="http://schemas.microsoft.com/office/drawing/2014/main" id="{0D66DEFC-F04A-8E4C-5F7F-3BAF7B3F78C1}"/>
                </a:ext>
              </a:extLst>
            </p:cNvPr>
            <p:cNvSpPr/>
            <p:nvPr/>
          </p:nvSpPr>
          <p:spPr>
            <a:xfrm>
              <a:off x="7886700" y="2352005"/>
              <a:ext cx="1828800" cy="3674749"/>
            </a:xfrm>
            <a:custGeom>
              <a:avLst/>
              <a:gdLst>
                <a:gd name="connsiteX0" fmla="*/ 485249 w 3453290"/>
                <a:gd name="connsiteY0" fmla="*/ 0 h 6938963"/>
                <a:gd name="connsiteX1" fmla="*/ 2968041 w 3453290"/>
                <a:gd name="connsiteY1" fmla="*/ 0 h 6938963"/>
                <a:gd name="connsiteX2" fmla="*/ 3435192 w 3453290"/>
                <a:gd name="connsiteY2" fmla="*/ 467152 h 6938963"/>
                <a:gd name="connsiteX3" fmla="*/ 3435192 w 3453290"/>
                <a:gd name="connsiteY3" fmla="*/ 1333500 h 6938963"/>
                <a:gd name="connsiteX4" fmla="*/ 3440194 w 3453290"/>
                <a:gd name="connsiteY4" fmla="*/ 1333500 h 6938963"/>
                <a:gd name="connsiteX5" fmla="*/ 3453290 w 3453290"/>
                <a:gd name="connsiteY5" fmla="*/ 1346596 h 6938963"/>
                <a:gd name="connsiteX6" fmla="*/ 3453290 w 3453290"/>
                <a:gd name="connsiteY6" fmla="*/ 1768077 h 6938963"/>
                <a:gd name="connsiteX7" fmla="*/ 3440194 w 3453290"/>
                <a:gd name="connsiteY7" fmla="*/ 1781173 h 6938963"/>
                <a:gd name="connsiteX8" fmla="*/ 3435192 w 3453290"/>
                <a:gd name="connsiteY8" fmla="*/ 1781173 h 6938963"/>
                <a:gd name="connsiteX9" fmla="*/ 3435192 w 3453290"/>
                <a:gd name="connsiteY9" fmla="*/ 6471812 h 6938963"/>
                <a:gd name="connsiteX10" fmla="*/ 2968041 w 3453290"/>
                <a:gd name="connsiteY10" fmla="*/ 6938963 h 6938963"/>
                <a:gd name="connsiteX11" fmla="*/ 485249 w 3453290"/>
                <a:gd name="connsiteY11" fmla="*/ 6938963 h 6938963"/>
                <a:gd name="connsiteX12" fmla="*/ 18098 w 3453290"/>
                <a:gd name="connsiteY12" fmla="*/ 6471812 h 6938963"/>
                <a:gd name="connsiteX13" fmla="*/ 18098 w 3453290"/>
                <a:gd name="connsiteY13" fmla="*/ 2336007 h 6938963"/>
                <a:gd name="connsiteX14" fmla="*/ 13096 w 3453290"/>
                <a:gd name="connsiteY14" fmla="*/ 2336007 h 6938963"/>
                <a:gd name="connsiteX15" fmla="*/ 0 w 3453290"/>
                <a:gd name="connsiteY15" fmla="*/ 2322911 h 6938963"/>
                <a:gd name="connsiteX16" fmla="*/ 0 w 3453290"/>
                <a:gd name="connsiteY16" fmla="*/ 1901430 h 6938963"/>
                <a:gd name="connsiteX17" fmla="*/ 13096 w 3453290"/>
                <a:gd name="connsiteY17" fmla="*/ 1888334 h 6938963"/>
                <a:gd name="connsiteX18" fmla="*/ 18098 w 3453290"/>
                <a:gd name="connsiteY18" fmla="*/ 1888334 h 6938963"/>
                <a:gd name="connsiteX19" fmla="*/ 18098 w 3453290"/>
                <a:gd name="connsiteY19" fmla="*/ 1781174 h 6938963"/>
                <a:gd name="connsiteX20" fmla="*/ 13096 w 3453290"/>
                <a:gd name="connsiteY20" fmla="*/ 1781174 h 6938963"/>
                <a:gd name="connsiteX21" fmla="*/ 0 w 3453290"/>
                <a:gd name="connsiteY21" fmla="*/ 1768078 h 6938963"/>
                <a:gd name="connsiteX22" fmla="*/ 0 w 3453290"/>
                <a:gd name="connsiteY22" fmla="*/ 1346597 h 6938963"/>
                <a:gd name="connsiteX23" fmla="*/ 13096 w 3453290"/>
                <a:gd name="connsiteY23" fmla="*/ 1333501 h 6938963"/>
                <a:gd name="connsiteX24" fmla="*/ 18098 w 3453290"/>
                <a:gd name="connsiteY24" fmla="*/ 1333501 h 6938963"/>
                <a:gd name="connsiteX25" fmla="*/ 18098 w 3453290"/>
                <a:gd name="connsiteY25" fmla="*/ 1069182 h 6938963"/>
                <a:gd name="connsiteX26" fmla="*/ 7620 w 3453290"/>
                <a:gd name="connsiteY26" fmla="*/ 1069182 h 6938963"/>
                <a:gd name="connsiteX27" fmla="*/ 0 w 3453290"/>
                <a:gd name="connsiteY27" fmla="*/ 1061562 h 6938963"/>
                <a:gd name="connsiteX28" fmla="*/ 0 w 3453290"/>
                <a:gd name="connsiteY28" fmla="*/ 831535 h 6938963"/>
                <a:gd name="connsiteX29" fmla="*/ 7620 w 3453290"/>
                <a:gd name="connsiteY29" fmla="*/ 823914 h 6938963"/>
                <a:gd name="connsiteX30" fmla="*/ 18098 w 3453290"/>
                <a:gd name="connsiteY30" fmla="*/ 823914 h 6938963"/>
                <a:gd name="connsiteX31" fmla="*/ 18098 w 3453290"/>
                <a:gd name="connsiteY31" fmla="*/ 467152 h 6938963"/>
                <a:gd name="connsiteX32" fmla="*/ 485249 w 3453290"/>
                <a:gd name="connsiteY32" fmla="*/ 0 h 693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53290" h="6938963">
                  <a:moveTo>
                    <a:pt x="485249" y="0"/>
                  </a:moveTo>
                  <a:lnTo>
                    <a:pt x="2968041" y="0"/>
                  </a:lnTo>
                  <a:cubicBezTo>
                    <a:pt x="3226041" y="0"/>
                    <a:pt x="3435192" y="209151"/>
                    <a:pt x="3435192" y="467152"/>
                  </a:cubicBezTo>
                  <a:lnTo>
                    <a:pt x="3435192" y="1333500"/>
                  </a:lnTo>
                  <a:lnTo>
                    <a:pt x="3440194" y="1333500"/>
                  </a:lnTo>
                  <a:cubicBezTo>
                    <a:pt x="3447427" y="1333500"/>
                    <a:pt x="3453290" y="1339363"/>
                    <a:pt x="3453290" y="1346596"/>
                  </a:cubicBezTo>
                  <a:lnTo>
                    <a:pt x="3453290" y="1768077"/>
                  </a:lnTo>
                  <a:cubicBezTo>
                    <a:pt x="3453290" y="1775310"/>
                    <a:pt x="3447427" y="1781173"/>
                    <a:pt x="3440194" y="1781173"/>
                  </a:cubicBezTo>
                  <a:lnTo>
                    <a:pt x="3435192" y="1781173"/>
                  </a:lnTo>
                  <a:lnTo>
                    <a:pt x="3435192" y="6471812"/>
                  </a:lnTo>
                  <a:cubicBezTo>
                    <a:pt x="3435192" y="6729812"/>
                    <a:pt x="3226041" y="6938963"/>
                    <a:pt x="2968041" y="6938963"/>
                  </a:cubicBezTo>
                  <a:lnTo>
                    <a:pt x="485249" y="6938963"/>
                  </a:lnTo>
                  <a:cubicBezTo>
                    <a:pt x="227249" y="6938963"/>
                    <a:pt x="18098" y="6729812"/>
                    <a:pt x="18098" y="6471812"/>
                  </a:cubicBezTo>
                  <a:lnTo>
                    <a:pt x="18098" y="2336007"/>
                  </a:lnTo>
                  <a:lnTo>
                    <a:pt x="13096" y="2336007"/>
                  </a:lnTo>
                  <a:cubicBezTo>
                    <a:pt x="5863" y="2336007"/>
                    <a:pt x="0" y="2330144"/>
                    <a:pt x="0" y="2322911"/>
                  </a:cubicBezTo>
                  <a:lnTo>
                    <a:pt x="0" y="1901430"/>
                  </a:lnTo>
                  <a:cubicBezTo>
                    <a:pt x="0" y="1894197"/>
                    <a:pt x="5863" y="1888334"/>
                    <a:pt x="13096" y="1888334"/>
                  </a:cubicBezTo>
                  <a:lnTo>
                    <a:pt x="18098" y="1888334"/>
                  </a:lnTo>
                  <a:lnTo>
                    <a:pt x="18098" y="1781174"/>
                  </a:lnTo>
                  <a:lnTo>
                    <a:pt x="13096" y="1781174"/>
                  </a:lnTo>
                  <a:cubicBezTo>
                    <a:pt x="5863" y="1781174"/>
                    <a:pt x="0" y="1775311"/>
                    <a:pt x="0" y="1768078"/>
                  </a:cubicBezTo>
                  <a:lnTo>
                    <a:pt x="0" y="1346597"/>
                  </a:lnTo>
                  <a:cubicBezTo>
                    <a:pt x="0" y="1339364"/>
                    <a:pt x="5863" y="1333501"/>
                    <a:pt x="13096" y="1333501"/>
                  </a:cubicBezTo>
                  <a:lnTo>
                    <a:pt x="18098" y="1333501"/>
                  </a:lnTo>
                  <a:lnTo>
                    <a:pt x="18098" y="1069182"/>
                  </a:lnTo>
                  <a:lnTo>
                    <a:pt x="7620" y="1069182"/>
                  </a:lnTo>
                  <a:cubicBezTo>
                    <a:pt x="3412" y="1069182"/>
                    <a:pt x="0" y="1065770"/>
                    <a:pt x="0" y="1061562"/>
                  </a:cubicBezTo>
                  <a:lnTo>
                    <a:pt x="0" y="831535"/>
                  </a:lnTo>
                  <a:cubicBezTo>
                    <a:pt x="0" y="827326"/>
                    <a:pt x="3412" y="823914"/>
                    <a:pt x="7620" y="823914"/>
                  </a:cubicBezTo>
                  <a:lnTo>
                    <a:pt x="18098" y="823914"/>
                  </a:lnTo>
                  <a:lnTo>
                    <a:pt x="18098" y="467152"/>
                  </a:lnTo>
                  <a:cubicBezTo>
                    <a:pt x="18098" y="209151"/>
                    <a:pt x="227249" y="0"/>
                    <a:pt x="485249" y="0"/>
                  </a:cubicBezTo>
                  <a:close/>
                </a:path>
              </a:pathLst>
            </a:custGeom>
            <a:solidFill>
              <a:srgbClr val="1C1C1C"/>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46" name="Rectangle: Rounded Corners 11">
              <a:extLst>
                <a:ext uri="{FF2B5EF4-FFF2-40B4-BE49-F238E27FC236}">
                  <a16:creationId xmlns:a16="http://schemas.microsoft.com/office/drawing/2014/main" id="{C353234D-12B0-FEC6-192C-30236A8B6182}"/>
                </a:ext>
              </a:extLst>
            </p:cNvPr>
            <p:cNvSpPr/>
            <p:nvPr/>
          </p:nvSpPr>
          <p:spPr>
            <a:xfrm>
              <a:off x="8671559" y="2501801"/>
              <a:ext cx="418879" cy="35258"/>
            </a:xfrm>
            <a:prstGeom prst="roundRect">
              <a:avLst>
                <a:gd name="adj" fmla="val 50000"/>
              </a:avLst>
            </a:prstGeom>
            <a:solidFill>
              <a:srgbClr val="1C1C1C">
                <a:lumMod val="75000"/>
                <a:lumOff val="25000"/>
              </a:srgbClr>
            </a:solidFill>
            <a:ln w="25400" cap="rnd" cmpd="sng" algn="ctr">
              <a:noFill/>
              <a:prstDash val="solid"/>
              <a:round/>
            </a:ln>
            <a:effectLst>
              <a:softEdge rad="0"/>
            </a:effectLst>
            <a:scene3d>
              <a:camera prst="orthographicFront"/>
              <a:lightRig rig="sof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47" name="Oval 14">
              <a:extLst>
                <a:ext uri="{FF2B5EF4-FFF2-40B4-BE49-F238E27FC236}">
                  <a16:creationId xmlns:a16="http://schemas.microsoft.com/office/drawing/2014/main" id="{17A809C9-6D3E-F2C7-7ED1-07B48B8CBFF6}"/>
                </a:ext>
              </a:extLst>
            </p:cNvPr>
            <p:cNvSpPr>
              <a:spLocks noChangeAspect="1"/>
            </p:cNvSpPr>
            <p:nvPr/>
          </p:nvSpPr>
          <p:spPr>
            <a:xfrm>
              <a:off x="8560499" y="2482853"/>
              <a:ext cx="73152" cy="73152"/>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grpSp>
      <p:grpSp>
        <p:nvGrpSpPr>
          <p:cNvPr id="48" name="组合 47">
            <a:extLst>
              <a:ext uri="{FF2B5EF4-FFF2-40B4-BE49-F238E27FC236}">
                <a16:creationId xmlns:a16="http://schemas.microsoft.com/office/drawing/2014/main" id="{DD1F28D0-3D74-F2C7-202C-90670ED00875}"/>
              </a:ext>
            </a:extLst>
          </p:cNvPr>
          <p:cNvGrpSpPr/>
          <p:nvPr/>
        </p:nvGrpSpPr>
        <p:grpSpPr>
          <a:xfrm>
            <a:off x="5652597" y="1805999"/>
            <a:ext cx="2409372" cy="4841336"/>
            <a:chOff x="7886700" y="2352005"/>
            <a:chExt cx="1828800" cy="3674749"/>
          </a:xfrm>
        </p:grpSpPr>
        <p:sp>
          <p:nvSpPr>
            <p:cNvPr id="49" name="Freeform: Shape 10">
              <a:extLst>
                <a:ext uri="{FF2B5EF4-FFF2-40B4-BE49-F238E27FC236}">
                  <a16:creationId xmlns:a16="http://schemas.microsoft.com/office/drawing/2014/main" id="{2E372D89-80DC-257D-27C6-3150ED02CF9F}"/>
                </a:ext>
              </a:extLst>
            </p:cNvPr>
            <p:cNvSpPr/>
            <p:nvPr/>
          </p:nvSpPr>
          <p:spPr>
            <a:xfrm>
              <a:off x="7886700" y="2352005"/>
              <a:ext cx="1828800" cy="3674749"/>
            </a:xfrm>
            <a:custGeom>
              <a:avLst/>
              <a:gdLst>
                <a:gd name="connsiteX0" fmla="*/ 485249 w 3453290"/>
                <a:gd name="connsiteY0" fmla="*/ 0 h 6938963"/>
                <a:gd name="connsiteX1" fmla="*/ 2968041 w 3453290"/>
                <a:gd name="connsiteY1" fmla="*/ 0 h 6938963"/>
                <a:gd name="connsiteX2" fmla="*/ 3435192 w 3453290"/>
                <a:gd name="connsiteY2" fmla="*/ 467152 h 6938963"/>
                <a:gd name="connsiteX3" fmla="*/ 3435192 w 3453290"/>
                <a:gd name="connsiteY3" fmla="*/ 1333500 h 6938963"/>
                <a:gd name="connsiteX4" fmla="*/ 3440194 w 3453290"/>
                <a:gd name="connsiteY4" fmla="*/ 1333500 h 6938963"/>
                <a:gd name="connsiteX5" fmla="*/ 3453290 w 3453290"/>
                <a:gd name="connsiteY5" fmla="*/ 1346596 h 6938963"/>
                <a:gd name="connsiteX6" fmla="*/ 3453290 w 3453290"/>
                <a:gd name="connsiteY6" fmla="*/ 1768077 h 6938963"/>
                <a:gd name="connsiteX7" fmla="*/ 3440194 w 3453290"/>
                <a:gd name="connsiteY7" fmla="*/ 1781173 h 6938963"/>
                <a:gd name="connsiteX8" fmla="*/ 3435192 w 3453290"/>
                <a:gd name="connsiteY8" fmla="*/ 1781173 h 6938963"/>
                <a:gd name="connsiteX9" fmla="*/ 3435192 w 3453290"/>
                <a:gd name="connsiteY9" fmla="*/ 6471812 h 6938963"/>
                <a:gd name="connsiteX10" fmla="*/ 2968041 w 3453290"/>
                <a:gd name="connsiteY10" fmla="*/ 6938963 h 6938963"/>
                <a:gd name="connsiteX11" fmla="*/ 485249 w 3453290"/>
                <a:gd name="connsiteY11" fmla="*/ 6938963 h 6938963"/>
                <a:gd name="connsiteX12" fmla="*/ 18098 w 3453290"/>
                <a:gd name="connsiteY12" fmla="*/ 6471812 h 6938963"/>
                <a:gd name="connsiteX13" fmla="*/ 18098 w 3453290"/>
                <a:gd name="connsiteY13" fmla="*/ 2336007 h 6938963"/>
                <a:gd name="connsiteX14" fmla="*/ 13096 w 3453290"/>
                <a:gd name="connsiteY14" fmla="*/ 2336007 h 6938963"/>
                <a:gd name="connsiteX15" fmla="*/ 0 w 3453290"/>
                <a:gd name="connsiteY15" fmla="*/ 2322911 h 6938963"/>
                <a:gd name="connsiteX16" fmla="*/ 0 w 3453290"/>
                <a:gd name="connsiteY16" fmla="*/ 1901430 h 6938963"/>
                <a:gd name="connsiteX17" fmla="*/ 13096 w 3453290"/>
                <a:gd name="connsiteY17" fmla="*/ 1888334 h 6938963"/>
                <a:gd name="connsiteX18" fmla="*/ 18098 w 3453290"/>
                <a:gd name="connsiteY18" fmla="*/ 1888334 h 6938963"/>
                <a:gd name="connsiteX19" fmla="*/ 18098 w 3453290"/>
                <a:gd name="connsiteY19" fmla="*/ 1781174 h 6938963"/>
                <a:gd name="connsiteX20" fmla="*/ 13096 w 3453290"/>
                <a:gd name="connsiteY20" fmla="*/ 1781174 h 6938963"/>
                <a:gd name="connsiteX21" fmla="*/ 0 w 3453290"/>
                <a:gd name="connsiteY21" fmla="*/ 1768078 h 6938963"/>
                <a:gd name="connsiteX22" fmla="*/ 0 w 3453290"/>
                <a:gd name="connsiteY22" fmla="*/ 1346597 h 6938963"/>
                <a:gd name="connsiteX23" fmla="*/ 13096 w 3453290"/>
                <a:gd name="connsiteY23" fmla="*/ 1333501 h 6938963"/>
                <a:gd name="connsiteX24" fmla="*/ 18098 w 3453290"/>
                <a:gd name="connsiteY24" fmla="*/ 1333501 h 6938963"/>
                <a:gd name="connsiteX25" fmla="*/ 18098 w 3453290"/>
                <a:gd name="connsiteY25" fmla="*/ 1069182 h 6938963"/>
                <a:gd name="connsiteX26" fmla="*/ 7620 w 3453290"/>
                <a:gd name="connsiteY26" fmla="*/ 1069182 h 6938963"/>
                <a:gd name="connsiteX27" fmla="*/ 0 w 3453290"/>
                <a:gd name="connsiteY27" fmla="*/ 1061562 h 6938963"/>
                <a:gd name="connsiteX28" fmla="*/ 0 w 3453290"/>
                <a:gd name="connsiteY28" fmla="*/ 831535 h 6938963"/>
                <a:gd name="connsiteX29" fmla="*/ 7620 w 3453290"/>
                <a:gd name="connsiteY29" fmla="*/ 823914 h 6938963"/>
                <a:gd name="connsiteX30" fmla="*/ 18098 w 3453290"/>
                <a:gd name="connsiteY30" fmla="*/ 823914 h 6938963"/>
                <a:gd name="connsiteX31" fmla="*/ 18098 w 3453290"/>
                <a:gd name="connsiteY31" fmla="*/ 467152 h 6938963"/>
                <a:gd name="connsiteX32" fmla="*/ 485249 w 3453290"/>
                <a:gd name="connsiteY32" fmla="*/ 0 h 693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53290" h="6938963">
                  <a:moveTo>
                    <a:pt x="485249" y="0"/>
                  </a:moveTo>
                  <a:lnTo>
                    <a:pt x="2968041" y="0"/>
                  </a:lnTo>
                  <a:cubicBezTo>
                    <a:pt x="3226041" y="0"/>
                    <a:pt x="3435192" y="209151"/>
                    <a:pt x="3435192" y="467152"/>
                  </a:cubicBezTo>
                  <a:lnTo>
                    <a:pt x="3435192" y="1333500"/>
                  </a:lnTo>
                  <a:lnTo>
                    <a:pt x="3440194" y="1333500"/>
                  </a:lnTo>
                  <a:cubicBezTo>
                    <a:pt x="3447427" y="1333500"/>
                    <a:pt x="3453290" y="1339363"/>
                    <a:pt x="3453290" y="1346596"/>
                  </a:cubicBezTo>
                  <a:lnTo>
                    <a:pt x="3453290" y="1768077"/>
                  </a:lnTo>
                  <a:cubicBezTo>
                    <a:pt x="3453290" y="1775310"/>
                    <a:pt x="3447427" y="1781173"/>
                    <a:pt x="3440194" y="1781173"/>
                  </a:cubicBezTo>
                  <a:lnTo>
                    <a:pt x="3435192" y="1781173"/>
                  </a:lnTo>
                  <a:lnTo>
                    <a:pt x="3435192" y="6471812"/>
                  </a:lnTo>
                  <a:cubicBezTo>
                    <a:pt x="3435192" y="6729812"/>
                    <a:pt x="3226041" y="6938963"/>
                    <a:pt x="2968041" y="6938963"/>
                  </a:cubicBezTo>
                  <a:lnTo>
                    <a:pt x="485249" y="6938963"/>
                  </a:lnTo>
                  <a:cubicBezTo>
                    <a:pt x="227249" y="6938963"/>
                    <a:pt x="18098" y="6729812"/>
                    <a:pt x="18098" y="6471812"/>
                  </a:cubicBezTo>
                  <a:lnTo>
                    <a:pt x="18098" y="2336007"/>
                  </a:lnTo>
                  <a:lnTo>
                    <a:pt x="13096" y="2336007"/>
                  </a:lnTo>
                  <a:cubicBezTo>
                    <a:pt x="5863" y="2336007"/>
                    <a:pt x="0" y="2330144"/>
                    <a:pt x="0" y="2322911"/>
                  </a:cubicBezTo>
                  <a:lnTo>
                    <a:pt x="0" y="1901430"/>
                  </a:lnTo>
                  <a:cubicBezTo>
                    <a:pt x="0" y="1894197"/>
                    <a:pt x="5863" y="1888334"/>
                    <a:pt x="13096" y="1888334"/>
                  </a:cubicBezTo>
                  <a:lnTo>
                    <a:pt x="18098" y="1888334"/>
                  </a:lnTo>
                  <a:lnTo>
                    <a:pt x="18098" y="1781174"/>
                  </a:lnTo>
                  <a:lnTo>
                    <a:pt x="13096" y="1781174"/>
                  </a:lnTo>
                  <a:cubicBezTo>
                    <a:pt x="5863" y="1781174"/>
                    <a:pt x="0" y="1775311"/>
                    <a:pt x="0" y="1768078"/>
                  </a:cubicBezTo>
                  <a:lnTo>
                    <a:pt x="0" y="1346597"/>
                  </a:lnTo>
                  <a:cubicBezTo>
                    <a:pt x="0" y="1339364"/>
                    <a:pt x="5863" y="1333501"/>
                    <a:pt x="13096" y="1333501"/>
                  </a:cubicBezTo>
                  <a:lnTo>
                    <a:pt x="18098" y="1333501"/>
                  </a:lnTo>
                  <a:lnTo>
                    <a:pt x="18098" y="1069182"/>
                  </a:lnTo>
                  <a:lnTo>
                    <a:pt x="7620" y="1069182"/>
                  </a:lnTo>
                  <a:cubicBezTo>
                    <a:pt x="3412" y="1069182"/>
                    <a:pt x="0" y="1065770"/>
                    <a:pt x="0" y="1061562"/>
                  </a:cubicBezTo>
                  <a:lnTo>
                    <a:pt x="0" y="831535"/>
                  </a:lnTo>
                  <a:cubicBezTo>
                    <a:pt x="0" y="827326"/>
                    <a:pt x="3412" y="823914"/>
                    <a:pt x="7620" y="823914"/>
                  </a:cubicBezTo>
                  <a:lnTo>
                    <a:pt x="18098" y="823914"/>
                  </a:lnTo>
                  <a:lnTo>
                    <a:pt x="18098" y="467152"/>
                  </a:lnTo>
                  <a:cubicBezTo>
                    <a:pt x="18098" y="209151"/>
                    <a:pt x="227249" y="0"/>
                    <a:pt x="485249" y="0"/>
                  </a:cubicBezTo>
                  <a:close/>
                </a:path>
              </a:pathLst>
            </a:custGeom>
            <a:solidFill>
              <a:srgbClr val="1C1C1C"/>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50" name="Rectangle: Rounded Corners 11">
              <a:extLst>
                <a:ext uri="{FF2B5EF4-FFF2-40B4-BE49-F238E27FC236}">
                  <a16:creationId xmlns:a16="http://schemas.microsoft.com/office/drawing/2014/main" id="{D12E98AC-4679-4600-C515-F5F118A10A0B}"/>
                </a:ext>
              </a:extLst>
            </p:cNvPr>
            <p:cNvSpPr/>
            <p:nvPr/>
          </p:nvSpPr>
          <p:spPr>
            <a:xfrm>
              <a:off x="8671559" y="2501801"/>
              <a:ext cx="418879" cy="35258"/>
            </a:xfrm>
            <a:prstGeom prst="roundRect">
              <a:avLst>
                <a:gd name="adj" fmla="val 50000"/>
              </a:avLst>
            </a:prstGeom>
            <a:solidFill>
              <a:srgbClr val="1C1C1C">
                <a:lumMod val="75000"/>
                <a:lumOff val="25000"/>
              </a:srgbClr>
            </a:solidFill>
            <a:ln w="25400" cap="rnd" cmpd="sng" algn="ctr">
              <a:noFill/>
              <a:prstDash val="solid"/>
              <a:round/>
            </a:ln>
            <a:effectLst>
              <a:softEdge rad="0"/>
            </a:effectLst>
            <a:scene3d>
              <a:camera prst="orthographicFront"/>
              <a:lightRig rig="sof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51" name="Oval 14">
              <a:extLst>
                <a:ext uri="{FF2B5EF4-FFF2-40B4-BE49-F238E27FC236}">
                  <a16:creationId xmlns:a16="http://schemas.microsoft.com/office/drawing/2014/main" id="{8E57EBAD-E35F-1026-A7B3-8B28550187BE}"/>
                </a:ext>
              </a:extLst>
            </p:cNvPr>
            <p:cNvSpPr>
              <a:spLocks noChangeAspect="1"/>
            </p:cNvSpPr>
            <p:nvPr/>
          </p:nvSpPr>
          <p:spPr>
            <a:xfrm>
              <a:off x="8560499" y="2482853"/>
              <a:ext cx="73152" cy="73152"/>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grpSp>
      <p:pic>
        <p:nvPicPr>
          <p:cNvPr id="52" name="图片 51">
            <a:extLst>
              <a:ext uri="{FF2B5EF4-FFF2-40B4-BE49-F238E27FC236}">
                <a16:creationId xmlns:a16="http://schemas.microsoft.com/office/drawing/2014/main" id="{AF3C6E31-DB96-1EEC-648D-1C9BB77AAA56}"/>
              </a:ext>
            </a:extLst>
          </p:cNvPr>
          <p:cNvPicPr>
            <a:picLocks noChangeAspect="1"/>
          </p:cNvPicPr>
          <p:nvPr/>
        </p:nvPicPr>
        <p:blipFill>
          <a:blip r:embed="rId2"/>
          <a:stretch>
            <a:fillRect/>
          </a:stretch>
        </p:blipFill>
        <p:spPr>
          <a:xfrm>
            <a:off x="725842" y="2144707"/>
            <a:ext cx="2056279" cy="4100580"/>
          </a:xfrm>
          <a:prstGeom prst="rect">
            <a:avLst/>
          </a:prstGeom>
          <a:ln>
            <a:noFill/>
          </a:ln>
          <a:effectLst>
            <a:outerShdw blurRad="292100" dist="139700" dir="2700000" algn="tl" rotWithShape="0">
              <a:srgbClr val="333333">
                <a:alpha val="65000"/>
              </a:srgbClr>
            </a:outerShdw>
          </a:effectLst>
        </p:spPr>
      </p:pic>
      <p:pic>
        <p:nvPicPr>
          <p:cNvPr id="53" name="图片 52">
            <a:extLst>
              <a:ext uri="{FF2B5EF4-FFF2-40B4-BE49-F238E27FC236}">
                <a16:creationId xmlns:a16="http://schemas.microsoft.com/office/drawing/2014/main" id="{F199F03A-A249-3E1A-C07B-3121FDA49048}"/>
              </a:ext>
            </a:extLst>
          </p:cNvPr>
          <p:cNvPicPr>
            <a:picLocks noChangeAspect="1"/>
          </p:cNvPicPr>
          <p:nvPr/>
        </p:nvPicPr>
        <p:blipFill rotWithShape="1">
          <a:blip r:embed="rId3"/>
          <a:srcRect t="3283"/>
          <a:stretch/>
        </p:blipFill>
        <p:spPr>
          <a:xfrm>
            <a:off x="3285186" y="2176378"/>
            <a:ext cx="2036101" cy="4100580"/>
          </a:xfrm>
          <a:prstGeom prst="rect">
            <a:avLst/>
          </a:prstGeom>
          <a:ln>
            <a:noFill/>
          </a:ln>
          <a:effectLst>
            <a:outerShdw blurRad="292100" dist="139700" dir="2700000" algn="tl" rotWithShape="0">
              <a:srgbClr val="333333">
                <a:alpha val="65000"/>
              </a:srgbClr>
            </a:outerShdw>
          </a:effectLst>
        </p:spPr>
      </p:pic>
      <p:pic>
        <p:nvPicPr>
          <p:cNvPr id="54" name="图片 53">
            <a:extLst>
              <a:ext uri="{FF2B5EF4-FFF2-40B4-BE49-F238E27FC236}">
                <a16:creationId xmlns:a16="http://schemas.microsoft.com/office/drawing/2014/main" id="{0606C685-DF60-EB3E-FDB5-D5F692324732}"/>
              </a:ext>
            </a:extLst>
          </p:cNvPr>
          <p:cNvPicPr>
            <a:picLocks noChangeAspect="1"/>
          </p:cNvPicPr>
          <p:nvPr/>
        </p:nvPicPr>
        <p:blipFill rotWithShape="1">
          <a:blip r:embed="rId4"/>
          <a:srcRect t="3344"/>
          <a:stretch/>
        </p:blipFill>
        <p:spPr>
          <a:xfrm>
            <a:off x="5816095" y="2181888"/>
            <a:ext cx="2095779" cy="4089559"/>
          </a:xfrm>
          <a:prstGeom prst="rect">
            <a:avLst/>
          </a:prstGeom>
          <a:ln>
            <a:noFill/>
          </a:ln>
          <a:effectLst>
            <a:outerShdw blurRad="292100" dist="139700" dir="2700000" algn="tl" rotWithShape="0">
              <a:srgbClr val="333333">
                <a:alpha val="65000"/>
              </a:srgbClr>
            </a:outerShdw>
          </a:effectLst>
        </p:spPr>
      </p:pic>
      <p:sp>
        <p:nvSpPr>
          <p:cNvPr id="55" name="Rounded Rectangle">
            <a:extLst>
              <a:ext uri="{FF2B5EF4-FFF2-40B4-BE49-F238E27FC236}">
                <a16:creationId xmlns:a16="http://schemas.microsoft.com/office/drawing/2014/main" id="{3791DFDC-AA80-95D2-B624-D35A29F10ACC}"/>
              </a:ext>
            </a:extLst>
          </p:cNvPr>
          <p:cNvSpPr/>
          <p:nvPr/>
        </p:nvSpPr>
        <p:spPr>
          <a:xfrm>
            <a:off x="406088" y="1647617"/>
            <a:ext cx="583952" cy="399849"/>
          </a:xfrm>
          <a:prstGeom prst="roundRect">
            <a:avLst>
              <a:gd name="adj" fmla="val 50000"/>
            </a:avLst>
          </a:prstGeom>
          <a:gradFill>
            <a:gsLst>
              <a:gs pos="0">
                <a:srgbClr val="0E8BB4"/>
              </a:gs>
              <a:gs pos="100000">
                <a:srgbClr val="53C9BC"/>
              </a:gs>
            </a:gsLst>
            <a:lin ang="2277912"/>
          </a:gradFill>
          <a:ln w="12700">
            <a:miter lim="400000"/>
          </a:ln>
          <a:effectLst>
            <a:innerShdw blurRad="63500" dist="50800" dir="13500000">
              <a:prstClr val="black">
                <a:alpha val="50000"/>
              </a:prstClr>
            </a:innerShdw>
          </a:effectLst>
        </p:spPr>
        <p:txBody>
          <a:bodyPr lIns="25400" tIns="25400" rIns="25400" bIns="254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Helvetica Light"/>
              </a:rPr>
              <a:t>04</a:t>
            </a:r>
            <a:endParaRPr kumimoji="0" sz="1600" b="1" i="0" u="none" strike="noStrike" kern="0" cap="none" spc="0" normalizeH="0" baseline="0" noProof="0" dirty="0">
              <a:ln>
                <a:noFill/>
              </a:ln>
              <a:solidFill>
                <a:srgbClr val="FFFFFF"/>
              </a:solidFill>
              <a:effectLst/>
              <a:uLnTx/>
              <a:uFillTx/>
              <a:latin typeface="Helvetica Light"/>
            </a:endParaRPr>
          </a:p>
        </p:txBody>
      </p:sp>
      <p:sp>
        <p:nvSpPr>
          <p:cNvPr id="56" name="Rounded Rectangle">
            <a:extLst>
              <a:ext uri="{FF2B5EF4-FFF2-40B4-BE49-F238E27FC236}">
                <a16:creationId xmlns:a16="http://schemas.microsoft.com/office/drawing/2014/main" id="{7C9C2677-9760-5864-0039-29EB5F04ECE5}"/>
              </a:ext>
            </a:extLst>
          </p:cNvPr>
          <p:cNvSpPr/>
          <p:nvPr/>
        </p:nvSpPr>
        <p:spPr>
          <a:xfrm>
            <a:off x="2887486" y="1662970"/>
            <a:ext cx="583952" cy="399849"/>
          </a:xfrm>
          <a:prstGeom prst="roundRect">
            <a:avLst>
              <a:gd name="adj" fmla="val 50000"/>
            </a:avLst>
          </a:prstGeom>
          <a:gradFill>
            <a:gsLst>
              <a:gs pos="0">
                <a:srgbClr val="0E8BB4"/>
              </a:gs>
              <a:gs pos="100000">
                <a:srgbClr val="53C9BC"/>
              </a:gs>
            </a:gsLst>
            <a:lin ang="2277912"/>
          </a:gradFill>
          <a:ln w="12700">
            <a:miter lim="400000"/>
          </a:ln>
          <a:effectLst>
            <a:innerShdw blurRad="63500" dist="50800" dir="13500000">
              <a:prstClr val="black">
                <a:alpha val="50000"/>
              </a:prstClr>
            </a:innerShdw>
          </a:effectLst>
        </p:spPr>
        <p:txBody>
          <a:bodyPr lIns="25400" tIns="25400" rIns="25400" bIns="254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Helvetica Light"/>
              </a:rPr>
              <a:t>05</a:t>
            </a:r>
            <a:endParaRPr kumimoji="0" sz="1600" b="1" i="0" u="none" strike="noStrike" kern="0" cap="none" spc="0" normalizeH="0" baseline="0" noProof="0" dirty="0">
              <a:ln>
                <a:noFill/>
              </a:ln>
              <a:solidFill>
                <a:srgbClr val="FFFFFF"/>
              </a:solidFill>
              <a:effectLst/>
              <a:uLnTx/>
              <a:uFillTx/>
              <a:latin typeface="Helvetica Light"/>
            </a:endParaRPr>
          </a:p>
        </p:txBody>
      </p:sp>
      <p:sp>
        <p:nvSpPr>
          <p:cNvPr id="57" name="Rounded Rectangle">
            <a:extLst>
              <a:ext uri="{FF2B5EF4-FFF2-40B4-BE49-F238E27FC236}">
                <a16:creationId xmlns:a16="http://schemas.microsoft.com/office/drawing/2014/main" id="{945C782E-0F95-457E-6D84-852FABABA441}"/>
              </a:ext>
            </a:extLst>
          </p:cNvPr>
          <p:cNvSpPr/>
          <p:nvPr/>
        </p:nvSpPr>
        <p:spPr>
          <a:xfrm>
            <a:off x="5424831" y="1647617"/>
            <a:ext cx="583952" cy="399849"/>
          </a:xfrm>
          <a:prstGeom prst="roundRect">
            <a:avLst>
              <a:gd name="adj" fmla="val 50000"/>
            </a:avLst>
          </a:prstGeom>
          <a:gradFill>
            <a:gsLst>
              <a:gs pos="0">
                <a:srgbClr val="0E8BB4"/>
              </a:gs>
              <a:gs pos="100000">
                <a:srgbClr val="53C9BC"/>
              </a:gs>
            </a:gsLst>
            <a:lin ang="2277912"/>
          </a:gradFill>
          <a:ln w="12700">
            <a:miter lim="400000"/>
          </a:ln>
          <a:effectLst>
            <a:innerShdw blurRad="63500" dist="50800" dir="13500000">
              <a:prstClr val="black">
                <a:alpha val="50000"/>
              </a:prstClr>
            </a:innerShdw>
          </a:effectLst>
        </p:spPr>
        <p:txBody>
          <a:bodyPr lIns="25400" tIns="25400" rIns="25400" bIns="254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Helvetica Light"/>
              </a:rPr>
              <a:t>06</a:t>
            </a:r>
            <a:endParaRPr kumimoji="0" sz="1600" b="1" i="0" u="none" strike="noStrike" kern="0" cap="none" spc="0" normalizeH="0" baseline="0" noProof="0" dirty="0">
              <a:ln>
                <a:noFill/>
              </a:ln>
              <a:solidFill>
                <a:srgbClr val="FFFFFF"/>
              </a:solidFill>
              <a:effectLst/>
              <a:uLnTx/>
              <a:uFillTx/>
              <a:latin typeface="Helvetica Light"/>
            </a:endParaRPr>
          </a:p>
        </p:txBody>
      </p:sp>
    </p:spTree>
    <p:extLst>
      <p:ext uri="{BB962C8B-B14F-4D97-AF65-F5344CB8AC3E}">
        <p14:creationId xmlns:p14="http://schemas.microsoft.com/office/powerpoint/2010/main" val="38591098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DFEF0AC0-094E-AD9E-D037-8A930BB27770}"/>
              </a:ext>
            </a:extLst>
          </p:cNvPr>
          <p:cNvPicPr>
            <a:picLocks noChangeAspect="1"/>
          </p:cNvPicPr>
          <p:nvPr/>
        </p:nvPicPr>
        <p:blipFill>
          <a:blip r:embed="rId2"/>
          <a:stretch>
            <a:fillRect/>
          </a:stretch>
        </p:blipFill>
        <p:spPr>
          <a:xfrm>
            <a:off x="1253364" y="1241380"/>
            <a:ext cx="10314550" cy="5540129"/>
          </a:xfrm>
          <a:prstGeom prst="rect">
            <a:avLst/>
          </a:prstGeom>
        </p:spPr>
      </p:pic>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预入职</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cxnSp>
        <p:nvCxnSpPr>
          <p:cNvPr id="24" name="直接连接符 23">
            <a:extLst>
              <a:ext uri="{FF2B5EF4-FFF2-40B4-BE49-F238E27FC236}">
                <a16:creationId xmlns:a16="http://schemas.microsoft.com/office/drawing/2014/main" id="{29718642-75DA-4A72-AEE7-F5D489E60ABC}"/>
              </a:ext>
            </a:extLst>
          </p:cNvPr>
          <p:cNvCxnSpPr/>
          <p:nvPr/>
        </p:nvCxnSpPr>
        <p:spPr>
          <a:xfrm flipV="1">
            <a:off x="9736212" y="1681090"/>
            <a:ext cx="266700" cy="16439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70DD0C89-54E7-427B-9C21-B7395F5AA2F1}"/>
              </a:ext>
            </a:extLst>
          </p:cNvPr>
          <p:cNvCxnSpPr/>
          <p:nvPr/>
        </p:nvCxnSpPr>
        <p:spPr>
          <a:xfrm>
            <a:off x="10002912" y="1681090"/>
            <a:ext cx="37983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D65E9FA0-53C1-4929-8549-F08D80F3612C}"/>
              </a:ext>
            </a:extLst>
          </p:cNvPr>
          <p:cNvCxnSpPr/>
          <p:nvPr/>
        </p:nvCxnSpPr>
        <p:spPr>
          <a:xfrm flipV="1">
            <a:off x="5227966" y="2316406"/>
            <a:ext cx="266700" cy="16439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38AE4D78-2D9A-4A3F-8099-51B71099F43E}"/>
              </a:ext>
            </a:extLst>
          </p:cNvPr>
          <p:cNvCxnSpPr/>
          <p:nvPr/>
        </p:nvCxnSpPr>
        <p:spPr>
          <a:xfrm>
            <a:off x="5494666" y="2316406"/>
            <a:ext cx="37983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C97FB037-BF1F-46E8-ADD9-DF95FB1456DA}"/>
              </a:ext>
            </a:extLst>
          </p:cNvPr>
          <p:cNvCxnSpPr/>
          <p:nvPr/>
        </p:nvCxnSpPr>
        <p:spPr>
          <a:xfrm flipV="1">
            <a:off x="5208916" y="2923459"/>
            <a:ext cx="266700" cy="16439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656BAB81-ECE2-4FAB-A7C2-F48B8BABD2EB}"/>
              </a:ext>
            </a:extLst>
          </p:cNvPr>
          <p:cNvCxnSpPr/>
          <p:nvPr/>
        </p:nvCxnSpPr>
        <p:spPr>
          <a:xfrm>
            <a:off x="5475616" y="2923459"/>
            <a:ext cx="37983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E667350A-0CC4-4A4A-869F-B54B47F05DB8}"/>
              </a:ext>
            </a:extLst>
          </p:cNvPr>
          <p:cNvCxnSpPr/>
          <p:nvPr/>
        </p:nvCxnSpPr>
        <p:spPr>
          <a:xfrm flipV="1">
            <a:off x="5208916" y="3275138"/>
            <a:ext cx="266700" cy="16439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FB60EFB9-C7C1-41A1-86B1-749CDCFE87B0}"/>
              </a:ext>
            </a:extLst>
          </p:cNvPr>
          <p:cNvCxnSpPr/>
          <p:nvPr/>
        </p:nvCxnSpPr>
        <p:spPr>
          <a:xfrm>
            <a:off x="5475616" y="3275138"/>
            <a:ext cx="37983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文本框 33">
            <a:extLst>
              <a:ext uri="{FF2B5EF4-FFF2-40B4-BE49-F238E27FC236}">
                <a16:creationId xmlns:a16="http://schemas.microsoft.com/office/drawing/2014/main" id="{18F1F95F-13E0-43B5-B9F4-86842C618A04}"/>
              </a:ext>
            </a:extLst>
          </p:cNvPr>
          <p:cNvSpPr txBox="1"/>
          <p:nvPr/>
        </p:nvSpPr>
        <p:spPr>
          <a:xfrm>
            <a:off x="5921808" y="2185601"/>
            <a:ext cx="1851789" cy="400110"/>
          </a:xfrm>
          <a:prstGeom prst="rect">
            <a:avLst/>
          </a:prstGeom>
          <a:noFill/>
        </p:spPr>
        <p:txBody>
          <a:bodyPr wrap="none" rtlCol="0">
            <a:spAutoFit/>
          </a:bodyPr>
          <a:lstStyle/>
          <a:p>
            <a:r>
              <a:rPr lang="zh-CN" altLang="en-US" sz="1000" dirty="0">
                <a:solidFill>
                  <a:srgbClr val="FF0000"/>
                </a:solidFill>
              </a:rPr>
              <a:t>输入报到日期，自动带出</a:t>
            </a:r>
            <a:endParaRPr lang="en-US" altLang="zh-CN" sz="1000" dirty="0">
              <a:solidFill>
                <a:srgbClr val="FF0000"/>
              </a:solidFill>
            </a:endParaRPr>
          </a:p>
          <a:p>
            <a:r>
              <a:rPr lang="zh-CN" altLang="en-US" sz="1000" dirty="0">
                <a:solidFill>
                  <a:srgbClr val="FF0000"/>
                </a:solidFill>
              </a:rPr>
              <a:t>合同开始日期和试用开始日期</a:t>
            </a:r>
          </a:p>
        </p:txBody>
      </p:sp>
      <p:sp>
        <p:nvSpPr>
          <p:cNvPr id="35" name="文本框 34">
            <a:extLst>
              <a:ext uri="{FF2B5EF4-FFF2-40B4-BE49-F238E27FC236}">
                <a16:creationId xmlns:a16="http://schemas.microsoft.com/office/drawing/2014/main" id="{AB0A9BB6-16B8-4B76-9D25-4F7BB3F64867}"/>
              </a:ext>
            </a:extLst>
          </p:cNvPr>
          <p:cNvSpPr txBox="1"/>
          <p:nvPr/>
        </p:nvSpPr>
        <p:spPr>
          <a:xfrm>
            <a:off x="5917875" y="2810117"/>
            <a:ext cx="1338828" cy="246221"/>
          </a:xfrm>
          <a:prstGeom prst="rect">
            <a:avLst/>
          </a:prstGeom>
          <a:noFill/>
        </p:spPr>
        <p:txBody>
          <a:bodyPr wrap="none" rtlCol="0">
            <a:spAutoFit/>
          </a:bodyPr>
          <a:lstStyle/>
          <a:p>
            <a:r>
              <a:rPr lang="zh-CN" altLang="en-US" sz="1000" dirty="0">
                <a:solidFill>
                  <a:srgbClr val="FF0000"/>
                </a:solidFill>
              </a:rPr>
              <a:t>下拉框选择合同年限</a:t>
            </a:r>
          </a:p>
        </p:txBody>
      </p:sp>
      <p:sp>
        <p:nvSpPr>
          <p:cNvPr id="36" name="文本框 47">
            <a:extLst>
              <a:ext uri="{FF2B5EF4-FFF2-40B4-BE49-F238E27FC236}">
                <a16:creationId xmlns:a16="http://schemas.microsoft.com/office/drawing/2014/main" id="{211D0836-108F-4602-B341-06DE250E98AD}"/>
              </a:ext>
            </a:extLst>
          </p:cNvPr>
          <p:cNvSpPr txBox="1"/>
          <p:nvPr/>
        </p:nvSpPr>
        <p:spPr>
          <a:xfrm>
            <a:off x="5921808" y="3167997"/>
            <a:ext cx="1467068"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00" dirty="0">
                <a:solidFill>
                  <a:srgbClr val="FF0000"/>
                </a:solidFill>
              </a:rPr>
              <a:t>自动带出合同结束日期</a:t>
            </a:r>
          </a:p>
        </p:txBody>
      </p:sp>
      <p:sp>
        <p:nvSpPr>
          <p:cNvPr id="37" name="文本框 36">
            <a:extLst>
              <a:ext uri="{FF2B5EF4-FFF2-40B4-BE49-F238E27FC236}">
                <a16:creationId xmlns:a16="http://schemas.microsoft.com/office/drawing/2014/main" id="{F277049D-EFB9-4DED-AE9F-B2636FC545AE}"/>
              </a:ext>
            </a:extLst>
          </p:cNvPr>
          <p:cNvSpPr txBox="1"/>
          <p:nvPr/>
        </p:nvSpPr>
        <p:spPr>
          <a:xfrm>
            <a:off x="10382743" y="1510536"/>
            <a:ext cx="1723549" cy="430887"/>
          </a:xfrm>
          <a:prstGeom prst="rect">
            <a:avLst/>
          </a:prstGeom>
          <a:noFill/>
        </p:spPr>
        <p:txBody>
          <a:bodyPr wrap="square" rtlCol="0">
            <a:spAutoFit/>
          </a:bodyPr>
          <a:lstStyle/>
          <a:p>
            <a:r>
              <a:rPr lang="zh-CN" altLang="en-US" sz="1100" dirty="0">
                <a:solidFill>
                  <a:srgbClr val="FF0000"/>
                </a:solidFill>
              </a:rPr>
              <a:t>默认</a:t>
            </a:r>
            <a:r>
              <a:rPr lang="en-US" altLang="zh-CN" sz="1100" dirty="0">
                <a:solidFill>
                  <a:srgbClr val="FF0000"/>
                </a:solidFill>
              </a:rPr>
              <a:t>CN</a:t>
            </a:r>
            <a:r>
              <a:rPr lang="zh-CN" altLang="en-US" sz="1100" dirty="0">
                <a:solidFill>
                  <a:srgbClr val="FF0000"/>
                </a:solidFill>
              </a:rPr>
              <a:t>层级维护的主管，可修改</a:t>
            </a:r>
          </a:p>
        </p:txBody>
      </p:sp>
      <p:cxnSp>
        <p:nvCxnSpPr>
          <p:cNvPr id="39" name="直接连接符 38">
            <a:extLst>
              <a:ext uri="{FF2B5EF4-FFF2-40B4-BE49-F238E27FC236}">
                <a16:creationId xmlns:a16="http://schemas.microsoft.com/office/drawing/2014/main" id="{418DA61A-BE68-4256-9AEA-5B32DD52E08E}"/>
              </a:ext>
            </a:extLst>
          </p:cNvPr>
          <p:cNvCxnSpPr/>
          <p:nvPr/>
        </p:nvCxnSpPr>
        <p:spPr>
          <a:xfrm>
            <a:off x="3366074" y="4347025"/>
            <a:ext cx="34231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文本框 39">
            <a:extLst>
              <a:ext uri="{FF2B5EF4-FFF2-40B4-BE49-F238E27FC236}">
                <a16:creationId xmlns:a16="http://schemas.microsoft.com/office/drawing/2014/main" id="{CAF98B46-16F7-47CD-92EF-F6895102B73F}"/>
              </a:ext>
            </a:extLst>
          </p:cNvPr>
          <p:cNvSpPr txBox="1"/>
          <p:nvPr/>
        </p:nvSpPr>
        <p:spPr>
          <a:xfrm>
            <a:off x="3708390" y="4228927"/>
            <a:ext cx="1972015" cy="261610"/>
          </a:xfrm>
          <a:prstGeom prst="rect">
            <a:avLst/>
          </a:prstGeom>
          <a:noFill/>
        </p:spPr>
        <p:txBody>
          <a:bodyPr wrap="none" rtlCol="0">
            <a:spAutoFit/>
          </a:bodyPr>
          <a:lstStyle/>
          <a:p>
            <a:r>
              <a:rPr lang="zh-CN" altLang="en-US" sz="1100" dirty="0">
                <a:solidFill>
                  <a:srgbClr val="FF0000"/>
                </a:solidFill>
              </a:rPr>
              <a:t>基本工资</a:t>
            </a:r>
            <a:r>
              <a:rPr lang="en-US" altLang="zh-CN" sz="1100" dirty="0">
                <a:solidFill>
                  <a:srgbClr val="FF0000"/>
                </a:solidFill>
              </a:rPr>
              <a:t>+</a:t>
            </a:r>
            <a:r>
              <a:rPr lang="zh-CN" altLang="en-US" sz="1100" dirty="0">
                <a:solidFill>
                  <a:srgbClr val="FF0000"/>
                </a:solidFill>
              </a:rPr>
              <a:t>职位津贴自动计算</a:t>
            </a:r>
          </a:p>
        </p:txBody>
      </p:sp>
      <p:cxnSp>
        <p:nvCxnSpPr>
          <p:cNvPr id="5" name="直接连接符 4">
            <a:extLst>
              <a:ext uri="{FF2B5EF4-FFF2-40B4-BE49-F238E27FC236}">
                <a16:creationId xmlns:a16="http://schemas.microsoft.com/office/drawing/2014/main" id="{E29CD119-F051-249B-11D9-D3E4D528018F}"/>
              </a:ext>
            </a:extLst>
          </p:cNvPr>
          <p:cNvCxnSpPr/>
          <p:nvPr/>
        </p:nvCxnSpPr>
        <p:spPr>
          <a:xfrm flipV="1">
            <a:off x="9392368" y="3259814"/>
            <a:ext cx="266700" cy="16439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6094A026-217A-89A3-92A6-5CDB8D3012D9}"/>
              </a:ext>
            </a:extLst>
          </p:cNvPr>
          <p:cNvCxnSpPr/>
          <p:nvPr/>
        </p:nvCxnSpPr>
        <p:spPr>
          <a:xfrm>
            <a:off x="9659068" y="3259814"/>
            <a:ext cx="37983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文本框 47">
            <a:extLst>
              <a:ext uri="{FF2B5EF4-FFF2-40B4-BE49-F238E27FC236}">
                <a16:creationId xmlns:a16="http://schemas.microsoft.com/office/drawing/2014/main" id="{E92D017D-ECF5-22AF-A421-1F1B8AA8B6C8}"/>
              </a:ext>
            </a:extLst>
          </p:cNvPr>
          <p:cNvSpPr txBox="1"/>
          <p:nvPr/>
        </p:nvSpPr>
        <p:spPr>
          <a:xfrm>
            <a:off x="10038899" y="3136703"/>
            <a:ext cx="1467068"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00" dirty="0">
                <a:solidFill>
                  <a:srgbClr val="FF0000"/>
                </a:solidFill>
              </a:rPr>
              <a:t>默认为“是”，可修改</a:t>
            </a:r>
          </a:p>
        </p:txBody>
      </p:sp>
      <p:cxnSp>
        <p:nvCxnSpPr>
          <p:cNvPr id="8" name="直接连接符 7">
            <a:extLst>
              <a:ext uri="{FF2B5EF4-FFF2-40B4-BE49-F238E27FC236}">
                <a16:creationId xmlns:a16="http://schemas.microsoft.com/office/drawing/2014/main" id="{8B52EBA3-DE63-F478-5E18-6DF137957061}"/>
              </a:ext>
            </a:extLst>
          </p:cNvPr>
          <p:cNvCxnSpPr/>
          <p:nvPr/>
        </p:nvCxnSpPr>
        <p:spPr>
          <a:xfrm flipV="1">
            <a:off x="4963520" y="6155419"/>
            <a:ext cx="266700" cy="16439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B9E52679-DE0C-ECC1-7E2D-11B7EE284BFA}"/>
              </a:ext>
            </a:extLst>
          </p:cNvPr>
          <p:cNvCxnSpPr/>
          <p:nvPr/>
        </p:nvCxnSpPr>
        <p:spPr>
          <a:xfrm>
            <a:off x="5230220" y="6155419"/>
            <a:ext cx="37983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文本框 47">
            <a:extLst>
              <a:ext uri="{FF2B5EF4-FFF2-40B4-BE49-F238E27FC236}">
                <a16:creationId xmlns:a16="http://schemas.microsoft.com/office/drawing/2014/main" id="{E142571C-60AC-126D-4D8D-7CB4E0056287}"/>
              </a:ext>
            </a:extLst>
          </p:cNvPr>
          <p:cNvSpPr txBox="1"/>
          <p:nvPr/>
        </p:nvSpPr>
        <p:spPr>
          <a:xfrm>
            <a:off x="5610051" y="6032308"/>
            <a:ext cx="1851789"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00" dirty="0">
                <a:solidFill>
                  <a:srgbClr val="FF0000"/>
                </a:solidFill>
              </a:rPr>
              <a:t>默认为“月薪员工”，可修改</a:t>
            </a:r>
          </a:p>
        </p:txBody>
      </p:sp>
      <p:sp>
        <p:nvSpPr>
          <p:cNvPr id="12" name="矩形 11">
            <a:extLst>
              <a:ext uri="{FF2B5EF4-FFF2-40B4-BE49-F238E27FC236}">
                <a16:creationId xmlns:a16="http://schemas.microsoft.com/office/drawing/2014/main" id="{B803E58C-084E-4986-41E3-DCE56088FDD8}"/>
              </a:ext>
            </a:extLst>
          </p:cNvPr>
          <p:cNvSpPr/>
          <p:nvPr/>
        </p:nvSpPr>
        <p:spPr>
          <a:xfrm>
            <a:off x="8705787" y="1785407"/>
            <a:ext cx="840510" cy="1643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15">
            <a:extLst>
              <a:ext uri="{FF2B5EF4-FFF2-40B4-BE49-F238E27FC236}">
                <a16:creationId xmlns:a16="http://schemas.microsoft.com/office/drawing/2014/main" id="{BAEE3B8D-32AA-4A2D-00F3-9B7F351A5BAD}"/>
              </a:ext>
            </a:extLst>
          </p:cNvPr>
          <p:cNvCxnSpPr/>
          <p:nvPr/>
        </p:nvCxnSpPr>
        <p:spPr>
          <a:xfrm>
            <a:off x="5205519" y="6504819"/>
            <a:ext cx="37983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文本框 47">
            <a:extLst>
              <a:ext uri="{FF2B5EF4-FFF2-40B4-BE49-F238E27FC236}">
                <a16:creationId xmlns:a16="http://schemas.microsoft.com/office/drawing/2014/main" id="{5CEFEEFD-F148-56CF-A5AE-8F934C991E2B}"/>
              </a:ext>
            </a:extLst>
          </p:cNvPr>
          <p:cNvSpPr txBox="1"/>
          <p:nvPr/>
        </p:nvSpPr>
        <p:spPr>
          <a:xfrm>
            <a:off x="5598491" y="6370057"/>
            <a:ext cx="1338828"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00" dirty="0">
                <a:solidFill>
                  <a:srgbClr val="FF0000"/>
                </a:solidFill>
              </a:rPr>
              <a:t>根据身份证自动判断</a:t>
            </a:r>
          </a:p>
        </p:txBody>
      </p:sp>
      <p:cxnSp>
        <p:nvCxnSpPr>
          <p:cNvPr id="18" name="直接连接符 17">
            <a:extLst>
              <a:ext uri="{FF2B5EF4-FFF2-40B4-BE49-F238E27FC236}">
                <a16:creationId xmlns:a16="http://schemas.microsoft.com/office/drawing/2014/main" id="{60DCFA73-536A-6782-A354-12F90949F27E}"/>
              </a:ext>
            </a:extLst>
          </p:cNvPr>
          <p:cNvCxnSpPr/>
          <p:nvPr/>
        </p:nvCxnSpPr>
        <p:spPr>
          <a:xfrm flipV="1">
            <a:off x="9501567" y="5493510"/>
            <a:ext cx="266700" cy="16439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1252A351-F3C7-91C7-983A-E6B96DBE1027}"/>
              </a:ext>
            </a:extLst>
          </p:cNvPr>
          <p:cNvCxnSpPr/>
          <p:nvPr/>
        </p:nvCxnSpPr>
        <p:spPr>
          <a:xfrm>
            <a:off x="9768267" y="5493510"/>
            <a:ext cx="37983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文本框 47">
            <a:extLst>
              <a:ext uri="{FF2B5EF4-FFF2-40B4-BE49-F238E27FC236}">
                <a16:creationId xmlns:a16="http://schemas.microsoft.com/office/drawing/2014/main" id="{D79B6DC4-1983-3791-FD10-CFCF130529BC}"/>
              </a:ext>
            </a:extLst>
          </p:cNvPr>
          <p:cNvSpPr txBox="1"/>
          <p:nvPr/>
        </p:nvSpPr>
        <p:spPr>
          <a:xfrm>
            <a:off x="10148098" y="5370399"/>
            <a:ext cx="1467068"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00" dirty="0">
                <a:solidFill>
                  <a:srgbClr val="FF0000"/>
                </a:solidFill>
              </a:rPr>
              <a:t>默认为“是”，可修改</a:t>
            </a:r>
          </a:p>
        </p:txBody>
      </p:sp>
    </p:spTree>
    <p:extLst>
      <p:ext uri="{BB962C8B-B14F-4D97-AF65-F5344CB8AC3E}">
        <p14:creationId xmlns:p14="http://schemas.microsoft.com/office/powerpoint/2010/main" val="422318578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电子合同签署</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24" name="添加标题">
            <a:extLst>
              <a:ext uri="{FF2B5EF4-FFF2-40B4-BE49-F238E27FC236}">
                <a16:creationId xmlns:a16="http://schemas.microsoft.com/office/drawing/2014/main" id="{78BF6CC6-A37F-41AD-1601-8C04AD3B5793}"/>
              </a:ext>
            </a:extLst>
          </p:cNvPr>
          <p:cNvSpPr txBox="1"/>
          <p:nvPr/>
        </p:nvSpPr>
        <p:spPr>
          <a:xfrm>
            <a:off x="8593820" y="2144015"/>
            <a:ext cx="3365153" cy="3193438"/>
          </a:xfrm>
          <a:prstGeom prst="rect">
            <a:avLst/>
          </a:prstGeom>
          <a:noFill/>
        </p:spPr>
        <p:txBody>
          <a:bodyPr wrap="square" rtlCol="0">
            <a:spAutoFit/>
          </a:bodyPr>
          <a:lstStyle/>
          <a:p>
            <a:pPr>
              <a:lnSpc>
                <a:spcPct val="150000"/>
              </a:lnSpc>
            </a:pPr>
            <a:r>
              <a:rPr lang="zh-CN" altLang="en-US" sz="2400" b="1" dirty="0">
                <a:solidFill>
                  <a:srgbClr val="0E8BB4"/>
                </a:solidFill>
                <a:latin typeface="思源黑体 CN Bold"/>
                <a:ea typeface="+mj-ea"/>
              </a:rPr>
              <a:t>步骤三：</a:t>
            </a:r>
            <a:endParaRPr lang="en-US" altLang="zh-CN" sz="2400" b="1" dirty="0">
              <a:solidFill>
                <a:srgbClr val="0E8BB4"/>
              </a:solidFill>
              <a:latin typeface="思源黑体 CN Bold"/>
              <a:ea typeface="+mj-ea"/>
            </a:endParaRPr>
          </a:p>
          <a:p>
            <a:pPr>
              <a:lnSpc>
                <a:spcPct val="150000"/>
              </a:lnSpc>
            </a:pPr>
            <a:r>
              <a:rPr lang="zh-CN" altLang="en-US" sz="1600" b="1" dirty="0">
                <a:solidFill>
                  <a:srgbClr val="1C1C1C"/>
                </a:solidFill>
                <a:latin typeface="等线"/>
              </a:rPr>
              <a:t>点击</a:t>
            </a:r>
            <a:r>
              <a:rPr lang="en-US" altLang="zh-CN" sz="1600" b="1" dirty="0">
                <a:solidFill>
                  <a:srgbClr val="1C1C1C"/>
                </a:solidFill>
                <a:latin typeface="等线"/>
              </a:rPr>
              <a:t>【</a:t>
            </a:r>
            <a:r>
              <a:rPr lang="zh-CN" altLang="en-US" sz="1600" b="1" dirty="0">
                <a:solidFill>
                  <a:srgbClr val="1C1C1C"/>
                </a:solidFill>
                <a:latin typeface="等线"/>
              </a:rPr>
              <a:t>工作</a:t>
            </a:r>
            <a:r>
              <a:rPr lang="en-US" altLang="zh-CN" sz="1600" b="1" dirty="0">
                <a:solidFill>
                  <a:srgbClr val="1C1C1C"/>
                </a:solidFill>
                <a:latin typeface="等线"/>
              </a:rPr>
              <a:t>】</a:t>
            </a:r>
            <a:r>
              <a:rPr lang="zh-CN" altLang="en-US" sz="1600" b="1" dirty="0">
                <a:solidFill>
                  <a:srgbClr val="1C1C1C"/>
                </a:solidFill>
                <a:latin typeface="等线"/>
              </a:rPr>
              <a:t>；</a:t>
            </a:r>
            <a:endParaRPr lang="en-US" altLang="zh-CN" sz="1600" b="1" dirty="0">
              <a:solidFill>
                <a:srgbClr val="1C1C1C"/>
              </a:solidFill>
              <a:latin typeface="等线"/>
            </a:endParaRPr>
          </a:p>
          <a:p>
            <a:pPr>
              <a:lnSpc>
                <a:spcPct val="150000"/>
              </a:lnSpc>
            </a:pPr>
            <a:r>
              <a:rPr lang="zh-CN" altLang="en-US" sz="1600" b="1" dirty="0">
                <a:solidFill>
                  <a:srgbClr val="1C1C1C"/>
                </a:solidFill>
                <a:latin typeface="等线"/>
              </a:rPr>
              <a:t>点击</a:t>
            </a:r>
            <a:r>
              <a:rPr lang="en-US" altLang="zh-CN" sz="1600" b="1" dirty="0">
                <a:solidFill>
                  <a:srgbClr val="1C1C1C"/>
                </a:solidFill>
                <a:latin typeface="等线"/>
              </a:rPr>
              <a:t>【</a:t>
            </a:r>
            <a:r>
              <a:rPr lang="zh-CN" altLang="en-US" sz="1600" b="1" dirty="0">
                <a:solidFill>
                  <a:srgbClr val="1C1C1C"/>
                </a:solidFill>
                <a:latin typeface="等线"/>
              </a:rPr>
              <a:t>电子签署</a:t>
            </a:r>
            <a:r>
              <a:rPr lang="en-US" altLang="zh-CN" sz="1600" b="1" dirty="0">
                <a:solidFill>
                  <a:srgbClr val="1C1C1C"/>
                </a:solidFill>
                <a:latin typeface="等线"/>
              </a:rPr>
              <a:t>】</a:t>
            </a:r>
            <a:r>
              <a:rPr lang="zh-CN" altLang="en-US" sz="1600" b="1" dirty="0">
                <a:solidFill>
                  <a:srgbClr val="1C1C1C"/>
                </a:solidFill>
                <a:latin typeface="等线"/>
              </a:rPr>
              <a:t>；</a:t>
            </a:r>
            <a:endParaRPr lang="en-US" altLang="zh-CN" sz="1600" b="1" dirty="0">
              <a:solidFill>
                <a:srgbClr val="1C1C1C"/>
              </a:solidFill>
              <a:latin typeface="等线"/>
            </a:endParaRPr>
          </a:p>
          <a:p>
            <a:pPr>
              <a:lnSpc>
                <a:spcPct val="150000"/>
              </a:lnSpc>
            </a:pPr>
            <a:r>
              <a:rPr lang="zh-CN" altLang="en-US" sz="1600" b="1" dirty="0">
                <a:solidFill>
                  <a:srgbClr val="1C1C1C"/>
                </a:solidFill>
                <a:latin typeface="等线"/>
              </a:rPr>
              <a:t>选择需要签署的合约，确认内容无误后点击文件中“此处签字”进入签署页面签署；</a:t>
            </a:r>
            <a:endParaRPr lang="en-US" altLang="zh-CN" sz="1600" b="1" dirty="0">
              <a:solidFill>
                <a:srgbClr val="1C1C1C"/>
              </a:solidFill>
              <a:latin typeface="等线"/>
            </a:endParaRPr>
          </a:p>
          <a:p>
            <a:pPr>
              <a:lnSpc>
                <a:spcPct val="150000"/>
              </a:lnSpc>
            </a:pPr>
            <a:endParaRPr lang="zh-CN" altLang="en-US" sz="1600" b="1" dirty="0">
              <a:solidFill>
                <a:srgbClr val="1C1C1C"/>
              </a:solidFill>
              <a:latin typeface="等线"/>
            </a:endParaRPr>
          </a:p>
          <a:p>
            <a:pPr>
              <a:lnSpc>
                <a:spcPct val="150000"/>
              </a:lnSpc>
            </a:pPr>
            <a:endParaRPr lang="zh-CN" altLang="en-US" sz="1600" b="1" dirty="0">
              <a:solidFill>
                <a:srgbClr val="4F4F4F"/>
              </a:solidFill>
              <a:latin typeface="思源黑体 CN ExtraLight"/>
            </a:endParaRPr>
          </a:p>
        </p:txBody>
      </p:sp>
      <p:grpSp>
        <p:nvGrpSpPr>
          <p:cNvPr id="27" name="组合 26">
            <a:extLst>
              <a:ext uri="{FF2B5EF4-FFF2-40B4-BE49-F238E27FC236}">
                <a16:creationId xmlns:a16="http://schemas.microsoft.com/office/drawing/2014/main" id="{17D744C0-D1AA-83BF-E6AF-D5A1043405A8}"/>
              </a:ext>
            </a:extLst>
          </p:cNvPr>
          <p:cNvGrpSpPr/>
          <p:nvPr/>
        </p:nvGrpSpPr>
        <p:grpSpPr>
          <a:xfrm>
            <a:off x="573652" y="1705381"/>
            <a:ext cx="2512322" cy="5048200"/>
            <a:chOff x="7886700" y="2352005"/>
            <a:chExt cx="1828800" cy="3674749"/>
          </a:xfrm>
        </p:grpSpPr>
        <p:sp>
          <p:nvSpPr>
            <p:cNvPr id="28" name="Freeform: Shape 10">
              <a:extLst>
                <a:ext uri="{FF2B5EF4-FFF2-40B4-BE49-F238E27FC236}">
                  <a16:creationId xmlns:a16="http://schemas.microsoft.com/office/drawing/2014/main" id="{6737B027-5C21-A2DA-480C-A17B7FD87101}"/>
                </a:ext>
              </a:extLst>
            </p:cNvPr>
            <p:cNvSpPr/>
            <p:nvPr/>
          </p:nvSpPr>
          <p:spPr>
            <a:xfrm>
              <a:off x="7886700" y="2352005"/>
              <a:ext cx="1828800" cy="3674749"/>
            </a:xfrm>
            <a:custGeom>
              <a:avLst/>
              <a:gdLst>
                <a:gd name="connsiteX0" fmla="*/ 485249 w 3453290"/>
                <a:gd name="connsiteY0" fmla="*/ 0 h 6938963"/>
                <a:gd name="connsiteX1" fmla="*/ 2968041 w 3453290"/>
                <a:gd name="connsiteY1" fmla="*/ 0 h 6938963"/>
                <a:gd name="connsiteX2" fmla="*/ 3435192 w 3453290"/>
                <a:gd name="connsiteY2" fmla="*/ 467152 h 6938963"/>
                <a:gd name="connsiteX3" fmla="*/ 3435192 w 3453290"/>
                <a:gd name="connsiteY3" fmla="*/ 1333500 h 6938963"/>
                <a:gd name="connsiteX4" fmla="*/ 3440194 w 3453290"/>
                <a:gd name="connsiteY4" fmla="*/ 1333500 h 6938963"/>
                <a:gd name="connsiteX5" fmla="*/ 3453290 w 3453290"/>
                <a:gd name="connsiteY5" fmla="*/ 1346596 h 6938963"/>
                <a:gd name="connsiteX6" fmla="*/ 3453290 w 3453290"/>
                <a:gd name="connsiteY6" fmla="*/ 1768077 h 6938963"/>
                <a:gd name="connsiteX7" fmla="*/ 3440194 w 3453290"/>
                <a:gd name="connsiteY7" fmla="*/ 1781173 h 6938963"/>
                <a:gd name="connsiteX8" fmla="*/ 3435192 w 3453290"/>
                <a:gd name="connsiteY8" fmla="*/ 1781173 h 6938963"/>
                <a:gd name="connsiteX9" fmla="*/ 3435192 w 3453290"/>
                <a:gd name="connsiteY9" fmla="*/ 6471812 h 6938963"/>
                <a:gd name="connsiteX10" fmla="*/ 2968041 w 3453290"/>
                <a:gd name="connsiteY10" fmla="*/ 6938963 h 6938963"/>
                <a:gd name="connsiteX11" fmla="*/ 485249 w 3453290"/>
                <a:gd name="connsiteY11" fmla="*/ 6938963 h 6938963"/>
                <a:gd name="connsiteX12" fmla="*/ 18098 w 3453290"/>
                <a:gd name="connsiteY12" fmla="*/ 6471812 h 6938963"/>
                <a:gd name="connsiteX13" fmla="*/ 18098 w 3453290"/>
                <a:gd name="connsiteY13" fmla="*/ 2336007 h 6938963"/>
                <a:gd name="connsiteX14" fmla="*/ 13096 w 3453290"/>
                <a:gd name="connsiteY14" fmla="*/ 2336007 h 6938963"/>
                <a:gd name="connsiteX15" fmla="*/ 0 w 3453290"/>
                <a:gd name="connsiteY15" fmla="*/ 2322911 h 6938963"/>
                <a:gd name="connsiteX16" fmla="*/ 0 w 3453290"/>
                <a:gd name="connsiteY16" fmla="*/ 1901430 h 6938963"/>
                <a:gd name="connsiteX17" fmla="*/ 13096 w 3453290"/>
                <a:gd name="connsiteY17" fmla="*/ 1888334 h 6938963"/>
                <a:gd name="connsiteX18" fmla="*/ 18098 w 3453290"/>
                <a:gd name="connsiteY18" fmla="*/ 1888334 h 6938963"/>
                <a:gd name="connsiteX19" fmla="*/ 18098 w 3453290"/>
                <a:gd name="connsiteY19" fmla="*/ 1781174 h 6938963"/>
                <a:gd name="connsiteX20" fmla="*/ 13096 w 3453290"/>
                <a:gd name="connsiteY20" fmla="*/ 1781174 h 6938963"/>
                <a:gd name="connsiteX21" fmla="*/ 0 w 3453290"/>
                <a:gd name="connsiteY21" fmla="*/ 1768078 h 6938963"/>
                <a:gd name="connsiteX22" fmla="*/ 0 w 3453290"/>
                <a:gd name="connsiteY22" fmla="*/ 1346597 h 6938963"/>
                <a:gd name="connsiteX23" fmla="*/ 13096 w 3453290"/>
                <a:gd name="connsiteY23" fmla="*/ 1333501 h 6938963"/>
                <a:gd name="connsiteX24" fmla="*/ 18098 w 3453290"/>
                <a:gd name="connsiteY24" fmla="*/ 1333501 h 6938963"/>
                <a:gd name="connsiteX25" fmla="*/ 18098 w 3453290"/>
                <a:gd name="connsiteY25" fmla="*/ 1069182 h 6938963"/>
                <a:gd name="connsiteX26" fmla="*/ 7620 w 3453290"/>
                <a:gd name="connsiteY26" fmla="*/ 1069182 h 6938963"/>
                <a:gd name="connsiteX27" fmla="*/ 0 w 3453290"/>
                <a:gd name="connsiteY27" fmla="*/ 1061562 h 6938963"/>
                <a:gd name="connsiteX28" fmla="*/ 0 w 3453290"/>
                <a:gd name="connsiteY28" fmla="*/ 831535 h 6938963"/>
                <a:gd name="connsiteX29" fmla="*/ 7620 w 3453290"/>
                <a:gd name="connsiteY29" fmla="*/ 823914 h 6938963"/>
                <a:gd name="connsiteX30" fmla="*/ 18098 w 3453290"/>
                <a:gd name="connsiteY30" fmla="*/ 823914 h 6938963"/>
                <a:gd name="connsiteX31" fmla="*/ 18098 w 3453290"/>
                <a:gd name="connsiteY31" fmla="*/ 467152 h 6938963"/>
                <a:gd name="connsiteX32" fmla="*/ 485249 w 3453290"/>
                <a:gd name="connsiteY32" fmla="*/ 0 h 693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53290" h="6938963">
                  <a:moveTo>
                    <a:pt x="485249" y="0"/>
                  </a:moveTo>
                  <a:lnTo>
                    <a:pt x="2968041" y="0"/>
                  </a:lnTo>
                  <a:cubicBezTo>
                    <a:pt x="3226041" y="0"/>
                    <a:pt x="3435192" y="209151"/>
                    <a:pt x="3435192" y="467152"/>
                  </a:cubicBezTo>
                  <a:lnTo>
                    <a:pt x="3435192" y="1333500"/>
                  </a:lnTo>
                  <a:lnTo>
                    <a:pt x="3440194" y="1333500"/>
                  </a:lnTo>
                  <a:cubicBezTo>
                    <a:pt x="3447427" y="1333500"/>
                    <a:pt x="3453290" y="1339363"/>
                    <a:pt x="3453290" y="1346596"/>
                  </a:cubicBezTo>
                  <a:lnTo>
                    <a:pt x="3453290" y="1768077"/>
                  </a:lnTo>
                  <a:cubicBezTo>
                    <a:pt x="3453290" y="1775310"/>
                    <a:pt x="3447427" y="1781173"/>
                    <a:pt x="3440194" y="1781173"/>
                  </a:cubicBezTo>
                  <a:lnTo>
                    <a:pt x="3435192" y="1781173"/>
                  </a:lnTo>
                  <a:lnTo>
                    <a:pt x="3435192" y="6471812"/>
                  </a:lnTo>
                  <a:cubicBezTo>
                    <a:pt x="3435192" y="6729812"/>
                    <a:pt x="3226041" y="6938963"/>
                    <a:pt x="2968041" y="6938963"/>
                  </a:cubicBezTo>
                  <a:lnTo>
                    <a:pt x="485249" y="6938963"/>
                  </a:lnTo>
                  <a:cubicBezTo>
                    <a:pt x="227249" y="6938963"/>
                    <a:pt x="18098" y="6729812"/>
                    <a:pt x="18098" y="6471812"/>
                  </a:cubicBezTo>
                  <a:lnTo>
                    <a:pt x="18098" y="2336007"/>
                  </a:lnTo>
                  <a:lnTo>
                    <a:pt x="13096" y="2336007"/>
                  </a:lnTo>
                  <a:cubicBezTo>
                    <a:pt x="5863" y="2336007"/>
                    <a:pt x="0" y="2330144"/>
                    <a:pt x="0" y="2322911"/>
                  </a:cubicBezTo>
                  <a:lnTo>
                    <a:pt x="0" y="1901430"/>
                  </a:lnTo>
                  <a:cubicBezTo>
                    <a:pt x="0" y="1894197"/>
                    <a:pt x="5863" y="1888334"/>
                    <a:pt x="13096" y="1888334"/>
                  </a:cubicBezTo>
                  <a:lnTo>
                    <a:pt x="18098" y="1888334"/>
                  </a:lnTo>
                  <a:lnTo>
                    <a:pt x="18098" y="1781174"/>
                  </a:lnTo>
                  <a:lnTo>
                    <a:pt x="13096" y="1781174"/>
                  </a:lnTo>
                  <a:cubicBezTo>
                    <a:pt x="5863" y="1781174"/>
                    <a:pt x="0" y="1775311"/>
                    <a:pt x="0" y="1768078"/>
                  </a:cubicBezTo>
                  <a:lnTo>
                    <a:pt x="0" y="1346597"/>
                  </a:lnTo>
                  <a:cubicBezTo>
                    <a:pt x="0" y="1339364"/>
                    <a:pt x="5863" y="1333501"/>
                    <a:pt x="13096" y="1333501"/>
                  </a:cubicBezTo>
                  <a:lnTo>
                    <a:pt x="18098" y="1333501"/>
                  </a:lnTo>
                  <a:lnTo>
                    <a:pt x="18098" y="1069182"/>
                  </a:lnTo>
                  <a:lnTo>
                    <a:pt x="7620" y="1069182"/>
                  </a:lnTo>
                  <a:cubicBezTo>
                    <a:pt x="3412" y="1069182"/>
                    <a:pt x="0" y="1065770"/>
                    <a:pt x="0" y="1061562"/>
                  </a:cubicBezTo>
                  <a:lnTo>
                    <a:pt x="0" y="831535"/>
                  </a:lnTo>
                  <a:cubicBezTo>
                    <a:pt x="0" y="827326"/>
                    <a:pt x="3412" y="823914"/>
                    <a:pt x="7620" y="823914"/>
                  </a:cubicBezTo>
                  <a:lnTo>
                    <a:pt x="18098" y="823914"/>
                  </a:lnTo>
                  <a:lnTo>
                    <a:pt x="18098" y="467152"/>
                  </a:lnTo>
                  <a:cubicBezTo>
                    <a:pt x="18098" y="209151"/>
                    <a:pt x="227249" y="0"/>
                    <a:pt x="485249" y="0"/>
                  </a:cubicBezTo>
                  <a:close/>
                </a:path>
              </a:pathLst>
            </a:custGeom>
            <a:solidFill>
              <a:srgbClr val="F8F8F8"/>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29" name="Rectangle: Rounded Corners 11">
              <a:extLst>
                <a:ext uri="{FF2B5EF4-FFF2-40B4-BE49-F238E27FC236}">
                  <a16:creationId xmlns:a16="http://schemas.microsoft.com/office/drawing/2014/main" id="{48124B7C-F587-F396-0814-D1EC9DF46226}"/>
                </a:ext>
              </a:extLst>
            </p:cNvPr>
            <p:cNvSpPr/>
            <p:nvPr/>
          </p:nvSpPr>
          <p:spPr>
            <a:xfrm>
              <a:off x="8671559" y="2501801"/>
              <a:ext cx="418879" cy="35258"/>
            </a:xfrm>
            <a:prstGeom prst="roundRect">
              <a:avLst>
                <a:gd name="adj" fmla="val 50000"/>
              </a:avLst>
            </a:prstGeom>
            <a:solidFill>
              <a:srgbClr val="1C1C1C">
                <a:lumMod val="75000"/>
                <a:lumOff val="25000"/>
              </a:srgbClr>
            </a:solidFill>
            <a:ln w="25400" cap="rnd" cmpd="sng" algn="ctr">
              <a:noFill/>
              <a:prstDash val="solid"/>
              <a:round/>
            </a:ln>
            <a:effectLst>
              <a:softEdge rad="0"/>
            </a:effectLst>
            <a:scene3d>
              <a:camera prst="orthographicFront"/>
              <a:lightRig rig="sof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30" name="Oval 12">
              <a:extLst>
                <a:ext uri="{FF2B5EF4-FFF2-40B4-BE49-F238E27FC236}">
                  <a16:creationId xmlns:a16="http://schemas.microsoft.com/office/drawing/2014/main" id="{B3C49EF9-1D87-1CA6-CE2F-C327A4CC38E6}"/>
                </a:ext>
              </a:extLst>
            </p:cNvPr>
            <p:cNvSpPr>
              <a:spLocks noChangeAspect="1"/>
            </p:cNvSpPr>
            <p:nvPr/>
          </p:nvSpPr>
          <p:spPr>
            <a:xfrm>
              <a:off x="8677516" y="5674916"/>
              <a:ext cx="247169" cy="247169"/>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31" name="Oval 14">
              <a:extLst>
                <a:ext uri="{FF2B5EF4-FFF2-40B4-BE49-F238E27FC236}">
                  <a16:creationId xmlns:a16="http://schemas.microsoft.com/office/drawing/2014/main" id="{E6EAD778-AE41-3624-806A-E96CC6551DA3}"/>
                </a:ext>
              </a:extLst>
            </p:cNvPr>
            <p:cNvSpPr>
              <a:spLocks noChangeAspect="1"/>
            </p:cNvSpPr>
            <p:nvPr/>
          </p:nvSpPr>
          <p:spPr>
            <a:xfrm>
              <a:off x="8560499" y="2482853"/>
              <a:ext cx="73152" cy="73152"/>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grpSp>
      <p:grpSp>
        <p:nvGrpSpPr>
          <p:cNvPr id="32" name="组合 31">
            <a:extLst>
              <a:ext uri="{FF2B5EF4-FFF2-40B4-BE49-F238E27FC236}">
                <a16:creationId xmlns:a16="http://schemas.microsoft.com/office/drawing/2014/main" id="{E4CB75FE-B4B0-3352-C266-F7340A375B13}"/>
              </a:ext>
            </a:extLst>
          </p:cNvPr>
          <p:cNvGrpSpPr/>
          <p:nvPr/>
        </p:nvGrpSpPr>
        <p:grpSpPr>
          <a:xfrm>
            <a:off x="3214455" y="1705381"/>
            <a:ext cx="2512322" cy="5048200"/>
            <a:chOff x="7886700" y="2352005"/>
            <a:chExt cx="1828800" cy="3674749"/>
          </a:xfrm>
        </p:grpSpPr>
        <p:sp>
          <p:nvSpPr>
            <p:cNvPr id="33" name="Freeform: Shape 10">
              <a:extLst>
                <a:ext uri="{FF2B5EF4-FFF2-40B4-BE49-F238E27FC236}">
                  <a16:creationId xmlns:a16="http://schemas.microsoft.com/office/drawing/2014/main" id="{E02CD637-6AAD-E8A9-65C3-34D2C8CDC809}"/>
                </a:ext>
              </a:extLst>
            </p:cNvPr>
            <p:cNvSpPr/>
            <p:nvPr/>
          </p:nvSpPr>
          <p:spPr>
            <a:xfrm>
              <a:off x="7886700" y="2352005"/>
              <a:ext cx="1828800" cy="3674749"/>
            </a:xfrm>
            <a:custGeom>
              <a:avLst/>
              <a:gdLst>
                <a:gd name="connsiteX0" fmla="*/ 485249 w 3453290"/>
                <a:gd name="connsiteY0" fmla="*/ 0 h 6938963"/>
                <a:gd name="connsiteX1" fmla="*/ 2968041 w 3453290"/>
                <a:gd name="connsiteY1" fmla="*/ 0 h 6938963"/>
                <a:gd name="connsiteX2" fmla="*/ 3435192 w 3453290"/>
                <a:gd name="connsiteY2" fmla="*/ 467152 h 6938963"/>
                <a:gd name="connsiteX3" fmla="*/ 3435192 w 3453290"/>
                <a:gd name="connsiteY3" fmla="*/ 1333500 h 6938963"/>
                <a:gd name="connsiteX4" fmla="*/ 3440194 w 3453290"/>
                <a:gd name="connsiteY4" fmla="*/ 1333500 h 6938963"/>
                <a:gd name="connsiteX5" fmla="*/ 3453290 w 3453290"/>
                <a:gd name="connsiteY5" fmla="*/ 1346596 h 6938963"/>
                <a:gd name="connsiteX6" fmla="*/ 3453290 w 3453290"/>
                <a:gd name="connsiteY6" fmla="*/ 1768077 h 6938963"/>
                <a:gd name="connsiteX7" fmla="*/ 3440194 w 3453290"/>
                <a:gd name="connsiteY7" fmla="*/ 1781173 h 6938963"/>
                <a:gd name="connsiteX8" fmla="*/ 3435192 w 3453290"/>
                <a:gd name="connsiteY8" fmla="*/ 1781173 h 6938963"/>
                <a:gd name="connsiteX9" fmla="*/ 3435192 w 3453290"/>
                <a:gd name="connsiteY9" fmla="*/ 6471812 h 6938963"/>
                <a:gd name="connsiteX10" fmla="*/ 2968041 w 3453290"/>
                <a:gd name="connsiteY10" fmla="*/ 6938963 h 6938963"/>
                <a:gd name="connsiteX11" fmla="*/ 485249 w 3453290"/>
                <a:gd name="connsiteY11" fmla="*/ 6938963 h 6938963"/>
                <a:gd name="connsiteX12" fmla="*/ 18098 w 3453290"/>
                <a:gd name="connsiteY12" fmla="*/ 6471812 h 6938963"/>
                <a:gd name="connsiteX13" fmla="*/ 18098 w 3453290"/>
                <a:gd name="connsiteY13" fmla="*/ 2336007 h 6938963"/>
                <a:gd name="connsiteX14" fmla="*/ 13096 w 3453290"/>
                <a:gd name="connsiteY14" fmla="*/ 2336007 h 6938963"/>
                <a:gd name="connsiteX15" fmla="*/ 0 w 3453290"/>
                <a:gd name="connsiteY15" fmla="*/ 2322911 h 6938963"/>
                <a:gd name="connsiteX16" fmla="*/ 0 w 3453290"/>
                <a:gd name="connsiteY16" fmla="*/ 1901430 h 6938963"/>
                <a:gd name="connsiteX17" fmla="*/ 13096 w 3453290"/>
                <a:gd name="connsiteY17" fmla="*/ 1888334 h 6938963"/>
                <a:gd name="connsiteX18" fmla="*/ 18098 w 3453290"/>
                <a:gd name="connsiteY18" fmla="*/ 1888334 h 6938963"/>
                <a:gd name="connsiteX19" fmla="*/ 18098 w 3453290"/>
                <a:gd name="connsiteY19" fmla="*/ 1781174 h 6938963"/>
                <a:gd name="connsiteX20" fmla="*/ 13096 w 3453290"/>
                <a:gd name="connsiteY20" fmla="*/ 1781174 h 6938963"/>
                <a:gd name="connsiteX21" fmla="*/ 0 w 3453290"/>
                <a:gd name="connsiteY21" fmla="*/ 1768078 h 6938963"/>
                <a:gd name="connsiteX22" fmla="*/ 0 w 3453290"/>
                <a:gd name="connsiteY22" fmla="*/ 1346597 h 6938963"/>
                <a:gd name="connsiteX23" fmla="*/ 13096 w 3453290"/>
                <a:gd name="connsiteY23" fmla="*/ 1333501 h 6938963"/>
                <a:gd name="connsiteX24" fmla="*/ 18098 w 3453290"/>
                <a:gd name="connsiteY24" fmla="*/ 1333501 h 6938963"/>
                <a:gd name="connsiteX25" fmla="*/ 18098 w 3453290"/>
                <a:gd name="connsiteY25" fmla="*/ 1069182 h 6938963"/>
                <a:gd name="connsiteX26" fmla="*/ 7620 w 3453290"/>
                <a:gd name="connsiteY26" fmla="*/ 1069182 h 6938963"/>
                <a:gd name="connsiteX27" fmla="*/ 0 w 3453290"/>
                <a:gd name="connsiteY27" fmla="*/ 1061562 h 6938963"/>
                <a:gd name="connsiteX28" fmla="*/ 0 w 3453290"/>
                <a:gd name="connsiteY28" fmla="*/ 831535 h 6938963"/>
                <a:gd name="connsiteX29" fmla="*/ 7620 w 3453290"/>
                <a:gd name="connsiteY29" fmla="*/ 823914 h 6938963"/>
                <a:gd name="connsiteX30" fmla="*/ 18098 w 3453290"/>
                <a:gd name="connsiteY30" fmla="*/ 823914 h 6938963"/>
                <a:gd name="connsiteX31" fmla="*/ 18098 w 3453290"/>
                <a:gd name="connsiteY31" fmla="*/ 467152 h 6938963"/>
                <a:gd name="connsiteX32" fmla="*/ 485249 w 3453290"/>
                <a:gd name="connsiteY32" fmla="*/ 0 h 693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53290" h="6938963">
                  <a:moveTo>
                    <a:pt x="485249" y="0"/>
                  </a:moveTo>
                  <a:lnTo>
                    <a:pt x="2968041" y="0"/>
                  </a:lnTo>
                  <a:cubicBezTo>
                    <a:pt x="3226041" y="0"/>
                    <a:pt x="3435192" y="209151"/>
                    <a:pt x="3435192" y="467152"/>
                  </a:cubicBezTo>
                  <a:lnTo>
                    <a:pt x="3435192" y="1333500"/>
                  </a:lnTo>
                  <a:lnTo>
                    <a:pt x="3440194" y="1333500"/>
                  </a:lnTo>
                  <a:cubicBezTo>
                    <a:pt x="3447427" y="1333500"/>
                    <a:pt x="3453290" y="1339363"/>
                    <a:pt x="3453290" y="1346596"/>
                  </a:cubicBezTo>
                  <a:lnTo>
                    <a:pt x="3453290" y="1768077"/>
                  </a:lnTo>
                  <a:cubicBezTo>
                    <a:pt x="3453290" y="1775310"/>
                    <a:pt x="3447427" y="1781173"/>
                    <a:pt x="3440194" y="1781173"/>
                  </a:cubicBezTo>
                  <a:lnTo>
                    <a:pt x="3435192" y="1781173"/>
                  </a:lnTo>
                  <a:lnTo>
                    <a:pt x="3435192" y="6471812"/>
                  </a:lnTo>
                  <a:cubicBezTo>
                    <a:pt x="3435192" y="6729812"/>
                    <a:pt x="3226041" y="6938963"/>
                    <a:pt x="2968041" y="6938963"/>
                  </a:cubicBezTo>
                  <a:lnTo>
                    <a:pt x="485249" y="6938963"/>
                  </a:lnTo>
                  <a:cubicBezTo>
                    <a:pt x="227249" y="6938963"/>
                    <a:pt x="18098" y="6729812"/>
                    <a:pt x="18098" y="6471812"/>
                  </a:cubicBezTo>
                  <a:lnTo>
                    <a:pt x="18098" y="2336007"/>
                  </a:lnTo>
                  <a:lnTo>
                    <a:pt x="13096" y="2336007"/>
                  </a:lnTo>
                  <a:cubicBezTo>
                    <a:pt x="5863" y="2336007"/>
                    <a:pt x="0" y="2330144"/>
                    <a:pt x="0" y="2322911"/>
                  </a:cubicBezTo>
                  <a:lnTo>
                    <a:pt x="0" y="1901430"/>
                  </a:lnTo>
                  <a:cubicBezTo>
                    <a:pt x="0" y="1894197"/>
                    <a:pt x="5863" y="1888334"/>
                    <a:pt x="13096" y="1888334"/>
                  </a:cubicBezTo>
                  <a:lnTo>
                    <a:pt x="18098" y="1888334"/>
                  </a:lnTo>
                  <a:lnTo>
                    <a:pt x="18098" y="1781174"/>
                  </a:lnTo>
                  <a:lnTo>
                    <a:pt x="13096" y="1781174"/>
                  </a:lnTo>
                  <a:cubicBezTo>
                    <a:pt x="5863" y="1781174"/>
                    <a:pt x="0" y="1775311"/>
                    <a:pt x="0" y="1768078"/>
                  </a:cubicBezTo>
                  <a:lnTo>
                    <a:pt x="0" y="1346597"/>
                  </a:lnTo>
                  <a:cubicBezTo>
                    <a:pt x="0" y="1339364"/>
                    <a:pt x="5863" y="1333501"/>
                    <a:pt x="13096" y="1333501"/>
                  </a:cubicBezTo>
                  <a:lnTo>
                    <a:pt x="18098" y="1333501"/>
                  </a:lnTo>
                  <a:lnTo>
                    <a:pt x="18098" y="1069182"/>
                  </a:lnTo>
                  <a:lnTo>
                    <a:pt x="7620" y="1069182"/>
                  </a:lnTo>
                  <a:cubicBezTo>
                    <a:pt x="3412" y="1069182"/>
                    <a:pt x="0" y="1065770"/>
                    <a:pt x="0" y="1061562"/>
                  </a:cubicBezTo>
                  <a:lnTo>
                    <a:pt x="0" y="831535"/>
                  </a:lnTo>
                  <a:cubicBezTo>
                    <a:pt x="0" y="827326"/>
                    <a:pt x="3412" y="823914"/>
                    <a:pt x="7620" y="823914"/>
                  </a:cubicBezTo>
                  <a:lnTo>
                    <a:pt x="18098" y="823914"/>
                  </a:lnTo>
                  <a:lnTo>
                    <a:pt x="18098" y="467152"/>
                  </a:lnTo>
                  <a:cubicBezTo>
                    <a:pt x="18098" y="209151"/>
                    <a:pt x="227249" y="0"/>
                    <a:pt x="485249" y="0"/>
                  </a:cubicBezTo>
                  <a:close/>
                </a:path>
              </a:pathLst>
            </a:custGeom>
            <a:solidFill>
              <a:srgbClr val="F8F8F8"/>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34" name="Rectangle: Rounded Corners 11">
              <a:extLst>
                <a:ext uri="{FF2B5EF4-FFF2-40B4-BE49-F238E27FC236}">
                  <a16:creationId xmlns:a16="http://schemas.microsoft.com/office/drawing/2014/main" id="{70713A4A-4CDC-E485-B7C2-D114A2514F08}"/>
                </a:ext>
              </a:extLst>
            </p:cNvPr>
            <p:cNvSpPr/>
            <p:nvPr/>
          </p:nvSpPr>
          <p:spPr>
            <a:xfrm>
              <a:off x="8671559" y="2501801"/>
              <a:ext cx="418879" cy="35258"/>
            </a:xfrm>
            <a:prstGeom prst="roundRect">
              <a:avLst>
                <a:gd name="adj" fmla="val 50000"/>
              </a:avLst>
            </a:prstGeom>
            <a:solidFill>
              <a:srgbClr val="1C1C1C">
                <a:lumMod val="75000"/>
                <a:lumOff val="25000"/>
              </a:srgbClr>
            </a:solidFill>
            <a:ln w="25400" cap="rnd" cmpd="sng" algn="ctr">
              <a:noFill/>
              <a:prstDash val="solid"/>
              <a:round/>
            </a:ln>
            <a:effectLst>
              <a:softEdge rad="0"/>
            </a:effectLst>
            <a:scene3d>
              <a:camera prst="orthographicFront"/>
              <a:lightRig rig="sof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35" name="Oval 12">
              <a:extLst>
                <a:ext uri="{FF2B5EF4-FFF2-40B4-BE49-F238E27FC236}">
                  <a16:creationId xmlns:a16="http://schemas.microsoft.com/office/drawing/2014/main" id="{3CB82ED7-B1EE-E1A2-DD95-FB2505D8D5CF}"/>
                </a:ext>
              </a:extLst>
            </p:cNvPr>
            <p:cNvSpPr>
              <a:spLocks noChangeAspect="1"/>
            </p:cNvSpPr>
            <p:nvPr/>
          </p:nvSpPr>
          <p:spPr>
            <a:xfrm>
              <a:off x="8677516" y="5674916"/>
              <a:ext cx="247169" cy="247169"/>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36" name="Oval 14">
              <a:extLst>
                <a:ext uri="{FF2B5EF4-FFF2-40B4-BE49-F238E27FC236}">
                  <a16:creationId xmlns:a16="http://schemas.microsoft.com/office/drawing/2014/main" id="{5195148D-D2D1-C5BD-BDEA-7E33371699FB}"/>
                </a:ext>
              </a:extLst>
            </p:cNvPr>
            <p:cNvSpPr>
              <a:spLocks noChangeAspect="1"/>
            </p:cNvSpPr>
            <p:nvPr/>
          </p:nvSpPr>
          <p:spPr>
            <a:xfrm>
              <a:off x="8560499" y="2482853"/>
              <a:ext cx="73152" cy="73152"/>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grpSp>
      <p:grpSp>
        <p:nvGrpSpPr>
          <p:cNvPr id="37" name="组合 36">
            <a:extLst>
              <a:ext uri="{FF2B5EF4-FFF2-40B4-BE49-F238E27FC236}">
                <a16:creationId xmlns:a16="http://schemas.microsoft.com/office/drawing/2014/main" id="{653AB991-89C8-742F-9402-362F9A561B36}"/>
              </a:ext>
            </a:extLst>
          </p:cNvPr>
          <p:cNvGrpSpPr/>
          <p:nvPr/>
        </p:nvGrpSpPr>
        <p:grpSpPr>
          <a:xfrm>
            <a:off x="5855085" y="1705381"/>
            <a:ext cx="2512322" cy="5048200"/>
            <a:chOff x="7886700" y="2352005"/>
            <a:chExt cx="1828800" cy="3674749"/>
          </a:xfrm>
        </p:grpSpPr>
        <p:sp>
          <p:nvSpPr>
            <p:cNvPr id="38" name="Freeform: Shape 10">
              <a:extLst>
                <a:ext uri="{FF2B5EF4-FFF2-40B4-BE49-F238E27FC236}">
                  <a16:creationId xmlns:a16="http://schemas.microsoft.com/office/drawing/2014/main" id="{4019D811-BC8B-C3BB-0713-3B9B69594550}"/>
                </a:ext>
              </a:extLst>
            </p:cNvPr>
            <p:cNvSpPr/>
            <p:nvPr/>
          </p:nvSpPr>
          <p:spPr>
            <a:xfrm>
              <a:off x="7886700" y="2352005"/>
              <a:ext cx="1828800" cy="3674749"/>
            </a:xfrm>
            <a:custGeom>
              <a:avLst/>
              <a:gdLst>
                <a:gd name="connsiteX0" fmla="*/ 485249 w 3453290"/>
                <a:gd name="connsiteY0" fmla="*/ 0 h 6938963"/>
                <a:gd name="connsiteX1" fmla="*/ 2968041 w 3453290"/>
                <a:gd name="connsiteY1" fmla="*/ 0 h 6938963"/>
                <a:gd name="connsiteX2" fmla="*/ 3435192 w 3453290"/>
                <a:gd name="connsiteY2" fmla="*/ 467152 h 6938963"/>
                <a:gd name="connsiteX3" fmla="*/ 3435192 w 3453290"/>
                <a:gd name="connsiteY3" fmla="*/ 1333500 h 6938963"/>
                <a:gd name="connsiteX4" fmla="*/ 3440194 w 3453290"/>
                <a:gd name="connsiteY4" fmla="*/ 1333500 h 6938963"/>
                <a:gd name="connsiteX5" fmla="*/ 3453290 w 3453290"/>
                <a:gd name="connsiteY5" fmla="*/ 1346596 h 6938963"/>
                <a:gd name="connsiteX6" fmla="*/ 3453290 w 3453290"/>
                <a:gd name="connsiteY6" fmla="*/ 1768077 h 6938963"/>
                <a:gd name="connsiteX7" fmla="*/ 3440194 w 3453290"/>
                <a:gd name="connsiteY7" fmla="*/ 1781173 h 6938963"/>
                <a:gd name="connsiteX8" fmla="*/ 3435192 w 3453290"/>
                <a:gd name="connsiteY8" fmla="*/ 1781173 h 6938963"/>
                <a:gd name="connsiteX9" fmla="*/ 3435192 w 3453290"/>
                <a:gd name="connsiteY9" fmla="*/ 6471812 h 6938963"/>
                <a:gd name="connsiteX10" fmla="*/ 2968041 w 3453290"/>
                <a:gd name="connsiteY10" fmla="*/ 6938963 h 6938963"/>
                <a:gd name="connsiteX11" fmla="*/ 485249 w 3453290"/>
                <a:gd name="connsiteY11" fmla="*/ 6938963 h 6938963"/>
                <a:gd name="connsiteX12" fmla="*/ 18098 w 3453290"/>
                <a:gd name="connsiteY12" fmla="*/ 6471812 h 6938963"/>
                <a:gd name="connsiteX13" fmla="*/ 18098 w 3453290"/>
                <a:gd name="connsiteY13" fmla="*/ 2336007 h 6938963"/>
                <a:gd name="connsiteX14" fmla="*/ 13096 w 3453290"/>
                <a:gd name="connsiteY14" fmla="*/ 2336007 h 6938963"/>
                <a:gd name="connsiteX15" fmla="*/ 0 w 3453290"/>
                <a:gd name="connsiteY15" fmla="*/ 2322911 h 6938963"/>
                <a:gd name="connsiteX16" fmla="*/ 0 w 3453290"/>
                <a:gd name="connsiteY16" fmla="*/ 1901430 h 6938963"/>
                <a:gd name="connsiteX17" fmla="*/ 13096 w 3453290"/>
                <a:gd name="connsiteY17" fmla="*/ 1888334 h 6938963"/>
                <a:gd name="connsiteX18" fmla="*/ 18098 w 3453290"/>
                <a:gd name="connsiteY18" fmla="*/ 1888334 h 6938963"/>
                <a:gd name="connsiteX19" fmla="*/ 18098 w 3453290"/>
                <a:gd name="connsiteY19" fmla="*/ 1781174 h 6938963"/>
                <a:gd name="connsiteX20" fmla="*/ 13096 w 3453290"/>
                <a:gd name="connsiteY20" fmla="*/ 1781174 h 6938963"/>
                <a:gd name="connsiteX21" fmla="*/ 0 w 3453290"/>
                <a:gd name="connsiteY21" fmla="*/ 1768078 h 6938963"/>
                <a:gd name="connsiteX22" fmla="*/ 0 w 3453290"/>
                <a:gd name="connsiteY22" fmla="*/ 1346597 h 6938963"/>
                <a:gd name="connsiteX23" fmla="*/ 13096 w 3453290"/>
                <a:gd name="connsiteY23" fmla="*/ 1333501 h 6938963"/>
                <a:gd name="connsiteX24" fmla="*/ 18098 w 3453290"/>
                <a:gd name="connsiteY24" fmla="*/ 1333501 h 6938963"/>
                <a:gd name="connsiteX25" fmla="*/ 18098 w 3453290"/>
                <a:gd name="connsiteY25" fmla="*/ 1069182 h 6938963"/>
                <a:gd name="connsiteX26" fmla="*/ 7620 w 3453290"/>
                <a:gd name="connsiteY26" fmla="*/ 1069182 h 6938963"/>
                <a:gd name="connsiteX27" fmla="*/ 0 w 3453290"/>
                <a:gd name="connsiteY27" fmla="*/ 1061562 h 6938963"/>
                <a:gd name="connsiteX28" fmla="*/ 0 w 3453290"/>
                <a:gd name="connsiteY28" fmla="*/ 831535 h 6938963"/>
                <a:gd name="connsiteX29" fmla="*/ 7620 w 3453290"/>
                <a:gd name="connsiteY29" fmla="*/ 823914 h 6938963"/>
                <a:gd name="connsiteX30" fmla="*/ 18098 w 3453290"/>
                <a:gd name="connsiteY30" fmla="*/ 823914 h 6938963"/>
                <a:gd name="connsiteX31" fmla="*/ 18098 w 3453290"/>
                <a:gd name="connsiteY31" fmla="*/ 467152 h 6938963"/>
                <a:gd name="connsiteX32" fmla="*/ 485249 w 3453290"/>
                <a:gd name="connsiteY32" fmla="*/ 0 h 693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53290" h="6938963">
                  <a:moveTo>
                    <a:pt x="485249" y="0"/>
                  </a:moveTo>
                  <a:lnTo>
                    <a:pt x="2968041" y="0"/>
                  </a:lnTo>
                  <a:cubicBezTo>
                    <a:pt x="3226041" y="0"/>
                    <a:pt x="3435192" y="209151"/>
                    <a:pt x="3435192" y="467152"/>
                  </a:cubicBezTo>
                  <a:lnTo>
                    <a:pt x="3435192" y="1333500"/>
                  </a:lnTo>
                  <a:lnTo>
                    <a:pt x="3440194" y="1333500"/>
                  </a:lnTo>
                  <a:cubicBezTo>
                    <a:pt x="3447427" y="1333500"/>
                    <a:pt x="3453290" y="1339363"/>
                    <a:pt x="3453290" y="1346596"/>
                  </a:cubicBezTo>
                  <a:lnTo>
                    <a:pt x="3453290" y="1768077"/>
                  </a:lnTo>
                  <a:cubicBezTo>
                    <a:pt x="3453290" y="1775310"/>
                    <a:pt x="3447427" y="1781173"/>
                    <a:pt x="3440194" y="1781173"/>
                  </a:cubicBezTo>
                  <a:lnTo>
                    <a:pt x="3435192" y="1781173"/>
                  </a:lnTo>
                  <a:lnTo>
                    <a:pt x="3435192" y="6471812"/>
                  </a:lnTo>
                  <a:cubicBezTo>
                    <a:pt x="3435192" y="6729812"/>
                    <a:pt x="3226041" y="6938963"/>
                    <a:pt x="2968041" y="6938963"/>
                  </a:cubicBezTo>
                  <a:lnTo>
                    <a:pt x="485249" y="6938963"/>
                  </a:lnTo>
                  <a:cubicBezTo>
                    <a:pt x="227249" y="6938963"/>
                    <a:pt x="18098" y="6729812"/>
                    <a:pt x="18098" y="6471812"/>
                  </a:cubicBezTo>
                  <a:lnTo>
                    <a:pt x="18098" y="2336007"/>
                  </a:lnTo>
                  <a:lnTo>
                    <a:pt x="13096" y="2336007"/>
                  </a:lnTo>
                  <a:cubicBezTo>
                    <a:pt x="5863" y="2336007"/>
                    <a:pt x="0" y="2330144"/>
                    <a:pt x="0" y="2322911"/>
                  </a:cubicBezTo>
                  <a:lnTo>
                    <a:pt x="0" y="1901430"/>
                  </a:lnTo>
                  <a:cubicBezTo>
                    <a:pt x="0" y="1894197"/>
                    <a:pt x="5863" y="1888334"/>
                    <a:pt x="13096" y="1888334"/>
                  </a:cubicBezTo>
                  <a:lnTo>
                    <a:pt x="18098" y="1888334"/>
                  </a:lnTo>
                  <a:lnTo>
                    <a:pt x="18098" y="1781174"/>
                  </a:lnTo>
                  <a:lnTo>
                    <a:pt x="13096" y="1781174"/>
                  </a:lnTo>
                  <a:cubicBezTo>
                    <a:pt x="5863" y="1781174"/>
                    <a:pt x="0" y="1775311"/>
                    <a:pt x="0" y="1768078"/>
                  </a:cubicBezTo>
                  <a:lnTo>
                    <a:pt x="0" y="1346597"/>
                  </a:lnTo>
                  <a:cubicBezTo>
                    <a:pt x="0" y="1339364"/>
                    <a:pt x="5863" y="1333501"/>
                    <a:pt x="13096" y="1333501"/>
                  </a:cubicBezTo>
                  <a:lnTo>
                    <a:pt x="18098" y="1333501"/>
                  </a:lnTo>
                  <a:lnTo>
                    <a:pt x="18098" y="1069182"/>
                  </a:lnTo>
                  <a:lnTo>
                    <a:pt x="7620" y="1069182"/>
                  </a:lnTo>
                  <a:cubicBezTo>
                    <a:pt x="3412" y="1069182"/>
                    <a:pt x="0" y="1065770"/>
                    <a:pt x="0" y="1061562"/>
                  </a:cubicBezTo>
                  <a:lnTo>
                    <a:pt x="0" y="831535"/>
                  </a:lnTo>
                  <a:cubicBezTo>
                    <a:pt x="0" y="827326"/>
                    <a:pt x="3412" y="823914"/>
                    <a:pt x="7620" y="823914"/>
                  </a:cubicBezTo>
                  <a:lnTo>
                    <a:pt x="18098" y="823914"/>
                  </a:lnTo>
                  <a:lnTo>
                    <a:pt x="18098" y="467152"/>
                  </a:lnTo>
                  <a:cubicBezTo>
                    <a:pt x="18098" y="209151"/>
                    <a:pt x="227249" y="0"/>
                    <a:pt x="485249" y="0"/>
                  </a:cubicBezTo>
                  <a:close/>
                </a:path>
              </a:pathLst>
            </a:custGeom>
            <a:solidFill>
              <a:srgbClr val="F8F8F8"/>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58" name="Rectangle: Rounded Corners 11">
              <a:extLst>
                <a:ext uri="{FF2B5EF4-FFF2-40B4-BE49-F238E27FC236}">
                  <a16:creationId xmlns:a16="http://schemas.microsoft.com/office/drawing/2014/main" id="{70ED5756-69CB-405E-662D-FA7745A81D69}"/>
                </a:ext>
              </a:extLst>
            </p:cNvPr>
            <p:cNvSpPr/>
            <p:nvPr/>
          </p:nvSpPr>
          <p:spPr>
            <a:xfrm>
              <a:off x="8671559" y="2501801"/>
              <a:ext cx="418879" cy="35258"/>
            </a:xfrm>
            <a:prstGeom prst="roundRect">
              <a:avLst>
                <a:gd name="adj" fmla="val 50000"/>
              </a:avLst>
            </a:prstGeom>
            <a:solidFill>
              <a:srgbClr val="1C1C1C">
                <a:lumMod val="75000"/>
                <a:lumOff val="25000"/>
              </a:srgbClr>
            </a:solidFill>
            <a:ln w="25400" cap="rnd" cmpd="sng" algn="ctr">
              <a:noFill/>
              <a:prstDash val="solid"/>
              <a:round/>
            </a:ln>
            <a:effectLst>
              <a:softEdge rad="0"/>
            </a:effectLst>
            <a:scene3d>
              <a:camera prst="orthographicFront"/>
              <a:lightRig rig="sof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59" name="Oval 12">
              <a:extLst>
                <a:ext uri="{FF2B5EF4-FFF2-40B4-BE49-F238E27FC236}">
                  <a16:creationId xmlns:a16="http://schemas.microsoft.com/office/drawing/2014/main" id="{950496DC-40B1-F74E-84CD-BA20247797C6}"/>
                </a:ext>
              </a:extLst>
            </p:cNvPr>
            <p:cNvSpPr>
              <a:spLocks noChangeAspect="1"/>
            </p:cNvSpPr>
            <p:nvPr/>
          </p:nvSpPr>
          <p:spPr>
            <a:xfrm>
              <a:off x="8677516" y="5674916"/>
              <a:ext cx="247169" cy="247169"/>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60" name="Oval 14">
              <a:extLst>
                <a:ext uri="{FF2B5EF4-FFF2-40B4-BE49-F238E27FC236}">
                  <a16:creationId xmlns:a16="http://schemas.microsoft.com/office/drawing/2014/main" id="{3BEE4F27-8001-902E-A229-FA70C25A4604}"/>
                </a:ext>
              </a:extLst>
            </p:cNvPr>
            <p:cNvSpPr>
              <a:spLocks noChangeAspect="1"/>
            </p:cNvSpPr>
            <p:nvPr/>
          </p:nvSpPr>
          <p:spPr>
            <a:xfrm>
              <a:off x="8560499" y="2482853"/>
              <a:ext cx="73152" cy="73152"/>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grpSp>
      <p:pic>
        <p:nvPicPr>
          <p:cNvPr id="61" name="图片 60">
            <a:extLst>
              <a:ext uri="{FF2B5EF4-FFF2-40B4-BE49-F238E27FC236}">
                <a16:creationId xmlns:a16="http://schemas.microsoft.com/office/drawing/2014/main" id="{BD7056DB-683A-50B4-83AA-4922C650AF94}"/>
              </a:ext>
            </a:extLst>
          </p:cNvPr>
          <p:cNvPicPr>
            <a:picLocks noChangeAspect="1"/>
          </p:cNvPicPr>
          <p:nvPr/>
        </p:nvPicPr>
        <p:blipFill>
          <a:blip r:embed="rId2"/>
          <a:stretch>
            <a:fillRect/>
          </a:stretch>
        </p:blipFill>
        <p:spPr>
          <a:xfrm>
            <a:off x="471791" y="1945952"/>
            <a:ext cx="2711098" cy="4690000"/>
          </a:xfrm>
          <a:prstGeom prst="rect">
            <a:avLst/>
          </a:prstGeom>
        </p:spPr>
      </p:pic>
      <p:pic>
        <p:nvPicPr>
          <p:cNvPr id="62" name="图片 61">
            <a:extLst>
              <a:ext uri="{FF2B5EF4-FFF2-40B4-BE49-F238E27FC236}">
                <a16:creationId xmlns:a16="http://schemas.microsoft.com/office/drawing/2014/main" id="{0F0D886F-D113-1E2A-1902-B35722C07BA7}"/>
              </a:ext>
            </a:extLst>
          </p:cNvPr>
          <p:cNvPicPr>
            <a:picLocks noChangeAspect="1"/>
          </p:cNvPicPr>
          <p:nvPr/>
        </p:nvPicPr>
        <p:blipFill>
          <a:blip r:embed="rId3"/>
          <a:stretch>
            <a:fillRect/>
          </a:stretch>
        </p:blipFill>
        <p:spPr>
          <a:xfrm>
            <a:off x="3117539" y="1942874"/>
            <a:ext cx="2711097" cy="4696156"/>
          </a:xfrm>
          <a:prstGeom prst="rect">
            <a:avLst/>
          </a:prstGeom>
        </p:spPr>
      </p:pic>
      <p:pic>
        <p:nvPicPr>
          <p:cNvPr id="63" name="图片 62">
            <a:extLst>
              <a:ext uri="{FF2B5EF4-FFF2-40B4-BE49-F238E27FC236}">
                <a16:creationId xmlns:a16="http://schemas.microsoft.com/office/drawing/2014/main" id="{1E99BBA7-A1CA-6145-3367-250920779B94}"/>
              </a:ext>
            </a:extLst>
          </p:cNvPr>
          <p:cNvPicPr>
            <a:picLocks noChangeAspect="1"/>
          </p:cNvPicPr>
          <p:nvPr/>
        </p:nvPicPr>
        <p:blipFill>
          <a:blip r:embed="rId4"/>
          <a:stretch>
            <a:fillRect/>
          </a:stretch>
        </p:blipFill>
        <p:spPr>
          <a:xfrm>
            <a:off x="5803905" y="1948141"/>
            <a:ext cx="2608307" cy="4687811"/>
          </a:xfrm>
          <a:prstGeom prst="rect">
            <a:avLst/>
          </a:prstGeom>
        </p:spPr>
      </p:pic>
      <p:sp>
        <p:nvSpPr>
          <p:cNvPr id="64" name="Circle">
            <a:extLst>
              <a:ext uri="{FF2B5EF4-FFF2-40B4-BE49-F238E27FC236}">
                <a16:creationId xmlns:a16="http://schemas.microsoft.com/office/drawing/2014/main" id="{36BACDAA-B884-EEB7-1C4F-449E6715B34F}"/>
              </a:ext>
            </a:extLst>
          </p:cNvPr>
          <p:cNvSpPr/>
          <p:nvPr/>
        </p:nvSpPr>
        <p:spPr>
          <a:xfrm>
            <a:off x="407608" y="1572360"/>
            <a:ext cx="462323" cy="462323"/>
          </a:xfrm>
          <a:prstGeom prst="ellipse">
            <a:avLst/>
          </a:prstGeom>
          <a:gradFill>
            <a:gsLst>
              <a:gs pos="0">
                <a:srgbClr val="0E8BB4"/>
              </a:gs>
              <a:gs pos="99000">
                <a:srgbClr val="53C9BC"/>
              </a:gs>
            </a:gsLst>
            <a:lin ang="2600932"/>
          </a:gradFill>
          <a:ln w="12700">
            <a:miter lim="400000"/>
          </a:ln>
          <a:effectLst>
            <a:innerShdw blurRad="63500" dist="50800" dir="13500000">
              <a:prstClr val="black">
                <a:alpha val="50000"/>
              </a:prstClr>
            </a:innerShdw>
          </a:effectLst>
        </p:spPr>
        <p:txBody>
          <a:bodyPr lIns="25400" tIns="25400" rIns="25400" bIns="254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Helvetica Light"/>
              </a:rPr>
              <a:t>1</a:t>
            </a:r>
            <a:endParaRPr kumimoji="0" sz="1600" b="1" i="0" u="none" strike="noStrike" kern="0" cap="none" spc="0" normalizeH="0" baseline="0" noProof="0" dirty="0">
              <a:ln>
                <a:noFill/>
              </a:ln>
              <a:solidFill>
                <a:srgbClr val="FFFFFF"/>
              </a:solidFill>
              <a:effectLst/>
              <a:uLnTx/>
              <a:uFillTx/>
              <a:latin typeface="Helvetica Light"/>
            </a:endParaRPr>
          </a:p>
        </p:txBody>
      </p:sp>
      <p:sp>
        <p:nvSpPr>
          <p:cNvPr id="65" name="Circle">
            <a:extLst>
              <a:ext uri="{FF2B5EF4-FFF2-40B4-BE49-F238E27FC236}">
                <a16:creationId xmlns:a16="http://schemas.microsoft.com/office/drawing/2014/main" id="{68568164-9CA4-1382-D264-C5F849C3E866}"/>
              </a:ext>
            </a:extLst>
          </p:cNvPr>
          <p:cNvSpPr/>
          <p:nvPr/>
        </p:nvSpPr>
        <p:spPr>
          <a:xfrm>
            <a:off x="3053335" y="1561619"/>
            <a:ext cx="462323" cy="462323"/>
          </a:xfrm>
          <a:prstGeom prst="ellipse">
            <a:avLst/>
          </a:prstGeom>
          <a:gradFill>
            <a:gsLst>
              <a:gs pos="0">
                <a:srgbClr val="0E8BB4"/>
              </a:gs>
              <a:gs pos="99000">
                <a:srgbClr val="53C9BC"/>
              </a:gs>
            </a:gsLst>
            <a:lin ang="2600932"/>
          </a:gradFill>
          <a:ln w="12700">
            <a:miter lim="400000"/>
          </a:ln>
          <a:effectLst>
            <a:innerShdw blurRad="63500" dist="50800" dir="13500000">
              <a:prstClr val="black">
                <a:alpha val="50000"/>
              </a:prstClr>
            </a:innerShdw>
          </a:effectLst>
        </p:spPr>
        <p:txBody>
          <a:bodyPr lIns="25400" tIns="25400" rIns="25400" bIns="254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Helvetica Light"/>
              </a:rPr>
              <a:t>2</a:t>
            </a:r>
            <a:endParaRPr kumimoji="0" sz="1600" b="1" i="0" u="none" strike="noStrike" kern="0" cap="none" spc="0" normalizeH="0" baseline="0" noProof="0" dirty="0">
              <a:ln>
                <a:noFill/>
              </a:ln>
              <a:solidFill>
                <a:srgbClr val="FFFFFF"/>
              </a:solidFill>
              <a:effectLst/>
              <a:uLnTx/>
              <a:uFillTx/>
              <a:latin typeface="Helvetica Light"/>
            </a:endParaRPr>
          </a:p>
        </p:txBody>
      </p:sp>
      <p:sp>
        <p:nvSpPr>
          <p:cNvPr id="66" name="Circle">
            <a:extLst>
              <a:ext uri="{FF2B5EF4-FFF2-40B4-BE49-F238E27FC236}">
                <a16:creationId xmlns:a16="http://schemas.microsoft.com/office/drawing/2014/main" id="{4B72E42B-EB15-AE05-7D81-964F73680F41}"/>
              </a:ext>
            </a:extLst>
          </p:cNvPr>
          <p:cNvSpPr/>
          <p:nvPr/>
        </p:nvSpPr>
        <p:spPr>
          <a:xfrm>
            <a:off x="5723382" y="1561619"/>
            <a:ext cx="462323" cy="462323"/>
          </a:xfrm>
          <a:prstGeom prst="ellipse">
            <a:avLst/>
          </a:prstGeom>
          <a:gradFill>
            <a:gsLst>
              <a:gs pos="0">
                <a:srgbClr val="0E8BB4"/>
              </a:gs>
              <a:gs pos="99000">
                <a:srgbClr val="53C9BC"/>
              </a:gs>
            </a:gsLst>
            <a:lin ang="2600932"/>
          </a:gradFill>
          <a:ln w="12700">
            <a:miter lim="400000"/>
          </a:ln>
          <a:effectLst>
            <a:innerShdw blurRad="63500" dist="50800" dir="13500000">
              <a:prstClr val="black">
                <a:alpha val="50000"/>
              </a:prstClr>
            </a:innerShdw>
          </a:effectLst>
        </p:spPr>
        <p:txBody>
          <a:bodyPr lIns="25400" tIns="25400" rIns="25400" bIns="254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Helvetica Light"/>
              </a:rPr>
              <a:t>3</a:t>
            </a:r>
            <a:endParaRPr kumimoji="0" sz="1600" b="1" i="0" u="none" strike="noStrike" kern="0" cap="none" spc="0" normalizeH="0" baseline="0" noProof="0" dirty="0">
              <a:ln>
                <a:noFill/>
              </a:ln>
              <a:solidFill>
                <a:srgbClr val="FFFFFF"/>
              </a:solidFill>
              <a:effectLst/>
              <a:uLnTx/>
              <a:uFillTx/>
              <a:latin typeface="Helvetica Light"/>
            </a:endParaRPr>
          </a:p>
        </p:txBody>
      </p:sp>
    </p:spTree>
    <p:extLst>
      <p:ext uri="{BB962C8B-B14F-4D97-AF65-F5344CB8AC3E}">
        <p14:creationId xmlns:p14="http://schemas.microsoft.com/office/powerpoint/2010/main" val="351309712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电子合同签署</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39" name="添加标题">
            <a:extLst>
              <a:ext uri="{FF2B5EF4-FFF2-40B4-BE49-F238E27FC236}">
                <a16:creationId xmlns:a16="http://schemas.microsoft.com/office/drawing/2014/main" id="{1ABB6E3C-D1D0-ECE5-E0AE-76908A43A37A}"/>
              </a:ext>
            </a:extLst>
          </p:cNvPr>
          <p:cNvSpPr txBox="1"/>
          <p:nvPr/>
        </p:nvSpPr>
        <p:spPr>
          <a:xfrm>
            <a:off x="7908170" y="1699948"/>
            <a:ext cx="3203950" cy="1712648"/>
          </a:xfrm>
          <a:prstGeom prst="rect">
            <a:avLst/>
          </a:prstGeom>
          <a:noFill/>
        </p:spPr>
        <p:txBody>
          <a:bodyPr wrap="square" rtlCol="0">
            <a:spAutoFit/>
          </a:bodyPr>
          <a:lstStyle/>
          <a:p>
            <a:pPr>
              <a:lnSpc>
                <a:spcPct val="150000"/>
              </a:lnSpc>
            </a:pPr>
            <a:r>
              <a:rPr lang="zh-CN" altLang="en-US" sz="2400" b="1" dirty="0">
                <a:solidFill>
                  <a:srgbClr val="0E8BB4"/>
                </a:solidFill>
                <a:latin typeface="思源黑体 CN Bold"/>
                <a:ea typeface="+mj-ea"/>
              </a:rPr>
              <a:t>步骤四：</a:t>
            </a:r>
            <a:endParaRPr lang="en-US" altLang="zh-CN" sz="2400" b="1" dirty="0">
              <a:solidFill>
                <a:srgbClr val="0E8BB4"/>
              </a:solidFill>
              <a:latin typeface="思源黑体 CN Bold"/>
              <a:ea typeface="+mj-ea"/>
            </a:endParaRPr>
          </a:p>
          <a:p>
            <a:pPr>
              <a:lnSpc>
                <a:spcPct val="150000"/>
              </a:lnSpc>
            </a:pPr>
            <a:r>
              <a:rPr lang="zh-CN" altLang="en-US" sz="1600" b="1" dirty="0">
                <a:solidFill>
                  <a:srgbClr val="1C1C1C"/>
                </a:solidFill>
                <a:latin typeface="等线"/>
              </a:rPr>
              <a:t>输入短信验证码，签署完成！</a:t>
            </a:r>
            <a:endParaRPr lang="en-US" altLang="zh-CN" sz="1600" b="1" dirty="0">
              <a:solidFill>
                <a:srgbClr val="1C1C1C"/>
              </a:solidFill>
              <a:latin typeface="等线"/>
            </a:endParaRPr>
          </a:p>
          <a:p>
            <a:pPr>
              <a:lnSpc>
                <a:spcPct val="150000"/>
              </a:lnSpc>
            </a:pPr>
            <a:endParaRPr lang="en-US" altLang="zh-CN" sz="1600" b="1" dirty="0">
              <a:solidFill>
                <a:srgbClr val="1C1C1C"/>
              </a:solidFill>
              <a:latin typeface="等线"/>
            </a:endParaRPr>
          </a:p>
          <a:p>
            <a:pPr>
              <a:lnSpc>
                <a:spcPct val="150000"/>
              </a:lnSpc>
            </a:pPr>
            <a:r>
              <a:rPr lang="zh-CN" altLang="en-US" sz="1600" b="1" dirty="0">
                <a:solidFill>
                  <a:srgbClr val="1C1C1C"/>
                </a:solidFill>
                <a:latin typeface="等线"/>
              </a:rPr>
              <a:t>签署完成后可以预览并下载保存</a:t>
            </a:r>
            <a:endParaRPr lang="en-US" altLang="zh-CN" sz="1600" b="1" dirty="0">
              <a:solidFill>
                <a:srgbClr val="1C1C1C"/>
              </a:solidFill>
              <a:latin typeface="等线"/>
            </a:endParaRPr>
          </a:p>
        </p:txBody>
      </p:sp>
      <p:grpSp>
        <p:nvGrpSpPr>
          <p:cNvPr id="40" name="组合 39">
            <a:extLst>
              <a:ext uri="{FF2B5EF4-FFF2-40B4-BE49-F238E27FC236}">
                <a16:creationId xmlns:a16="http://schemas.microsoft.com/office/drawing/2014/main" id="{BD4BC90C-88FD-1FFA-B804-E37D74FCA70B}"/>
              </a:ext>
            </a:extLst>
          </p:cNvPr>
          <p:cNvGrpSpPr/>
          <p:nvPr/>
        </p:nvGrpSpPr>
        <p:grpSpPr>
          <a:xfrm>
            <a:off x="1073273" y="1667676"/>
            <a:ext cx="2512322" cy="5048200"/>
            <a:chOff x="7886700" y="2352005"/>
            <a:chExt cx="1828800" cy="3674749"/>
          </a:xfrm>
        </p:grpSpPr>
        <p:sp>
          <p:nvSpPr>
            <p:cNvPr id="41" name="Freeform: Shape 10">
              <a:extLst>
                <a:ext uri="{FF2B5EF4-FFF2-40B4-BE49-F238E27FC236}">
                  <a16:creationId xmlns:a16="http://schemas.microsoft.com/office/drawing/2014/main" id="{9431CBA6-C0B6-88ED-F817-2C2509B5639E}"/>
                </a:ext>
              </a:extLst>
            </p:cNvPr>
            <p:cNvSpPr/>
            <p:nvPr/>
          </p:nvSpPr>
          <p:spPr>
            <a:xfrm>
              <a:off x="7886700" y="2352005"/>
              <a:ext cx="1828800" cy="3674749"/>
            </a:xfrm>
            <a:custGeom>
              <a:avLst/>
              <a:gdLst>
                <a:gd name="connsiteX0" fmla="*/ 485249 w 3453290"/>
                <a:gd name="connsiteY0" fmla="*/ 0 h 6938963"/>
                <a:gd name="connsiteX1" fmla="*/ 2968041 w 3453290"/>
                <a:gd name="connsiteY1" fmla="*/ 0 h 6938963"/>
                <a:gd name="connsiteX2" fmla="*/ 3435192 w 3453290"/>
                <a:gd name="connsiteY2" fmla="*/ 467152 h 6938963"/>
                <a:gd name="connsiteX3" fmla="*/ 3435192 w 3453290"/>
                <a:gd name="connsiteY3" fmla="*/ 1333500 h 6938963"/>
                <a:gd name="connsiteX4" fmla="*/ 3440194 w 3453290"/>
                <a:gd name="connsiteY4" fmla="*/ 1333500 h 6938963"/>
                <a:gd name="connsiteX5" fmla="*/ 3453290 w 3453290"/>
                <a:gd name="connsiteY5" fmla="*/ 1346596 h 6938963"/>
                <a:gd name="connsiteX6" fmla="*/ 3453290 w 3453290"/>
                <a:gd name="connsiteY6" fmla="*/ 1768077 h 6938963"/>
                <a:gd name="connsiteX7" fmla="*/ 3440194 w 3453290"/>
                <a:gd name="connsiteY7" fmla="*/ 1781173 h 6938963"/>
                <a:gd name="connsiteX8" fmla="*/ 3435192 w 3453290"/>
                <a:gd name="connsiteY8" fmla="*/ 1781173 h 6938963"/>
                <a:gd name="connsiteX9" fmla="*/ 3435192 w 3453290"/>
                <a:gd name="connsiteY9" fmla="*/ 6471812 h 6938963"/>
                <a:gd name="connsiteX10" fmla="*/ 2968041 w 3453290"/>
                <a:gd name="connsiteY10" fmla="*/ 6938963 h 6938963"/>
                <a:gd name="connsiteX11" fmla="*/ 485249 w 3453290"/>
                <a:gd name="connsiteY11" fmla="*/ 6938963 h 6938963"/>
                <a:gd name="connsiteX12" fmla="*/ 18098 w 3453290"/>
                <a:gd name="connsiteY12" fmla="*/ 6471812 h 6938963"/>
                <a:gd name="connsiteX13" fmla="*/ 18098 w 3453290"/>
                <a:gd name="connsiteY13" fmla="*/ 2336007 h 6938963"/>
                <a:gd name="connsiteX14" fmla="*/ 13096 w 3453290"/>
                <a:gd name="connsiteY14" fmla="*/ 2336007 h 6938963"/>
                <a:gd name="connsiteX15" fmla="*/ 0 w 3453290"/>
                <a:gd name="connsiteY15" fmla="*/ 2322911 h 6938963"/>
                <a:gd name="connsiteX16" fmla="*/ 0 w 3453290"/>
                <a:gd name="connsiteY16" fmla="*/ 1901430 h 6938963"/>
                <a:gd name="connsiteX17" fmla="*/ 13096 w 3453290"/>
                <a:gd name="connsiteY17" fmla="*/ 1888334 h 6938963"/>
                <a:gd name="connsiteX18" fmla="*/ 18098 w 3453290"/>
                <a:gd name="connsiteY18" fmla="*/ 1888334 h 6938963"/>
                <a:gd name="connsiteX19" fmla="*/ 18098 w 3453290"/>
                <a:gd name="connsiteY19" fmla="*/ 1781174 h 6938963"/>
                <a:gd name="connsiteX20" fmla="*/ 13096 w 3453290"/>
                <a:gd name="connsiteY20" fmla="*/ 1781174 h 6938963"/>
                <a:gd name="connsiteX21" fmla="*/ 0 w 3453290"/>
                <a:gd name="connsiteY21" fmla="*/ 1768078 h 6938963"/>
                <a:gd name="connsiteX22" fmla="*/ 0 w 3453290"/>
                <a:gd name="connsiteY22" fmla="*/ 1346597 h 6938963"/>
                <a:gd name="connsiteX23" fmla="*/ 13096 w 3453290"/>
                <a:gd name="connsiteY23" fmla="*/ 1333501 h 6938963"/>
                <a:gd name="connsiteX24" fmla="*/ 18098 w 3453290"/>
                <a:gd name="connsiteY24" fmla="*/ 1333501 h 6938963"/>
                <a:gd name="connsiteX25" fmla="*/ 18098 w 3453290"/>
                <a:gd name="connsiteY25" fmla="*/ 1069182 h 6938963"/>
                <a:gd name="connsiteX26" fmla="*/ 7620 w 3453290"/>
                <a:gd name="connsiteY26" fmla="*/ 1069182 h 6938963"/>
                <a:gd name="connsiteX27" fmla="*/ 0 w 3453290"/>
                <a:gd name="connsiteY27" fmla="*/ 1061562 h 6938963"/>
                <a:gd name="connsiteX28" fmla="*/ 0 w 3453290"/>
                <a:gd name="connsiteY28" fmla="*/ 831535 h 6938963"/>
                <a:gd name="connsiteX29" fmla="*/ 7620 w 3453290"/>
                <a:gd name="connsiteY29" fmla="*/ 823914 h 6938963"/>
                <a:gd name="connsiteX30" fmla="*/ 18098 w 3453290"/>
                <a:gd name="connsiteY30" fmla="*/ 823914 h 6938963"/>
                <a:gd name="connsiteX31" fmla="*/ 18098 w 3453290"/>
                <a:gd name="connsiteY31" fmla="*/ 467152 h 6938963"/>
                <a:gd name="connsiteX32" fmla="*/ 485249 w 3453290"/>
                <a:gd name="connsiteY32" fmla="*/ 0 h 693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53290" h="6938963">
                  <a:moveTo>
                    <a:pt x="485249" y="0"/>
                  </a:moveTo>
                  <a:lnTo>
                    <a:pt x="2968041" y="0"/>
                  </a:lnTo>
                  <a:cubicBezTo>
                    <a:pt x="3226041" y="0"/>
                    <a:pt x="3435192" y="209151"/>
                    <a:pt x="3435192" y="467152"/>
                  </a:cubicBezTo>
                  <a:lnTo>
                    <a:pt x="3435192" y="1333500"/>
                  </a:lnTo>
                  <a:lnTo>
                    <a:pt x="3440194" y="1333500"/>
                  </a:lnTo>
                  <a:cubicBezTo>
                    <a:pt x="3447427" y="1333500"/>
                    <a:pt x="3453290" y="1339363"/>
                    <a:pt x="3453290" y="1346596"/>
                  </a:cubicBezTo>
                  <a:lnTo>
                    <a:pt x="3453290" y="1768077"/>
                  </a:lnTo>
                  <a:cubicBezTo>
                    <a:pt x="3453290" y="1775310"/>
                    <a:pt x="3447427" y="1781173"/>
                    <a:pt x="3440194" y="1781173"/>
                  </a:cubicBezTo>
                  <a:lnTo>
                    <a:pt x="3435192" y="1781173"/>
                  </a:lnTo>
                  <a:lnTo>
                    <a:pt x="3435192" y="6471812"/>
                  </a:lnTo>
                  <a:cubicBezTo>
                    <a:pt x="3435192" y="6729812"/>
                    <a:pt x="3226041" y="6938963"/>
                    <a:pt x="2968041" y="6938963"/>
                  </a:cubicBezTo>
                  <a:lnTo>
                    <a:pt x="485249" y="6938963"/>
                  </a:lnTo>
                  <a:cubicBezTo>
                    <a:pt x="227249" y="6938963"/>
                    <a:pt x="18098" y="6729812"/>
                    <a:pt x="18098" y="6471812"/>
                  </a:cubicBezTo>
                  <a:lnTo>
                    <a:pt x="18098" y="2336007"/>
                  </a:lnTo>
                  <a:lnTo>
                    <a:pt x="13096" y="2336007"/>
                  </a:lnTo>
                  <a:cubicBezTo>
                    <a:pt x="5863" y="2336007"/>
                    <a:pt x="0" y="2330144"/>
                    <a:pt x="0" y="2322911"/>
                  </a:cubicBezTo>
                  <a:lnTo>
                    <a:pt x="0" y="1901430"/>
                  </a:lnTo>
                  <a:cubicBezTo>
                    <a:pt x="0" y="1894197"/>
                    <a:pt x="5863" y="1888334"/>
                    <a:pt x="13096" y="1888334"/>
                  </a:cubicBezTo>
                  <a:lnTo>
                    <a:pt x="18098" y="1888334"/>
                  </a:lnTo>
                  <a:lnTo>
                    <a:pt x="18098" y="1781174"/>
                  </a:lnTo>
                  <a:lnTo>
                    <a:pt x="13096" y="1781174"/>
                  </a:lnTo>
                  <a:cubicBezTo>
                    <a:pt x="5863" y="1781174"/>
                    <a:pt x="0" y="1775311"/>
                    <a:pt x="0" y="1768078"/>
                  </a:cubicBezTo>
                  <a:lnTo>
                    <a:pt x="0" y="1346597"/>
                  </a:lnTo>
                  <a:cubicBezTo>
                    <a:pt x="0" y="1339364"/>
                    <a:pt x="5863" y="1333501"/>
                    <a:pt x="13096" y="1333501"/>
                  </a:cubicBezTo>
                  <a:lnTo>
                    <a:pt x="18098" y="1333501"/>
                  </a:lnTo>
                  <a:lnTo>
                    <a:pt x="18098" y="1069182"/>
                  </a:lnTo>
                  <a:lnTo>
                    <a:pt x="7620" y="1069182"/>
                  </a:lnTo>
                  <a:cubicBezTo>
                    <a:pt x="3412" y="1069182"/>
                    <a:pt x="0" y="1065770"/>
                    <a:pt x="0" y="1061562"/>
                  </a:cubicBezTo>
                  <a:lnTo>
                    <a:pt x="0" y="831535"/>
                  </a:lnTo>
                  <a:cubicBezTo>
                    <a:pt x="0" y="827326"/>
                    <a:pt x="3412" y="823914"/>
                    <a:pt x="7620" y="823914"/>
                  </a:cubicBezTo>
                  <a:lnTo>
                    <a:pt x="18098" y="823914"/>
                  </a:lnTo>
                  <a:lnTo>
                    <a:pt x="18098" y="467152"/>
                  </a:lnTo>
                  <a:cubicBezTo>
                    <a:pt x="18098" y="209151"/>
                    <a:pt x="227249" y="0"/>
                    <a:pt x="485249" y="0"/>
                  </a:cubicBezTo>
                  <a:close/>
                </a:path>
              </a:pathLst>
            </a:custGeom>
            <a:solidFill>
              <a:srgbClr val="F8F8F8"/>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42" name="Rectangle: Rounded Corners 11">
              <a:extLst>
                <a:ext uri="{FF2B5EF4-FFF2-40B4-BE49-F238E27FC236}">
                  <a16:creationId xmlns:a16="http://schemas.microsoft.com/office/drawing/2014/main" id="{7D9BC1A8-823A-D0E5-A380-5C1C3BD4B6CC}"/>
                </a:ext>
              </a:extLst>
            </p:cNvPr>
            <p:cNvSpPr/>
            <p:nvPr/>
          </p:nvSpPr>
          <p:spPr>
            <a:xfrm>
              <a:off x="8671559" y="2501801"/>
              <a:ext cx="418879" cy="35258"/>
            </a:xfrm>
            <a:prstGeom prst="roundRect">
              <a:avLst>
                <a:gd name="adj" fmla="val 50000"/>
              </a:avLst>
            </a:prstGeom>
            <a:solidFill>
              <a:srgbClr val="1C1C1C">
                <a:lumMod val="75000"/>
                <a:lumOff val="25000"/>
              </a:srgbClr>
            </a:solidFill>
            <a:ln w="25400" cap="rnd" cmpd="sng" algn="ctr">
              <a:noFill/>
              <a:prstDash val="solid"/>
              <a:round/>
            </a:ln>
            <a:effectLst>
              <a:softEdge rad="0"/>
            </a:effectLst>
            <a:scene3d>
              <a:camera prst="orthographicFront"/>
              <a:lightRig rig="sof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43" name="Oval 12">
              <a:extLst>
                <a:ext uri="{FF2B5EF4-FFF2-40B4-BE49-F238E27FC236}">
                  <a16:creationId xmlns:a16="http://schemas.microsoft.com/office/drawing/2014/main" id="{064F34A2-E6BF-F080-C46C-5B90A8A35D48}"/>
                </a:ext>
              </a:extLst>
            </p:cNvPr>
            <p:cNvSpPr>
              <a:spLocks noChangeAspect="1"/>
            </p:cNvSpPr>
            <p:nvPr/>
          </p:nvSpPr>
          <p:spPr>
            <a:xfrm>
              <a:off x="8677516" y="5674916"/>
              <a:ext cx="247169" cy="247169"/>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44" name="Oval 14">
              <a:extLst>
                <a:ext uri="{FF2B5EF4-FFF2-40B4-BE49-F238E27FC236}">
                  <a16:creationId xmlns:a16="http://schemas.microsoft.com/office/drawing/2014/main" id="{0EC94599-E894-ACB6-2866-4893D55DDB21}"/>
                </a:ext>
              </a:extLst>
            </p:cNvPr>
            <p:cNvSpPr>
              <a:spLocks noChangeAspect="1"/>
            </p:cNvSpPr>
            <p:nvPr/>
          </p:nvSpPr>
          <p:spPr>
            <a:xfrm>
              <a:off x="8560499" y="2482853"/>
              <a:ext cx="73152" cy="73152"/>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grpSp>
      <p:grpSp>
        <p:nvGrpSpPr>
          <p:cNvPr id="45" name="组合 44">
            <a:extLst>
              <a:ext uri="{FF2B5EF4-FFF2-40B4-BE49-F238E27FC236}">
                <a16:creationId xmlns:a16="http://schemas.microsoft.com/office/drawing/2014/main" id="{190D3AD0-39FB-6A75-3B39-CB2CE92910E4}"/>
              </a:ext>
            </a:extLst>
          </p:cNvPr>
          <p:cNvGrpSpPr/>
          <p:nvPr/>
        </p:nvGrpSpPr>
        <p:grpSpPr>
          <a:xfrm>
            <a:off x="4741600" y="1667676"/>
            <a:ext cx="2512322" cy="5048200"/>
            <a:chOff x="7886700" y="2352005"/>
            <a:chExt cx="1828800" cy="3674749"/>
          </a:xfrm>
        </p:grpSpPr>
        <p:sp>
          <p:nvSpPr>
            <p:cNvPr id="46" name="Freeform: Shape 10">
              <a:extLst>
                <a:ext uri="{FF2B5EF4-FFF2-40B4-BE49-F238E27FC236}">
                  <a16:creationId xmlns:a16="http://schemas.microsoft.com/office/drawing/2014/main" id="{7F2FA11A-0860-6692-2034-237E5D920E3C}"/>
                </a:ext>
              </a:extLst>
            </p:cNvPr>
            <p:cNvSpPr/>
            <p:nvPr/>
          </p:nvSpPr>
          <p:spPr>
            <a:xfrm>
              <a:off x="7886700" y="2352005"/>
              <a:ext cx="1828800" cy="3674749"/>
            </a:xfrm>
            <a:custGeom>
              <a:avLst/>
              <a:gdLst>
                <a:gd name="connsiteX0" fmla="*/ 485249 w 3453290"/>
                <a:gd name="connsiteY0" fmla="*/ 0 h 6938963"/>
                <a:gd name="connsiteX1" fmla="*/ 2968041 w 3453290"/>
                <a:gd name="connsiteY1" fmla="*/ 0 h 6938963"/>
                <a:gd name="connsiteX2" fmla="*/ 3435192 w 3453290"/>
                <a:gd name="connsiteY2" fmla="*/ 467152 h 6938963"/>
                <a:gd name="connsiteX3" fmla="*/ 3435192 w 3453290"/>
                <a:gd name="connsiteY3" fmla="*/ 1333500 h 6938963"/>
                <a:gd name="connsiteX4" fmla="*/ 3440194 w 3453290"/>
                <a:gd name="connsiteY4" fmla="*/ 1333500 h 6938963"/>
                <a:gd name="connsiteX5" fmla="*/ 3453290 w 3453290"/>
                <a:gd name="connsiteY5" fmla="*/ 1346596 h 6938963"/>
                <a:gd name="connsiteX6" fmla="*/ 3453290 w 3453290"/>
                <a:gd name="connsiteY6" fmla="*/ 1768077 h 6938963"/>
                <a:gd name="connsiteX7" fmla="*/ 3440194 w 3453290"/>
                <a:gd name="connsiteY7" fmla="*/ 1781173 h 6938963"/>
                <a:gd name="connsiteX8" fmla="*/ 3435192 w 3453290"/>
                <a:gd name="connsiteY8" fmla="*/ 1781173 h 6938963"/>
                <a:gd name="connsiteX9" fmla="*/ 3435192 w 3453290"/>
                <a:gd name="connsiteY9" fmla="*/ 6471812 h 6938963"/>
                <a:gd name="connsiteX10" fmla="*/ 2968041 w 3453290"/>
                <a:gd name="connsiteY10" fmla="*/ 6938963 h 6938963"/>
                <a:gd name="connsiteX11" fmla="*/ 485249 w 3453290"/>
                <a:gd name="connsiteY11" fmla="*/ 6938963 h 6938963"/>
                <a:gd name="connsiteX12" fmla="*/ 18098 w 3453290"/>
                <a:gd name="connsiteY12" fmla="*/ 6471812 h 6938963"/>
                <a:gd name="connsiteX13" fmla="*/ 18098 w 3453290"/>
                <a:gd name="connsiteY13" fmla="*/ 2336007 h 6938963"/>
                <a:gd name="connsiteX14" fmla="*/ 13096 w 3453290"/>
                <a:gd name="connsiteY14" fmla="*/ 2336007 h 6938963"/>
                <a:gd name="connsiteX15" fmla="*/ 0 w 3453290"/>
                <a:gd name="connsiteY15" fmla="*/ 2322911 h 6938963"/>
                <a:gd name="connsiteX16" fmla="*/ 0 w 3453290"/>
                <a:gd name="connsiteY16" fmla="*/ 1901430 h 6938963"/>
                <a:gd name="connsiteX17" fmla="*/ 13096 w 3453290"/>
                <a:gd name="connsiteY17" fmla="*/ 1888334 h 6938963"/>
                <a:gd name="connsiteX18" fmla="*/ 18098 w 3453290"/>
                <a:gd name="connsiteY18" fmla="*/ 1888334 h 6938963"/>
                <a:gd name="connsiteX19" fmla="*/ 18098 w 3453290"/>
                <a:gd name="connsiteY19" fmla="*/ 1781174 h 6938963"/>
                <a:gd name="connsiteX20" fmla="*/ 13096 w 3453290"/>
                <a:gd name="connsiteY20" fmla="*/ 1781174 h 6938963"/>
                <a:gd name="connsiteX21" fmla="*/ 0 w 3453290"/>
                <a:gd name="connsiteY21" fmla="*/ 1768078 h 6938963"/>
                <a:gd name="connsiteX22" fmla="*/ 0 w 3453290"/>
                <a:gd name="connsiteY22" fmla="*/ 1346597 h 6938963"/>
                <a:gd name="connsiteX23" fmla="*/ 13096 w 3453290"/>
                <a:gd name="connsiteY23" fmla="*/ 1333501 h 6938963"/>
                <a:gd name="connsiteX24" fmla="*/ 18098 w 3453290"/>
                <a:gd name="connsiteY24" fmla="*/ 1333501 h 6938963"/>
                <a:gd name="connsiteX25" fmla="*/ 18098 w 3453290"/>
                <a:gd name="connsiteY25" fmla="*/ 1069182 h 6938963"/>
                <a:gd name="connsiteX26" fmla="*/ 7620 w 3453290"/>
                <a:gd name="connsiteY26" fmla="*/ 1069182 h 6938963"/>
                <a:gd name="connsiteX27" fmla="*/ 0 w 3453290"/>
                <a:gd name="connsiteY27" fmla="*/ 1061562 h 6938963"/>
                <a:gd name="connsiteX28" fmla="*/ 0 w 3453290"/>
                <a:gd name="connsiteY28" fmla="*/ 831535 h 6938963"/>
                <a:gd name="connsiteX29" fmla="*/ 7620 w 3453290"/>
                <a:gd name="connsiteY29" fmla="*/ 823914 h 6938963"/>
                <a:gd name="connsiteX30" fmla="*/ 18098 w 3453290"/>
                <a:gd name="connsiteY30" fmla="*/ 823914 h 6938963"/>
                <a:gd name="connsiteX31" fmla="*/ 18098 w 3453290"/>
                <a:gd name="connsiteY31" fmla="*/ 467152 h 6938963"/>
                <a:gd name="connsiteX32" fmla="*/ 485249 w 3453290"/>
                <a:gd name="connsiteY32" fmla="*/ 0 h 693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53290" h="6938963">
                  <a:moveTo>
                    <a:pt x="485249" y="0"/>
                  </a:moveTo>
                  <a:lnTo>
                    <a:pt x="2968041" y="0"/>
                  </a:lnTo>
                  <a:cubicBezTo>
                    <a:pt x="3226041" y="0"/>
                    <a:pt x="3435192" y="209151"/>
                    <a:pt x="3435192" y="467152"/>
                  </a:cubicBezTo>
                  <a:lnTo>
                    <a:pt x="3435192" y="1333500"/>
                  </a:lnTo>
                  <a:lnTo>
                    <a:pt x="3440194" y="1333500"/>
                  </a:lnTo>
                  <a:cubicBezTo>
                    <a:pt x="3447427" y="1333500"/>
                    <a:pt x="3453290" y="1339363"/>
                    <a:pt x="3453290" y="1346596"/>
                  </a:cubicBezTo>
                  <a:lnTo>
                    <a:pt x="3453290" y="1768077"/>
                  </a:lnTo>
                  <a:cubicBezTo>
                    <a:pt x="3453290" y="1775310"/>
                    <a:pt x="3447427" y="1781173"/>
                    <a:pt x="3440194" y="1781173"/>
                  </a:cubicBezTo>
                  <a:lnTo>
                    <a:pt x="3435192" y="1781173"/>
                  </a:lnTo>
                  <a:lnTo>
                    <a:pt x="3435192" y="6471812"/>
                  </a:lnTo>
                  <a:cubicBezTo>
                    <a:pt x="3435192" y="6729812"/>
                    <a:pt x="3226041" y="6938963"/>
                    <a:pt x="2968041" y="6938963"/>
                  </a:cubicBezTo>
                  <a:lnTo>
                    <a:pt x="485249" y="6938963"/>
                  </a:lnTo>
                  <a:cubicBezTo>
                    <a:pt x="227249" y="6938963"/>
                    <a:pt x="18098" y="6729812"/>
                    <a:pt x="18098" y="6471812"/>
                  </a:cubicBezTo>
                  <a:lnTo>
                    <a:pt x="18098" y="2336007"/>
                  </a:lnTo>
                  <a:lnTo>
                    <a:pt x="13096" y="2336007"/>
                  </a:lnTo>
                  <a:cubicBezTo>
                    <a:pt x="5863" y="2336007"/>
                    <a:pt x="0" y="2330144"/>
                    <a:pt x="0" y="2322911"/>
                  </a:cubicBezTo>
                  <a:lnTo>
                    <a:pt x="0" y="1901430"/>
                  </a:lnTo>
                  <a:cubicBezTo>
                    <a:pt x="0" y="1894197"/>
                    <a:pt x="5863" y="1888334"/>
                    <a:pt x="13096" y="1888334"/>
                  </a:cubicBezTo>
                  <a:lnTo>
                    <a:pt x="18098" y="1888334"/>
                  </a:lnTo>
                  <a:lnTo>
                    <a:pt x="18098" y="1781174"/>
                  </a:lnTo>
                  <a:lnTo>
                    <a:pt x="13096" y="1781174"/>
                  </a:lnTo>
                  <a:cubicBezTo>
                    <a:pt x="5863" y="1781174"/>
                    <a:pt x="0" y="1775311"/>
                    <a:pt x="0" y="1768078"/>
                  </a:cubicBezTo>
                  <a:lnTo>
                    <a:pt x="0" y="1346597"/>
                  </a:lnTo>
                  <a:cubicBezTo>
                    <a:pt x="0" y="1339364"/>
                    <a:pt x="5863" y="1333501"/>
                    <a:pt x="13096" y="1333501"/>
                  </a:cubicBezTo>
                  <a:lnTo>
                    <a:pt x="18098" y="1333501"/>
                  </a:lnTo>
                  <a:lnTo>
                    <a:pt x="18098" y="1069182"/>
                  </a:lnTo>
                  <a:lnTo>
                    <a:pt x="7620" y="1069182"/>
                  </a:lnTo>
                  <a:cubicBezTo>
                    <a:pt x="3412" y="1069182"/>
                    <a:pt x="0" y="1065770"/>
                    <a:pt x="0" y="1061562"/>
                  </a:cubicBezTo>
                  <a:lnTo>
                    <a:pt x="0" y="831535"/>
                  </a:lnTo>
                  <a:cubicBezTo>
                    <a:pt x="0" y="827326"/>
                    <a:pt x="3412" y="823914"/>
                    <a:pt x="7620" y="823914"/>
                  </a:cubicBezTo>
                  <a:lnTo>
                    <a:pt x="18098" y="823914"/>
                  </a:lnTo>
                  <a:lnTo>
                    <a:pt x="18098" y="467152"/>
                  </a:lnTo>
                  <a:cubicBezTo>
                    <a:pt x="18098" y="209151"/>
                    <a:pt x="227249" y="0"/>
                    <a:pt x="485249" y="0"/>
                  </a:cubicBezTo>
                  <a:close/>
                </a:path>
              </a:pathLst>
            </a:custGeom>
            <a:solidFill>
              <a:srgbClr val="F8F8F8"/>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47" name="Rectangle: Rounded Corners 11">
              <a:extLst>
                <a:ext uri="{FF2B5EF4-FFF2-40B4-BE49-F238E27FC236}">
                  <a16:creationId xmlns:a16="http://schemas.microsoft.com/office/drawing/2014/main" id="{BE289BB4-EF9B-183E-DEED-F964342F3574}"/>
                </a:ext>
              </a:extLst>
            </p:cNvPr>
            <p:cNvSpPr/>
            <p:nvPr/>
          </p:nvSpPr>
          <p:spPr>
            <a:xfrm>
              <a:off x="8671559" y="2501801"/>
              <a:ext cx="418879" cy="35258"/>
            </a:xfrm>
            <a:prstGeom prst="roundRect">
              <a:avLst>
                <a:gd name="adj" fmla="val 50000"/>
              </a:avLst>
            </a:prstGeom>
            <a:solidFill>
              <a:srgbClr val="1C1C1C">
                <a:lumMod val="75000"/>
                <a:lumOff val="25000"/>
              </a:srgbClr>
            </a:solidFill>
            <a:ln w="25400" cap="rnd" cmpd="sng" algn="ctr">
              <a:noFill/>
              <a:prstDash val="solid"/>
              <a:round/>
            </a:ln>
            <a:effectLst>
              <a:softEdge rad="0"/>
            </a:effectLst>
            <a:scene3d>
              <a:camera prst="orthographicFront"/>
              <a:lightRig rig="sof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48" name="Oval 12">
              <a:extLst>
                <a:ext uri="{FF2B5EF4-FFF2-40B4-BE49-F238E27FC236}">
                  <a16:creationId xmlns:a16="http://schemas.microsoft.com/office/drawing/2014/main" id="{CE8E7D03-AE3B-9F14-93AE-AC39B99FEC71}"/>
                </a:ext>
              </a:extLst>
            </p:cNvPr>
            <p:cNvSpPr>
              <a:spLocks noChangeAspect="1"/>
            </p:cNvSpPr>
            <p:nvPr/>
          </p:nvSpPr>
          <p:spPr>
            <a:xfrm>
              <a:off x="8677516" y="5674916"/>
              <a:ext cx="247169" cy="247169"/>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49" name="Oval 14">
              <a:extLst>
                <a:ext uri="{FF2B5EF4-FFF2-40B4-BE49-F238E27FC236}">
                  <a16:creationId xmlns:a16="http://schemas.microsoft.com/office/drawing/2014/main" id="{842926EE-61D6-13A4-CB7E-BB3C16B7F5CC}"/>
                </a:ext>
              </a:extLst>
            </p:cNvPr>
            <p:cNvSpPr>
              <a:spLocks noChangeAspect="1"/>
            </p:cNvSpPr>
            <p:nvPr/>
          </p:nvSpPr>
          <p:spPr>
            <a:xfrm>
              <a:off x="8560499" y="2482853"/>
              <a:ext cx="73152" cy="73152"/>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grpSp>
      <p:pic>
        <p:nvPicPr>
          <p:cNvPr id="50" name="图片 49">
            <a:extLst>
              <a:ext uri="{FF2B5EF4-FFF2-40B4-BE49-F238E27FC236}">
                <a16:creationId xmlns:a16="http://schemas.microsoft.com/office/drawing/2014/main" id="{D2F0EDC4-1359-6CF5-B5AA-BCF9F9F08ED1}"/>
              </a:ext>
            </a:extLst>
          </p:cNvPr>
          <p:cNvPicPr>
            <a:picLocks noChangeAspect="1"/>
          </p:cNvPicPr>
          <p:nvPr/>
        </p:nvPicPr>
        <p:blipFill>
          <a:blip r:embed="rId2"/>
          <a:stretch>
            <a:fillRect/>
          </a:stretch>
        </p:blipFill>
        <p:spPr>
          <a:xfrm>
            <a:off x="1004910" y="1873459"/>
            <a:ext cx="2650304" cy="4747660"/>
          </a:xfrm>
          <a:prstGeom prst="rect">
            <a:avLst/>
          </a:prstGeom>
        </p:spPr>
      </p:pic>
      <p:pic>
        <p:nvPicPr>
          <p:cNvPr id="51" name="图片 50">
            <a:extLst>
              <a:ext uri="{FF2B5EF4-FFF2-40B4-BE49-F238E27FC236}">
                <a16:creationId xmlns:a16="http://schemas.microsoft.com/office/drawing/2014/main" id="{CFCB7DDA-8DE2-CB2A-E5C4-6EBFA3F4E58E}"/>
              </a:ext>
            </a:extLst>
          </p:cNvPr>
          <p:cNvPicPr>
            <a:picLocks noChangeAspect="1"/>
          </p:cNvPicPr>
          <p:nvPr/>
        </p:nvPicPr>
        <p:blipFill>
          <a:blip r:embed="rId3"/>
          <a:stretch>
            <a:fillRect/>
          </a:stretch>
        </p:blipFill>
        <p:spPr>
          <a:xfrm>
            <a:off x="4671011" y="1891377"/>
            <a:ext cx="2650304" cy="4737036"/>
          </a:xfrm>
          <a:prstGeom prst="rect">
            <a:avLst/>
          </a:prstGeom>
        </p:spPr>
      </p:pic>
      <p:sp>
        <p:nvSpPr>
          <p:cNvPr id="52" name="Circle">
            <a:extLst>
              <a:ext uri="{FF2B5EF4-FFF2-40B4-BE49-F238E27FC236}">
                <a16:creationId xmlns:a16="http://schemas.microsoft.com/office/drawing/2014/main" id="{9AE6F454-3BFC-E9FE-006A-917EB260B26F}"/>
              </a:ext>
            </a:extLst>
          </p:cNvPr>
          <p:cNvSpPr/>
          <p:nvPr/>
        </p:nvSpPr>
        <p:spPr>
          <a:xfrm>
            <a:off x="901510" y="1666122"/>
            <a:ext cx="462323" cy="462323"/>
          </a:xfrm>
          <a:prstGeom prst="ellipse">
            <a:avLst/>
          </a:prstGeom>
          <a:gradFill>
            <a:gsLst>
              <a:gs pos="0">
                <a:srgbClr val="0E8BB4"/>
              </a:gs>
              <a:gs pos="99000">
                <a:srgbClr val="53C9BC"/>
              </a:gs>
            </a:gsLst>
            <a:lin ang="2600932"/>
          </a:gradFill>
          <a:ln w="12700">
            <a:miter lim="400000"/>
          </a:ln>
          <a:effectLst>
            <a:innerShdw blurRad="63500" dist="50800" dir="13500000">
              <a:prstClr val="black">
                <a:alpha val="50000"/>
              </a:prstClr>
            </a:innerShdw>
          </a:effectLst>
        </p:spPr>
        <p:txBody>
          <a:bodyPr lIns="25400" tIns="25400" rIns="25400" bIns="254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Helvetica Light"/>
              </a:rPr>
              <a:t>4</a:t>
            </a:r>
            <a:endParaRPr kumimoji="0" sz="1600" b="1" i="0" u="none" strike="noStrike" kern="0" cap="none" spc="0" normalizeH="0" baseline="0" noProof="0" dirty="0">
              <a:ln>
                <a:noFill/>
              </a:ln>
              <a:solidFill>
                <a:srgbClr val="FFFFFF"/>
              </a:solidFill>
              <a:effectLst/>
              <a:uLnTx/>
              <a:uFillTx/>
              <a:latin typeface="Helvetica Light"/>
            </a:endParaRPr>
          </a:p>
        </p:txBody>
      </p:sp>
      <p:sp>
        <p:nvSpPr>
          <p:cNvPr id="53" name="Circle">
            <a:extLst>
              <a:ext uri="{FF2B5EF4-FFF2-40B4-BE49-F238E27FC236}">
                <a16:creationId xmlns:a16="http://schemas.microsoft.com/office/drawing/2014/main" id="{AF5FF1EA-2814-640E-DEDD-AA620FDB73DD}"/>
              </a:ext>
            </a:extLst>
          </p:cNvPr>
          <p:cNvSpPr/>
          <p:nvPr/>
        </p:nvSpPr>
        <p:spPr>
          <a:xfrm>
            <a:off x="4583126" y="1666122"/>
            <a:ext cx="462323" cy="462323"/>
          </a:xfrm>
          <a:prstGeom prst="ellipse">
            <a:avLst/>
          </a:prstGeom>
          <a:gradFill>
            <a:gsLst>
              <a:gs pos="0">
                <a:srgbClr val="0E8BB4"/>
              </a:gs>
              <a:gs pos="99000">
                <a:srgbClr val="53C9BC"/>
              </a:gs>
            </a:gsLst>
            <a:lin ang="2600932"/>
          </a:gradFill>
          <a:ln w="12700">
            <a:miter lim="400000"/>
          </a:ln>
          <a:effectLst>
            <a:innerShdw blurRad="63500" dist="50800" dir="13500000">
              <a:prstClr val="black">
                <a:alpha val="50000"/>
              </a:prstClr>
            </a:innerShdw>
          </a:effectLst>
        </p:spPr>
        <p:txBody>
          <a:bodyPr lIns="25400" tIns="25400" rIns="25400" bIns="254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Helvetica Light"/>
              </a:rPr>
              <a:t>5</a:t>
            </a:r>
            <a:endParaRPr kumimoji="0" sz="1600" b="1" i="0" u="none" strike="noStrike" kern="0" cap="none" spc="0" normalizeH="0" baseline="0" noProof="0" dirty="0">
              <a:ln>
                <a:noFill/>
              </a:ln>
              <a:solidFill>
                <a:srgbClr val="FFFFFF"/>
              </a:solidFill>
              <a:effectLst/>
              <a:uLnTx/>
              <a:uFillTx/>
              <a:latin typeface="Helvetica Light"/>
            </a:endParaRPr>
          </a:p>
        </p:txBody>
      </p:sp>
      <p:pic>
        <p:nvPicPr>
          <p:cNvPr id="54" name="图片 53">
            <a:extLst>
              <a:ext uri="{FF2B5EF4-FFF2-40B4-BE49-F238E27FC236}">
                <a16:creationId xmlns:a16="http://schemas.microsoft.com/office/drawing/2014/main" id="{B3018CCF-47A3-69B0-D603-05DEFEA894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1512" y="2556272"/>
            <a:ext cx="805294" cy="200240"/>
          </a:xfrm>
          <a:prstGeom prst="rect">
            <a:avLst/>
          </a:prstGeom>
        </p:spPr>
      </p:pic>
      <p:pic>
        <p:nvPicPr>
          <p:cNvPr id="55" name="图片 54">
            <a:extLst>
              <a:ext uri="{FF2B5EF4-FFF2-40B4-BE49-F238E27FC236}">
                <a16:creationId xmlns:a16="http://schemas.microsoft.com/office/drawing/2014/main" id="{50B1D339-FADB-7490-BC26-9914FF5720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1512" y="3358297"/>
            <a:ext cx="2055843" cy="402420"/>
          </a:xfrm>
          <a:prstGeom prst="rect">
            <a:avLst/>
          </a:prstGeom>
        </p:spPr>
      </p:pic>
      <p:sp>
        <p:nvSpPr>
          <p:cNvPr id="56" name="文本框 55">
            <a:extLst>
              <a:ext uri="{FF2B5EF4-FFF2-40B4-BE49-F238E27FC236}">
                <a16:creationId xmlns:a16="http://schemas.microsoft.com/office/drawing/2014/main" id="{0AF2D228-BFD7-F62A-D40E-D43B13553F2C}"/>
              </a:ext>
            </a:extLst>
          </p:cNvPr>
          <p:cNvSpPr txBox="1"/>
          <p:nvPr/>
        </p:nvSpPr>
        <p:spPr>
          <a:xfrm>
            <a:off x="1703055" y="3309264"/>
            <a:ext cx="1298297" cy="261610"/>
          </a:xfrm>
          <a:prstGeom prst="rect">
            <a:avLst/>
          </a:prstGeom>
          <a:noFill/>
        </p:spPr>
        <p:txBody>
          <a:bodyPr wrap="square" rtlCol="0">
            <a:spAutoFit/>
          </a:bodyPr>
          <a:lstStyle/>
          <a:p>
            <a:r>
              <a:rPr lang="zh-CN" altLang="en-US" sz="1100" dirty="0">
                <a:solidFill>
                  <a:srgbClr val="FF0000"/>
                </a:solidFill>
                <a:latin typeface="等线"/>
              </a:rPr>
              <a:t>输入短信验证码</a:t>
            </a:r>
          </a:p>
        </p:txBody>
      </p:sp>
      <p:graphicFrame>
        <p:nvGraphicFramePr>
          <p:cNvPr id="13" name="对象 12">
            <a:extLst>
              <a:ext uri="{FF2B5EF4-FFF2-40B4-BE49-F238E27FC236}">
                <a16:creationId xmlns:a16="http://schemas.microsoft.com/office/drawing/2014/main" id="{6D559AB8-2102-BBF4-BFF1-BFC5078DF43C}"/>
              </a:ext>
            </a:extLst>
          </p:cNvPr>
          <p:cNvGraphicFramePr>
            <a:graphicFrameLocks noChangeAspect="1"/>
          </p:cNvGraphicFramePr>
          <p:nvPr>
            <p:extLst>
              <p:ext uri="{D42A27DB-BD31-4B8C-83A1-F6EECF244321}">
                <p14:modId xmlns:p14="http://schemas.microsoft.com/office/powerpoint/2010/main" val="892014631"/>
              </p:ext>
            </p:extLst>
          </p:nvPr>
        </p:nvGraphicFramePr>
        <p:xfrm>
          <a:off x="8295987" y="4703811"/>
          <a:ext cx="909637" cy="552450"/>
        </p:xfrm>
        <a:graphic>
          <a:graphicData uri="http://schemas.openxmlformats.org/presentationml/2006/ole">
            <mc:AlternateContent xmlns:mc="http://schemas.openxmlformats.org/markup-compatibility/2006">
              <mc:Choice xmlns:v="urn:schemas-microsoft-com:vml" Requires="v">
                <p:oleObj name="包装程序外壳对象" showAsIcon="1" r:id="rId6" imgW="909000" imgH="552600" progId="Package">
                  <p:embed/>
                </p:oleObj>
              </mc:Choice>
              <mc:Fallback>
                <p:oleObj name="包装程序外壳对象" showAsIcon="1" r:id="rId6" imgW="909000" imgH="552600" progId="Package">
                  <p:embed/>
                  <p:pic>
                    <p:nvPicPr>
                      <p:cNvPr id="13" name="对象 12">
                        <a:extLst>
                          <a:ext uri="{FF2B5EF4-FFF2-40B4-BE49-F238E27FC236}">
                            <a16:creationId xmlns:a16="http://schemas.microsoft.com/office/drawing/2014/main" id="{6D559AB8-2102-BBF4-BFF1-BFC5078DF43C}"/>
                          </a:ext>
                        </a:extLst>
                      </p:cNvPr>
                      <p:cNvPicPr/>
                      <p:nvPr/>
                    </p:nvPicPr>
                    <p:blipFill>
                      <a:blip r:embed="rId7"/>
                      <a:stretch>
                        <a:fillRect/>
                      </a:stretch>
                    </p:blipFill>
                    <p:spPr>
                      <a:xfrm>
                        <a:off x="8295987" y="4703811"/>
                        <a:ext cx="909637" cy="552450"/>
                      </a:xfrm>
                      <a:prstGeom prst="rect">
                        <a:avLst/>
                      </a:prstGeom>
                    </p:spPr>
                  </p:pic>
                </p:oleObj>
              </mc:Fallback>
            </mc:AlternateContent>
          </a:graphicData>
        </a:graphic>
      </p:graphicFrame>
      <p:graphicFrame>
        <p:nvGraphicFramePr>
          <p:cNvPr id="14" name="对象 13">
            <a:extLst>
              <a:ext uri="{FF2B5EF4-FFF2-40B4-BE49-F238E27FC236}">
                <a16:creationId xmlns:a16="http://schemas.microsoft.com/office/drawing/2014/main" id="{5D85873A-AF7A-1DD0-AFE4-F0D2B8D7E562}"/>
              </a:ext>
            </a:extLst>
          </p:cNvPr>
          <p:cNvGraphicFramePr>
            <a:graphicFrameLocks noChangeAspect="1"/>
          </p:cNvGraphicFramePr>
          <p:nvPr>
            <p:extLst>
              <p:ext uri="{D42A27DB-BD31-4B8C-83A1-F6EECF244321}">
                <p14:modId xmlns:p14="http://schemas.microsoft.com/office/powerpoint/2010/main" val="2498994341"/>
              </p:ext>
            </p:extLst>
          </p:nvPr>
        </p:nvGraphicFramePr>
        <p:xfrm>
          <a:off x="9270659" y="4703811"/>
          <a:ext cx="909637" cy="552450"/>
        </p:xfrm>
        <a:graphic>
          <a:graphicData uri="http://schemas.openxmlformats.org/presentationml/2006/ole">
            <mc:AlternateContent xmlns:mc="http://schemas.openxmlformats.org/markup-compatibility/2006">
              <mc:Choice xmlns:v="urn:schemas-microsoft-com:vml" Requires="v">
                <p:oleObj name="包装程序外壳对象" showAsIcon="1" r:id="rId8" imgW="909000" imgH="552600" progId="Package">
                  <p:embed/>
                </p:oleObj>
              </mc:Choice>
              <mc:Fallback>
                <p:oleObj name="包装程序外壳对象" showAsIcon="1" r:id="rId8" imgW="909000" imgH="552600" progId="Package">
                  <p:embed/>
                  <p:pic>
                    <p:nvPicPr>
                      <p:cNvPr id="14" name="对象 13">
                        <a:extLst>
                          <a:ext uri="{FF2B5EF4-FFF2-40B4-BE49-F238E27FC236}">
                            <a16:creationId xmlns:a16="http://schemas.microsoft.com/office/drawing/2014/main" id="{5D85873A-AF7A-1DD0-AFE4-F0D2B8D7E562}"/>
                          </a:ext>
                        </a:extLst>
                      </p:cNvPr>
                      <p:cNvPicPr/>
                      <p:nvPr/>
                    </p:nvPicPr>
                    <p:blipFill>
                      <a:blip r:embed="rId9"/>
                      <a:stretch>
                        <a:fillRect/>
                      </a:stretch>
                    </p:blipFill>
                    <p:spPr>
                      <a:xfrm>
                        <a:off x="9270659" y="4703811"/>
                        <a:ext cx="909637" cy="552450"/>
                      </a:xfrm>
                      <a:prstGeom prst="rect">
                        <a:avLst/>
                      </a:prstGeom>
                    </p:spPr>
                  </p:pic>
                </p:oleObj>
              </mc:Fallback>
            </mc:AlternateContent>
          </a:graphicData>
        </a:graphic>
      </p:graphicFrame>
    </p:spTree>
    <p:extLst>
      <p:ext uri="{BB962C8B-B14F-4D97-AF65-F5344CB8AC3E}">
        <p14:creationId xmlns:p14="http://schemas.microsoft.com/office/powerpoint/2010/main" val="301669999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4473150" cy="584775"/>
            <a:chOff x="528763" y="486197"/>
            <a:chExt cx="4473150" cy="584775"/>
          </a:xfrm>
        </p:grpSpPr>
        <p:sp>
          <p:nvSpPr>
            <p:cNvPr id="15" name="矩形 14"/>
            <p:cNvSpPr/>
            <p:nvPr/>
          </p:nvSpPr>
          <p:spPr>
            <a:xfrm>
              <a:off x="1327509" y="486197"/>
              <a:ext cx="3674404" cy="584775"/>
            </a:xfrm>
            <a:prstGeom prst="rect">
              <a:avLst/>
            </a:prstGeom>
          </p:spPr>
          <p:txBody>
            <a:bodyPr wrap="non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个人请假申请</a:t>
              </a: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16" name="组合 15">
            <a:extLst>
              <a:ext uri="{FF2B5EF4-FFF2-40B4-BE49-F238E27FC236}">
                <a16:creationId xmlns:a16="http://schemas.microsoft.com/office/drawing/2014/main" id="{62BF89F9-1F01-48A5-88F9-5AD90748490B}"/>
              </a:ext>
            </a:extLst>
          </p:cNvPr>
          <p:cNvGrpSpPr/>
          <p:nvPr/>
        </p:nvGrpSpPr>
        <p:grpSpPr>
          <a:xfrm>
            <a:off x="1466785" y="2000695"/>
            <a:ext cx="1753027" cy="3795886"/>
            <a:chOff x="467544" y="803491"/>
            <a:chExt cx="1753027" cy="3795886"/>
          </a:xfrm>
        </p:grpSpPr>
        <p:pic>
          <p:nvPicPr>
            <p:cNvPr id="17" name="图片 16">
              <a:extLst>
                <a:ext uri="{FF2B5EF4-FFF2-40B4-BE49-F238E27FC236}">
                  <a16:creationId xmlns:a16="http://schemas.microsoft.com/office/drawing/2014/main" id="{EFCC6D01-D69F-4710-AA8C-2F0AEBE1D9B9}"/>
                </a:ext>
              </a:extLst>
            </p:cNvPr>
            <p:cNvPicPr>
              <a:picLocks noChangeAspect="1"/>
            </p:cNvPicPr>
            <p:nvPr/>
          </p:nvPicPr>
          <p:blipFill>
            <a:blip r:embed="rId3"/>
            <a:stretch>
              <a:fillRect/>
            </a:stretch>
          </p:blipFill>
          <p:spPr>
            <a:xfrm>
              <a:off x="467544" y="803491"/>
              <a:ext cx="1753027" cy="3795886"/>
            </a:xfrm>
            <a:prstGeom prst="rect">
              <a:avLst/>
            </a:prstGeom>
          </p:spPr>
        </p:pic>
        <p:sp>
          <p:nvSpPr>
            <p:cNvPr id="18" name="矩形 17">
              <a:extLst>
                <a:ext uri="{FF2B5EF4-FFF2-40B4-BE49-F238E27FC236}">
                  <a16:creationId xmlns:a16="http://schemas.microsoft.com/office/drawing/2014/main" id="{5F938CE7-DFEB-4FC9-BD10-ED9A831D0E7A}"/>
                </a:ext>
              </a:extLst>
            </p:cNvPr>
            <p:cNvSpPr/>
            <p:nvPr/>
          </p:nvSpPr>
          <p:spPr>
            <a:xfrm>
              <a:off x="971600" y="4155926"/>
              <a:ext cx="288032" cy="3385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矩形 18">
              <a:extLst>
                <a:ext uri="{FF2B5EF4-FFF2-40B4-BE49-F238E27FC236}">
                  <a16:creationId xmlns:a16="http://schemas.microsoft.com/office/drawing/2014/main" id="{ABEC2A84-D69F-4E89-8B86-18B09E86295B}"/>
                </a:ext>
              </a:extLst>
            </p:cNvPr>
            <p:cNvSpPr/>
            <p:nvPr/>
          </p:nvSpPr>
          <p:spPr>
            <a:xfrm>
              <a:off x="611560" y="1995686"/>
              <a:ext cx="288032" cy="3385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20" name="图片 19">
            <a:extLst>
              <a:ext uri="{FF2B5EF4-FFF2-40B4-BE49-F238E27FC236}">
                <a16:creationId xmlns:a16="http://schemas.microsoft.com/office/drawing/2014/main" id="{19F1689C-FEEC-4B12-813A-75D8161349CC}"/>
              </a:ext>
            </a:extLst>
          </p:cNvPr>
          <p:cNvPicPr>
            <a:picLocks noChangeAspect="1"/>
          </p:cNvPicPr>
          <p:nvPr/>
        </p:nvPicPr>
        <p:blipFill>
          <a:blip r:embed="rId4"/>
          <a:stretch>
            <a:fillRect/>
          </a:stretch>
        </p:blipFill>
        <p:spPr>
          <a:xfrm>
            <a:off x="4131081" y="1640655"/>
            <a:ext cx="2085576" cy="4515966"/>
          </a:xfrm>
          <a:prstGeom prst="rect">
            <a:avLst/>
          </a:prstGeom>
        </p:spPr>
      </p:pic>
      <p:sp>
        <p:nvSpPr>
          <p:cNvPr id="21" name="文本框 20">
            <a:extLst>
              <a:ext uri="{FF2B5EF4-FFF2-40B4-BE49-F238E27FC236}">
                <a16:creationId xmlns:a16="http://schemas.microsoft.com/office/drawing/2014/main" id="{63B16F0C-3273-40BE-B015-1CA780C75A28}"/>
              </a:ext>
            </a:extLst>
          </p:cNvPr>
          <p:cNvSpPr txBox="1"/>
          <p:nvPr/>
        </p:nvSpPr>
        <p:spPr>
          <a:xfrm>
            <a:off x="7172680" y="1868778"/>
            <a:ext cx="3408519" cy="3653629"/>
          </a:xfrm>
          <a:prstGeom prst="rect">
            <a:avLst/>
          </a:prstGeom>
          <a:solidFill>
            <a:srgbClr val="FBFBFB"/>
          </a:solidFill>
        </p:spPr>
        <p:txBody>
          <a:bodyPr wrap="square">
            <a:spAutoFit/>
          </a:bodyPr>
          <a:lstStyle/>
          <a:p>
            <a:pPr>
              <a:lnSpc>
                <a:spcPct val="150000"/>
              </a:lnSpc>
              <a:spcAft>
                <a:spcPts val="0"/>
              </a:spcAft>
            </a:pPr>
            <a:r>
              <a:rPr lang="zh-CN" altLang="en-US" sz="1200" b="1" kern="100" dirty="0">
                <a:effectLst/>
                <a:latin typeface="+mn-ea"/>
                <a:cs typeface="Times New Roman" panose="02020603050405020304" pitchFamily="18" charset="0"/>
              </a:rPr>
              <a:t>步骤：</a:t>
            </a:r>
            <a:endParaRPr lang="en-US" altLang="zh-CN" sz="1200" b="1" kern="100" dirty="0">
              <a:effectLst/>
              <a:latin typeface="+mn-ea"/>
              <a:cs typeface="Times New Roman" panose="02020603050405020304" pitchFamily="18" charset="0"/>
            </a:endParaRPr>
          </a:p>
          <a:p>
            <a:pPr>
              <a:lnSpc>
                <a:spcPct val="150000"/>
              </a:lnSpc>
              <a:spcAft>
                <a:spcPts val="0"/>
              </a:spcAft>
            </a:pPr>
            <a:r>
              <a:rPr lang="en-US" altLang="zh-CN" sz="1100" kern="100" dirty="0">
                <a:effectLst/>
                <a:latin typeface="+mn-ea"/>
                <a:cs typeface="Times New Roman" panose="02020603050405020304" pitchFamily="18" charset="0"/>
              </a:rPr>
              <a:t>1. </a:t>
            </a:r>
            <a:r>
              <a:rPr lang="zh-CN" altLang="zh-CN" sz="1100" kern="100" dirty="0">
                <a:effectLst/>
                <a:latin typeface="+mn-ea"/>
                <a:cs typeface="Times New Roman" panose="02020603050405020304" pitchFamily="18" charset="0"/>
              </a:rPr>
              <a:t>点击【工作】</a:t>
            </a:r>
            <a:r>
              <a:rPr lang="en-US" altLang="zh-CN" sz="1100" kern="100" dirty="0">
                <a:latin typeface="+mn-ea"/>
                <a:cs typeface="Times New Roman" panose="02020603050405020304" pitchFamily="18" charset="0"/>
              </a:rPr>
              <a:t>-&gt;</a:t>
            </a:r>
            <a:r>
              <a:rPr lang="zh-CN" altLang="zh-CN" sz="1100" kern="100" dirty="0">
                <a:effectLst/>
                <a:latin typeface="+mn-ea"/>
                <a:cs typeface="Times New Roman" panose="02020603050405020304" pitchFamily="18" charset="0"/>
              </a:rPr>
              <a:t>【请假申请】</a:t>
            </a:r>
            <a:r>
              <a:rPr lang="en-US" altLang="zh-CN" sz="1100" kern="100" dirty="0">
                <a:effectLst/>
                <a:latin typeface="+mn-ea"/>
                <a:cs typeface="Times New Roman" panose="02020603050405020304" pitchFamily="18" charset="0"/>
              </a:rPr>
              <a:t>;</a:t>
            </a:r>
          </a:p>
          <a:p>
            <a:pPr>
              <a:lnSpc>
                <a:spcPct val="150000"/>
              </a:lnSpc>
              <a:spcAft>
                <a:spcPts val="0"/>
              </a:spcAft>
            </a:pPr>
            <a:r>
              <a:rPr lang="en-US" altLang="zh-CN" sz="1100" kern="100" dirty="0">
                <a:latin typeface="+mn-ea"/>
                <a:cs typeface="Times New Roman" panose="02020603050405020304" pitchFamily="18" charset="0"/>
              </a:rPr>
              <a:t>2. </a:t>
            </a:r>
            <a:r>
              <a:rPr lang="zh-CN" altLang="zh-CN" sz="1100" kern="100" dirty="0">
                <a:effectLst/>
                <a:latin typeface="+mn-ea"/>
                <a:cs typeface="Times New Roman" panose="02020603050405020304" pitchFamily="18" charset="0"/>
              </a:rPr>
              <a:t>进入到请假申请页面，依次填写</a:t>
            </a:r>
            <a:r>
              <a:rPr lang="zh-CN" altLang="zh-CN" sz="1100" kern="100" dirty="0">
                <a:effectLst/>
                <a:highlight>
                  <a:srgbClr val="FFFF00"/>
                </a:highlight>
                <a:latin typeface="+mn-ea"/>
                <a:cs typeface="Times New Roman" panose="02020603050405020304" pitchFamily="18" charset="0"/>
              </a:rPr>
              <a:t>请假类型</a:t>
            </a:r>
            <a:r>
              <a:rPr lang="zh-CN" altLang="zh-CN" sz="1100" kern="100" dirty="0">
                <a:effectLst/>
                <a:latin typeface="+mn-ea"/>
                <a:cs typeface="Times New Roman" panose="02020603050405020304" pitchFamily="18" charset="0"/>
              </a:rPr>
              <a:t>、</a:t>
            </a:r>
            <a:r>
              <a:rPr lang="zh-CN" altLang="zh-CN" sz="1100" kern="100" dirty="0">
                <a:effectLst/>
                <a:highlight>
                  <a:srgbClr val="FFFF00"/>
                </a:highlight>
                <a:latin typeface="+mn-ea"/>
                <a:cs typeface="Times New Roman" panose="02020603050405020304" pitchFamily="18" charset="0"/>
              </a:rPr>
              <a:t>开始日期</a:t>
            </a:r>
            <a:r>
              <a:rPr lang="zh-CN" altLang="zh-CN" sz="1100" kern="100" dirty="0">
                <a:effectLst/>
                <a:latin typeface="+mn-ea"/>
                <a:cs typeface="Times New Roman" panose="02020603050405020304" pitchFamily="18" charset="0"/>
              </a:rPr>
              <a:t>、</a:t>
            </a:r>
            <a:r>
              <a:rPr lang="zh-CN" altLang="zh-CN" sz="1100" kern="100" dirty="0">
                <a:effectLst/>
                <a:highlight>
                  <a:srgbClr val="FFFF00"/>
                </a:highlight>
                <a:latin typeface="+mn-ea"/>
                <a:cs typeface="Times New Roman" panose="02020603050405020304" pitchFamily="18" charset="0"/>
              </a:rPr>
              <a:t>结束日期</a:t>
            </a:r>
            <a:r>
              <a:rPr lang="zh-CN" altLang="en-US" sz="1100" kern="100" dirty="0">
                <a:effectLst/>
                <a:highlight>
                  <a:srgbClr val="FFFF00"/>
                </a:highlight>
                <a:latin typeface="+mn-ea"/>
                <a:cs typeface="Times New Roman" panose="02020603050405020304" pitchFamily="18" charset="0"/>
              </a:rPr>
              <a:t>等</a:t>
            </a:r>
            <a:r>
              <a:rPr lang="zh-CN" altLang="zh-CN" sz="1100" kern="100" dirty="0">
                <a:effectLst/>
                <a:latin typeface="+mn-ea"/>
                <a:cs typeface="Times New Roman" panose="02020603050405020304" pitchFamily="18" charset="0"/>
              </a:rPr>
              <a:t>，若有附件，可点击添加照片旁的</a:t>
            </a:r>
            <a:r>
              <a:rPr lang="zh-CN" altLang="en-US" sz="1100" kern="100" dirty="0">
                <a:latin typeface="+mn-ea"/>
                <a:cs typeface="Times New Roman" panose="02020603050405020304" pitchFamily="18" charset="0"/>
              </a:rPr>
              <a:t>“</a:t>
            </a:r>
            <a:r>
              <a:rPr lang="en-US" altLang="zh-CN" sz="1100" kern="100" dirty="0">
                <a:latin typeface="+mn-ea"/>
                <a:cs typeface="Times New Roman" panose="02020603050405020304" pitchFamily="18" charset="0"/>
              </a:rPr>
              <a:t>+</a:t>
            </a:r>
            <a:r>
              <a:rPr lang="zh-CN" altLang="en-US" sz="1100" kern="100" dirty="0">
                <a:latin typeface="+mn-ea"/>
                <a:cs typeface="Times New Roman" panose="02020603050405020304" pitchFamily="18" charset="0"/>
              </a:rPr>
              <a:t>”</a:t>
            </a:r>
            <a:r>
              <a:rPr lang="zh-CN" altLang="zh-CN" sz="1100" kern="100" dirty="0">
                <a:effectLst/>
                <a:latin typeface="+mn-ea"/>
                <a:cs typeface="Times New Roman" panose="02020603050405020304" pitchFamily="18" charset="0"/>
              </a:rPr>
              <a:t>进行附件上传</a:t>
            </a:r>
            <a:r>
              <a:rPr lang="zh-CN" altLang="en-US" sz="1100" kern="100" dirty="0">
                <a:effectLst/>
                <a:latin typeface="+mn-ea"/>
                <a:cs typeface="Times New Roman" panose="02020603050405020304" pitchFamily="18" charset="0"/>
              </a:rPr>
              <a:t>；</a:t>
            </a:r>
            <a:endParaRPr lang="en-US" altLang="zh-CN" sz="1100" kern="100" dirty="0">
              <a:effectLst/>
              <a:latin typeface="+mn-ea"/>
              <a:cs typeface="Times New Roman" panose="02020603050405020304" pitchFamily="18" charset="0"/>
            </a:endParaRPr>
          </a:p>
          <a:p>
            <a:pPr>
              <a:lnSpc>
                <a:spcPct val="150000"/>
              </a:lnSpc>
              <a:spcAft>
                <a:spcPts val="0"/>
              </a:spcAft>
            </a:pPr>
            <a:r>
              <a:rPr lang="en-US" altLang="zh-CN" sz="1100" kern="100" dirty="0">
                <a:latin typeface="+mn-ea"/>
                <a:cs typeface="Times New Roman" panose="02020603050405020304" pitchFamily="18" charset="0"/>
              </a:rPr>
              <a:t>3. </a:t>
            </a:r>
            <a:r>
              <a:rPr lang="zh-CN" altLang="zh-CN" sz="1100" kern="100" dirty="0">
                <a:effectLst/>
                <a:latin typeface="+mn-ea"/>
                <a:cs typeface="Times New Roman" panose="02020603050405020304" pitchFamily="18" charset="0"/>
              </a:rPr>
              <a:t>点击提交，则该请假单申请成功</a:t>
            </a:r>
            <a:r>
              <a:rPr lang="zh-CN" altLang="en-US" sz="1100" kern="100" dirty="0">
                <a:effectLst/>
                <a:latin typeface="+mn-ea"/>
                <a:cs typeface="Times New Roman" panose="02020603050405020304" pitchFamily="18" charset="0"/>
              </a:rPr>
              <a:t>；</a:t>
            </a:r>
            <a:endParaRPr lang="en-US" altLang="zh-CN" sz="1100" kern="100" dirty="0">
              <a:effectLst/>
              <a:latin typeface="+mn-ea"/>
              <a:cs typeface="Times New Roman" panose="02020603050405020304" pitchFamily="18" charset="0"/>
            </a:endParaRPr>
          </a:p>
          <a:p>
            <a:pPr>
              <a:lnSpc>
                <a:spcPct val="150000"/>
              </a:lnSpc>
              <a:spcAft>
                <a:spcPts val="0"/>
              </a:spcAft>
            </a:pPr>
            <a:endParaRPr lang="en-US" altLang="zh-CN" sz="1100" kern="100" dirty="0">
              <a:latin typeface="+mn-ea"/>
              <a:cs typeface="Times New Roman" panose="02020603050405020304" pitchFamily="18" charset="0"/>
            </a:endParaRPr>
          </a:p>
          <a:p>
            <a:pPr>
              <a:lnSpc>
                <a:spcPct val="150000"/>
              </a:lnSpc>
              <a:spcAft>
                <a:spcPts val="0"/>
              </a:spcAft>
            </a:pPr>
            <a:r>
              <a:rPr lang="zh-CN" altLang="en-US" sz="1200" b="1" kern="100" dirty="0">
                <a:effectLst/>
                <a:latin typeface="+mn-ea"/>
                <a:cs typeface="Times New Roman" panose="02020603050405020304" pitchFamily="18" charset="0"/>
              </a:rPr>
              <a:t>注意：</a:t>
            </a:r>
            <a:endParaRPr lang="en-US" altLang="zh-CN" sz="1200" b="1" kern="100" dirty="0">
              <a:effectLst/>
              <a:latin typeface="+mn-ea"/>
              <a:cs typeface="Times New Roman" panose="02020603050405020304" pitchFamily="18" charset="0"/>
            </a:endParaRPr>
          </a:p>
          <a:p>
            <a:pPr>
              <a:lnSpc>
                <a:spcPct val="150000"/>
              </a:lnSpc>
              <a:spcAft>
                <a:spcPts val="0"/>
              </a:spcAft>
            </a:pPr>
            <a:r>
              <a:rPr lang="en-US" altLang="zh-CN" sz="1100" kern="100" dirty="0">
                <a:effectLst/>
                <a:latin typeface="+mn-ea"/>
                <a:cs typeface="Times New Roman" panose="02020603050405020304" pitchFamily="18" charset="0"/>
              </a:rPr>
              <a:t>1. </a:t>
            </a:r>
            <a:r>
              <a:rPr lang="zh-CN" altLang="en-US" sz="1100" kern="100" dirty="0">
                <a:effectLst/>
                <a:latin typeface="+mn-ea"/>
                <a:cs typeface="Times New Roman" panose="02020603050405020304" pitchFamily="18" charset="0"/>
              </a:rPr>
              <a:t>附件可以添加多张照片，总大小在</a:t>
            </a:r>
            <a:r>
              <a:rPr lang="en-US" altLang="zh-CN" sz="1100" kern="100" dirty="0">
                <a:effectLst/>
                <a:latin typeface="+mn-ea"/>
                <a:cs typeface="Times New Roman" panose="02020603050405020304" pitchFamily="18" charset="0"/>
              </a:rPr>
              <a:t>5M</a:t>
            </a:r>
            <a:r>
              <a:rPr lang="zh-CN" altLang="en-US" sz="1100" kern="100" dirty="0">
                <a:effectLst/>
                <a:latin typeface="+mn-ea"/>
                <a:cs typeface="Times New Roman" panose="02020603050405020304" pitchFamily="18" charset="0"/>
              </a:rPr>
              <a:t>以内；</a:t>
            </a:r>
            <a:endParaRPr lang="en-US" altLang="zh-CN" sz="1100" kern="100" dirty="0">
              <a:effectLst/>
              <a:latin typeface="+mn-ea"/>
              <a:cs typeface="Times New Roman" panose="02020603050405020304" pitchFamily="18" charset="0"/>
            </a:endParaRPr>
          </a:p>
          <a:p>
            <a:pPr>
              <a:lnSpc>
                <a:spcPct val="150000"/>
              </a:lnSpc>
              <a:spcAft>
                <a:spcPts val="0"/>
              </a:spcAft>
            </a:pPr>
            <a:r>
              <a:rPr lang="en-US" altLang="zh-CN" sz="1100" kern="100" dirty="0">
                <a:effectLst/>
                <a:latin typeface="+mn-ea"/>
                <a:cs typeface="Times New Roman" panose="02020603050405020304" pitchFamily="18" charset="0"/>
              </a:rPr>
              <a:t>2. </a:t>
            </a:r>
            <a:r>
              <a:rPr lang="zh-CN" altLang="en-US" sz="1100" kern="100" dirty="0">
                <a:effectLst/>
                <a:latin typeface="+mn-ea"/>
                <a:cs typeface="Times New Roman" panose="02020603050405020304" pitchFamily="18" charset="0"/>
              </a:rPr>
              <a:t>可以选择“拍照”或“从相册选取”；</a:t>
            </a:r>
            <a:endParaRPr lang="en-US" altLang="zh-CN" sz="1100" kern="100" dirty="0">
              <a:effectLst/>
              <a:latin typeface="+mn-ea"/>
              <a:cs typeface="Times New Roman" panose="02020603050405020304" pitchFamily="18" charset="0"/>
            </a:endParaRPr>
          </a:p>
          <a:p>
            <a:pPr>
              <a:lnSpc>
                <a:spcPct val="150000"/>
              </a:lnSpc>
              <a:spcAft>
                <a:spcPts val="0"/>
              </a:spcAft>
            </a:pPr>
            <a:r>
              <a:rPr lang="en-US" altLang="zh-CN" sz="1100" kern="100" dirty="0">
                <a:latin typeface="+mn-ea"/>
                <a:cs typeface="Times New Roman" panose="02020603050405020304" pitchFamily="18" charset="0"/>
              </a:rPr>
              <a:t>3. </a:t>
            </a:r>
            <a:r>
              <a:rPr lang="zh-CN" altLang="en-US" sz="1100" kern="100" dirty="0">
                <a:latin typeface="+mn-ea"/>
                <a:cs typeface="Times New Roman" panose="02020603050405020304" pitchFamily="18" charset="0"/>
              </a:rPr>
              <a:t>手机端不支持代员工请假，只能自己请自己假；</a:t>
            </a:r>
            <a:endParaRPr lang="en-US" altLang="zh-CN" sz="1100" kern="100" dirty="0">
              <a:latin typeface="+mn-ea"/>
              <a:cs typeface="Times New Roman" panose="02020603050405020304" pitchFamily="18" charset="0"/>
            </a:endParaRPr>
          </a:p>
          <a:p>
            <a:pPr>
              <a:lnSpc>
                <a:spcPct val="150000"/>
              </a:lnSpc>
              <a:spcAft>
                <a:spcPts val="0"/>
              </a:spcAft>
            </a:pPr>
            <a:r>
              <a:rPr lang="zh-CN" altLang="en-US" sz="1100" kern="100" dirty="0">
                <a:effectLst/>
                <a:latin typeface="+mn-ea"/>
                <a:cs typeface="Times New Roman" panose="02020603050405020304" pitchFamily="18" charset="0"/>
              </a:rPr>
              <a:t>若要帮员工做请假，需在网页版上进行（具体见网页端介绍）</a:t>
            </a:r>
            <a:endParaRPr lang="zh-CN" altLang="zh-CN" sz="1100" kern="100" dirty="0">
              <a:effectLst/>
              <a:latin typeface="+mn-ea"/>
              <a:cs typeface="Times New Roman" panose="02020603050405020304" pitchFamily="18" charset="0"/>
            </a:endParaRPr>
          </a:p>
          <a:p>
            <a:pPr>
              <a:lnSpc>
                <a:spcPct val="150000"/>
              </a:lnSpc>
              <a:spcAft>
                <a:spcPts val="0"/>
              </a:spcAft>
            </a:pPr>
            <a:endParaRPr lang="zh-CN" altLang="zh-CN" sz="1100" kern="100" dirty="0">
              <a:effectLst/>
              <a:latin typeface="+mn-ea"/>
              <a:cs typeface="Times New Roman" panose="02020603050405020304" pitchFamily="18" charset="0"/>
            </a:endParaRPr>
          </a:p>
        </p:txBody>
      </p:sp>
      <p:pic>
        <p:nvPicPr>
          <p:cNvPr id="22" name="图片 21">
            <a:extLst>
              <a:ext uri="{FF2B5EF4-FFF2-40B4-BE49-F238E27FC236}">
                <a16:creationId xmlns:a16="http://schemas.microsoft.com/office/drawing/2014/main" id="{60FC96EC-D4BF-4AED-88B0-4125E0DF30C4}"/>
              </a:ext>
            </a:extLst>
          </p:cNvPr>
          <p:cNvPicPr>
            <a:picLocks noChangeAspect="1"/>
          </p:cNvPicPr>
          <p:nvPr/>
        </p:nvPicPr>
        <p:blipFill>
          <a:blip r:embed="rId5"/>
          <a:stretch>
            <a:fillRect/>
          </a:stretch>
        </p:blipFill>
        <p:spPr>
          <a:xfrm>
            <a:off x="2048759" y="5236302"/>
            <a:ext cx="346811" cy="338554"/>
          </a:xfrm>
          <a:prstGeom prst="rect">
            <a:avLst/>
          </a:prstGeom>
        </p:spPr>
      </p:pic>
      <p:pic>
        <p:nvPicPr>
          <p:cNvPr id="23" name="图片 22">
            <a:extLst>
              <a:ext uri="{FF2B5EF4-FFF2-40B4-BE49-F238E27FC236}">
                <a16:creationId xmlns:a16="http://schemas.microsoft.com/office/drawing/2014/main" id="{85BE4B2C-C6CF-4AD3-99B8-9783422CB669}"/>
              </a:ext>
            </a:extLst>
          </p:cNvPr>
          <p:cNvPicPr>
            <a:picLocks noChangeAspect="1"/>
          </p:cNvPicPr>
          <p:nvPr/>
        </p:nvPicPr>
        <p:blipFill>
          <a:blip r:embed="rId6"/>
          <a:stretch>
            <a:fillRect/>
          </a:stretch>
        </p:blipFill>
        <p:spPr>
          <a:xfrm>
            <a:off x="1768046" y="3087993"/>
            <a:ext cx="346811" cy="338554"/>
          </a:xfrm>
          <a:prstGeom prst="rect">
            <a:avLst/>
          </a:prstGeom>
        </p:spPr>
      </p:pic>
    </p:spTree>
    <p:extLst>
      <p:ext uri="{BB962C8B-B14F-4D97-AF65-F5344CB8AC3E}">
        <p14:creationId xmlns:p14="http://schemas.microsoft.com/office/powerpoint/2010/main" val="1775231367"/>
      </p:ext>
    </p:extLst>
  </p:cSld>
  <p:clrMapOvr>
    <a:masterClrMapping/>
  </p:clrMapOvr>
  <p:transition spd="slow" advClick="0" advTm="0">
    <p:push dir="u"/>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个人加班申请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E384BA27-D69A-9B3A-E62A-73F6E591EC22}"/>
              </a:ext>
            </a:extLst>
          </p:cNvPr>
          <p:cNvPicPr>
            <a:picLocks noChangeAspect="1"/>
          </p:cNvPicPr>
          <p:nvPr/>
        </p:nvPicPr>
        <p:blipFill>
          <a:blip r:embed="rId2"/>
          <a:stretch>
            <a:fillRect/>
          </a:stretch>
        </p:blipFill>
        <p:spPr>
          <a:xfrm>
            <a:off x="878465" y="1447222"/>
            <a:ext cx="2364285" cy="5124450"/>
          </a:xfrm>
          <a:prstGeom prst="rect">
            <a:avLst/>
          </a:prstGeom>
        </p:spPr>
      </p:pic>
      <p:pic>
        <p:nvPicPr>
          <p:cNvPr id="6" name="图片 5">
            <a:extLst>
              <a:ext uri="{FF2B5EF4-FFF2-40B4-BE49-F238E27FC236}">
                <a16:creationId xmlns:a16="http://schemas.microsoft.com/office/drawing/2014/main" id="{A9F65982-BCC0-E8A8-53DE-2A4DA63581D4}"/>
              </a:ext>
            </a:extLst>
          </p:cNvPr>
          <p:cNvPicPr>
            <a:picLocks noChangeAspect="1"/>
          </p:cNvPicPr>
          <p:nvPr/>
        </p:nvPicPr>
        <p:blipFill>
          <a:blip r:embed="rId3"/>
          <a:stretch>
            <a:fillRect/>
          </a:stretch>
        </p:blipFill>
        <p:spPr>
          <a:xfrm>
            <a:off x="3924447" y="1409424"/>
            <a:ext cx="2346846" cy="5086653"/>
          </a:xfrm>
          <a:prstGeom prst="rect">
            <a:avLst/>
          </a:prstGeom>
        </p:spPr>
      </p:pic>
      <p:graphicFrame>
        <p:nvGraphicFramePr>
          <p:cNvPr id="8" name="对象 7">
            <a:extLst>
              <a:ext uri="{FF2B5EF4-FFF2-40B4-BE49-F238E27FC236}">
                <a16:creationId xmlns:a16="http://schemas.microsoft.com/office/drawing/2014/main" id="{79DC6B71-0744-C5A1-27EA-32C7427D5400}"/>
              </a:ext>
            </a:extLst>
          </p:cNvPr>
          <p:cNvGraphicFramePr>
            <a:graphicFrameLocks noChangeAspect="1"/>
          </p:cNvGraphicFramePr>
          <p:nvPr>
            <p:extLst>
              <p:ext uri="{D42A27DB-BD31-4B8C-83A1-F6EECF244321}">
                <p14:modId xmlns:p14="http://schemas.microsoft.com/office/powerpoint/2010/main" val="2351292304"/>
              </p:ext>
            </p:extLst>
          </p:nvPr>
        </p:nvGraphicFramePr>
        <p:xfrm>
          <a:off x="9925289" y="943791"/>
          <a:ext cx="1078536" cy="931266"/>
        </p:xfrm>
        <a:graphic>
          <a:graphicData uri="http://schemas.openxmlformats.org/presentationml/2006/ole">
            <mc:AlternateContent xmlns:mc="http://schemas.openxmlformats.org/markup-compatibility/2006">
              <mc:Choice xmlns:v="urn:schemas-microsoft-com:vml" Requires="v">
                <p:oleObj name="包装程序外壳对象" showAsIcon="1" r:id="rId4" imgW="791280" imgH="681840" progId="Package">
                  <p:embed/>
                </p:oleObj>
              </mc:Choice>
              <mc:Fallback>
                <p:oleObj name="包装程序外壳对象" showAsIcon="1" r:id="rId4" imgW="791280" imgH="681840" progId="Package">
                  <p:embed/>
                  <p:pic>
                    <p:nvPicPr>
                      <p:cNvPr id="8" name="对象 7">
                        <a:extLst>
                          <a:ext uri="{FF2B5EF4-FFF2-40B4-BE49-F238E27FC236}">
                            <a16:creationId xmlns:a16="http://schemas.microsoft.com/office/drawing/2014/main" id="{79DC6B71-0744-C5A1-27EA-32C7427D5400}"/>
                          </a:ext>
                        </a:extLst>
                      </p:cNvPr>
                      <p:cNvPicPr/>
                      <p:nvPr/>
                    </p:nvPicPr>
                    <p:blipFill>
                      <a:blip r:embed="rId5"/>
                      <a:stretch>
                        <a:fillRect/>
                      </a:stretch>
                    </p:blipFill>
                    <p:spPr>
                      <a:xfrm>
                        <a:off x="9925289" y="943791"/>
                        <a:ext cx="1078536" cy="931266"/>
                      </a:xfrm>
                      <a:prstGeom prst="rect">
                        <a:avLst/>
                      </a:prstGeom>
                    </p:spPr>
                  </p:pic>
                </p:oleObj>
              </mc:Fallback>
            </mc:AlternateContent>
          </a:graphicData>
        </a:graphic>
      </p:graphicFrame>
      <p:sp>
        <p:nvSpPr>
          <p:cNvPr id="13" name="文本框 12">
            <a:extLst>
              <a:ext uri="{FF2B5EF4-FFF2-40B4-BE49-F238E27FC236}">
                <a16:creationId xmlns:a16="http://schemas.microsoft.com/office/drawing/2014/main" id="{FBE2B8AF-5CB7-E11D-9D34-1A26EB1B657F}"/>
              </a:ext>
            </a:extLst>
          </p:cNvPr>
          <p:cNvSpPr txBox="1"/>
          <p:nvPr/>
        </p:nvSpPr>
        <p:spPr>
          <a:xfrm>
            <a:off x="7056038" y="1623495"/>
            <a:ext cx="3408519" cy="4161460"/>
          </a:xfrm>
          <a:prstGeom prst="rect">
            <a:avLst/>
          </a:prstGeom>
          <a:solidFill>
            <a:srgbClr val="FBFBFB"/>
          </a:solidFill>
        </p:spPr>
        <p:txBody>
          <a:bodyPr wrap="square">
            <a:spAutoFit/>
          </a:bodyPr>
          <a:lstStyle/>
          <a:p>
            <a:pPr>
              <a:lnSpc>
                <a:spcPct val="150000"/>
              </a:lnSpc>
              <a:spcAft>
                <a:spcPts val="0"/>
              </a:spcAft>
            </a:pPr>
            <a:r>
              <a:rPr lang="zh-CN" altLang="en-US" sz="1200" b="1" kern="100" dirty="0">
                <a:effectLst/>
                <a:latin typeface="+mn-ea"/>
                <a:cs typeface="Times New Roman" panose="02020603050405020304" pitchFamily="18" charset="0"/>
              </a:rPr>
              <a:t>步骤：</a:t>
            </a:r>
            <a:endParaRPr lang="en-US" altLang="zh-CN" sz="1200" b="1" kern="100" dirty="0">
              <a:effectLst/>
              <a:latin typeface="+mn-ea"/>
              <a:cs typeface="Times New Roman" panose="02020603050405020304" pitchFamily="18" charset="0"/>
            </a:endParaRPr>
          </a:p>
          <a:p>
            <a:pPr>
              <a:lnSpc>
                <a:spcPct val="150000"/>
              </a:lnSpc>
              <a:spcAft>
                <a:spcPts val="0"/>
              </a:spcAft>
            </a:pPr>
            <a:r>
              <a:rPr lang="en-US" altLang="zh-CN" sz="1100" kern="100" dirty="0">
                <a:effectLst/>
                <a:latin typeface="+mn-ea"/>
                <a:cs typeface="Times New Roman" panose="02020603050405020304" pitchFamily="18" charset="0"/>
              </a:rPr>
              <a:t>1. </a:t>
            </a:r>
            <a:r>
              <a:rPr lang="zh-CN" altLang="zh-CN" sz="1100" kern="100" dirty="0">
                <a:effectLst/>
                <a:latin typeface="+mn-ea"/>
                <a:cs typeface="Times New Roman" panose="02020603050405020304" pitchFamily="18" charset="0"/>
              </a:rPr>
              <a:t>点击【工作】</a:t>
            </a:r>
            <a:r>
              <a:rPr lang="en-US" altLang="zh-CN" sz="1100" kern="100" dirty="0">
                <a:latin typeface="+mn-ea"/>
                <a:cs typeface="Times New Roman" panose="02020603050405020304" pitchFamily="18" charset="0"/>
              </a:rPr>
              <a:t>-&gt;</a:t>
            </a:r>
            <a:r>
              <a:rPr lang="zh-CN" altLang="zh-CN" sz="1100" kern="100" dirty="0">
                <a:effectLst/>
                <a:latin typeface="+mn-ea"/>
                <a:cs typeface="Times New Roman" panose="02020603050405020304" pitchFamily="18" charset="0"/>
              </a:rPr>
              <a:t>【</a:t>
            </a:r>
            <a:r>
              <a:rPr lang="zh-CN" altLang="en-US" sz="1100" kern="100" dirty="0">
                <a:effectLst/>
                <a:latin typeface="+mn-ea"/>
                <a:cs typeface="Times New Roman" panose="02020603050405020304" pitchFamily="18" charset="0"/>
              </a:rPr>
              <a:t>加班</a:t>
            </a:r>
            <a:r>
              <a:rPr lang="zh-CN" altLang="zh-CN" sz="1100" kern="100" dirty="0">
                <a:effectLst/>
                <a:latin typeface="+mn-ea"/>
                <a:cs typeface="Times New Roman" panose="02020603050405020304" pitchFamily="18" charset="0"/>
              </a:rPr>
              <a:t>申请】</a:t>
            </a:r>
            <a:r>
              <a:rPr lang="en-US" altLang="zh-CN" sz="1100" kern="100" dirty="0">
                <a:effectLst/>
                <a:latin typeface="+mn-ea"/>
                <a:cs typeface="Times New Roman" panose="02020603050405020304" pitchFamily="18" charset="0"/>
              </a:rPr>
              <a:t>;</a:t>
            </a:r>
          </a:p>
          <a:p>
            <a:pPr>
              <a:lnSpc>
                <a:spcPct val="150000"/>
              </a:lnSpc>
              <a:spcAft>
                <a:spcPts val="0"/>
              </a:spcAft>
            </a:pPr>
            <a:r>
              <a:rPr lang="en-US" altLang="zh-CN" sz="1100" kern="100" dirty="0">
                <a:latin typeface="+mn-ea"/>
                <a:cs typeface="Times New Roman" panose="02020603050405020304" pitchFamily="18" charset="0"/>
              </a:rPr>
              <a:t>2. </a:t>
            </a:r>
            <a:r>
              <a:rPr lang="zh-CN" altLang="zh-CN" sz="1100" kern="100" dirty="0">
                <a:effectLst/>
                <a:latin typeface="+mn-ea"/>
                <a:cs typeface="Times New Roman" panose="02020603050405020304" pitchFamily="18" charset="0"/>
              </a:rPr>
              <a:t>进入到</a:t>
            </a:r>
            <a:r>
              <a:rPr lang="zh-CN" altLang="en-US" sz="1100" kern="100" dirty="0">
                <a:effectLst/>
                <a:latin typeface="+mn-ea"/>
                <a:cs typeface="Times New Roman" panose="02020603050405020304" pitchFamily="18" charset="0"/>
              </a:rPr>
              <a:t>加班</a:t>
            </a:r>
            <a:r>
              <a:rPr lang="zh-CN" altLang="zh-CN" sz="1100" kern="100" dirty="0">
                <a:effectLst/>
                <a:latin typeface="+mn-ea"/>
                <a:cs typeface="Times New Roman" panose="02020603050405020304" pitchFamily="18" charset="0"/>
              </a:rPr>
              <a:t>申请页面，依次填写</a:t>
            </a:r>
            <a:r>
              <a:rPr lang="zh-CN" altLang="en-US" sz="1100" kern="100" dirty="0">
                <a:effectLst/>
                <a:highlight>
                  <a:srgbClr val="FFFF00"/>
                </a:highlight>
                <a:latin typeface="+mn-ea"/>
                <a:cs typeface="Times New Roman" panose="02020603050405020304" pitchFamily="18" charset="0"/>
              </a:rPr>
              <a:t>加班日期</a:t>
            </a:r>
            <a:r>
              <a:rPr lang="zh-CN" altLang="zh-CN" sz="1100" kern="100" dirty="0">
                <a:effectLst/>
                <a:latin typeface="+mn-ea"/>
                <a:cs typeface="Times New Roman" panose="02020603050405020304" pitchFamily="18" charset="0"/>
              </a:rPr>
              <a:t>、</a:t>
            </a:r>
            <a:r>
              <a:rPr lang="zh-CN" altLang="zh-CN" sz="1100" kern="100" dirty="0">
                <a:effectLst/>
                <a:highlight>
                  <a:srgbClr val="FFFF00"/>
                </a:highlight>
                <a:latin typeface="+mn-ea"/>
                <a:cs typeface="Times New Roman" panose="02020603050405020304" pitchFamily="18" charset="0"/>
              </a:rPr>
              <a:t>开始</a:t>
            </a:r>
            <a:r>
              <a:rPr lang="zh-CN" altLang="en-US" sz="1100" kern="100" dirty="0">
                <a:effectLst/>
                <a:highlight>
                  <a:srgbClr val="FFFF00"/>
                </a:highlight>
                <a:latin typeface="+mn-ea"/>
                <a:cs typeface="Times New Roman" panose="02020603050405020304" pitchFamily="18" charset="0"/>
              </a:rPr>
              <a:t>时间</a:t>
            </a:r>
            <a:r>
              <a:rPr lang="zh-CN" altLang="zh-CN" sz="1100" kern="100" dirty="0">
                <a:effectLst/>
                <a:latin typeface="+mn-ea"/>
                <a:cs typeface="Times New Roman" panose="02020603050405020304" pitchFamily="18" charset="0"/>
              </a:rPr>
              <a:t>、</a:t>
            </a:r>
            <a:r>
              <a:rPr lang="zh-CN" altLang="zh-CN" sz="1100" kern="100" dirty="0">
                <a:effectLst/>
                <a:highlight>
                  <a:srgbClr val="FFFF00"/>
                </a:highlight>
                <a:latin typeface="+mn-ea"/>
                <a:cs typeface="Times New Roman" panose="02020603050405020304" pitchFamily="18" charset="0"/>
              </a:rPr>
              <a:t>结束</a:t>
            </a:r>
            <a:r>
              <a:rPr lang="zh-CN" altLang="en-US" sz="1100" kern="100" dirty="0">
                <a:effectLst/>
                <a:highlight>
                  <a:srgbClr val="FFFF00"/>
                </a:highlight>
                <a:latin typeface="+mn-ea"/>
                <a:cs typeface="Times New Roman" panose="02020603050405020304" pitchFamily="18" charset="0"/>
              </a:rPr>
              <a:t>时间、加班原因等</a:t>
            </a:r>
            <a:endParaRPr lang="en-US" altLang="zh-CN" sz="1100" kern="100" dirty="0">
              <a:effectLst/>
              <a:latin typeface="+mn-ea"/>
              <a:cs typeface="Times New Roman" panose="02020603050405020304" pitchFamily="18" charset="0"/>
            </a:endParaRPr>
          </a:p>
          <a:p>
            <a:pPr>
              <a:lnSpc>
                <a:spcPct val="150000"/>
              </a:lnSpc>
              <a:spcAft>
                <a:spcPts val="0"/>
              </a:spcAft>
            </a:pPr>
            <a:r>
              <a:rPr lang="en-US" altLang="zh-CN" sz="1100" kern="100" dirty="0">
                <a:latin typeface="+mn-ea"/>
                <a:cs typeface="Times New Roman" panose="02020603050405020304" pitchFamily="18" charset="0"/>
              </a:rPr>
              <a:t>3. </a:t>
            </a:r>
            <a:r>
              <a:rPr lang="zh-CN" altLang="zh-CN" sz="1100" kern="100" dirty="0">
                <a:effectLst/>
                <a:latin typeface="+mn-ea"/>
                <a:cs typeface="Times New Roman" panose="02020603050405020304" pitchFamily="18" charset="0"/>
              </a:rPr>
              <a:t>点击提交，则该请假单申请成功</a:t>
            </a:r>
            <a:r>
              <a:rPr lang="zh-CN" altLang="en-US" sz="1100" kern="100" dirty="0">
                <a:effectLst/>
                <a:latin typeface="+mn-ea"/>
                <a:cs typeface="Times New Roman" panose="02020603050405020304" pitchFamily="18" charset="0"/>
              </a:rPr>
              <a:t>；</a:t>
            </a:r>
            <a:endParaRPr lang="en-US" altLang="zh-CN" sz="1100" kern="100" dirty="0">
              <a:effectLst/>
              <a:latin typeface="+mn-ea"/>
              <a:cs typeface="Times New Roman" panose="02020603050405020304" pitchFamily="18" charset="0"/>
            </a:endParaRPr>
          </a:p>
          <a:p>
            <a:pPr>
              <a:lnSpc>
                <a:spcPct val="150000"/>
              </a:lnSpc>
              <a:spcAft>
                <a:spcPts val="0"/>
              </a:spcAft>
            </a:pPr>
            <a:endParaRPr lang="en-US" altLang="zh-CN" sz="1100" kern="100" dirty="0">
              <a:latin typeface="+mn-ea"/>
              <a:cs typeface="Times New Roman" panose="02020603050405020304" pitchFamily="18" charset="0"/>
            </a:endParaRPr>
          </a:p>
          <a:p>
            <a:pPr>
              <a:lnSpc>
                <a:spcPct val="150000"/>
              </a:lnSpc>
              <a:spcAft>
                <a:spcPts val="0"/>
              </a:spcAft>
            </a:pPr>
            <a:r>
              <a:rPr lang="zh-CN" altLang="en-US" sz="1200" b="1" kern="100" dirty="0">
                <a:effectLst/>
                <a:latin typeface="+mn-ea"/>
                <a:cs typeface="Times New Roman" panose="02020603050405020304" pitchFamily="18" charset="0"/>
              </a:rPr>
              <a:t>注意：</a:t>
            </a:r>
            <a:endParaRPr lang="en-US" altLang="zh-CN" sz="1200" b="1" kern="100" dirty="0">
              <a:effectLst/>
              <a:latin typeface="+mn-ea"/>
              <a:cs typeface="Times New Roman" panose="02020603050405020304" pitchFamily="18" charset="0"/>
            </a:endParaRPr>
          </a:p>
          <a:p>
            <a:pPr>
              <a:lnSpc>
                <a:spcPct val="150000"/>
              </a:lnSpc>
              <a:spcAft>
                <a:spcPts val="0"/>
              </a:spcAft>
            </a:pPr>
            <a:r>
              <a:rPr lang="en-US" altLang="zh-CN" sz="1100" kern="100" dirty="0">
                <a:effectLst/>
                <a:latin typeface="+mn-ea"/>
                <a:cs typeface="Times New Roman" panose="02020603050405020304" pitchFamily="18" charset="0"/>
              </a:rPr>
              <a:t>1.</a:t>
            </a:r>
            <a:r>
              <a:rPr lang="zh-CN" altLang="en-US" sz="1100" kern="100" dirty="0">
                <a:effectLst/>
                <a:latin typeface="+mn-ea"/>
                <a:cs typeface="Times New Roman" panose="02020603050405020304" pitchFamily="18" charset="0"/>
              </a:rPr>
              <a:t>加班的最小申请单位为</a:t>
            </a:r>
            <a:r>
              <a:rPr lang="en-US" altLang="zh-CN" sz="1100" kern="100" dirty="0">
                <a:effectLst/>
                <a:latin typeface="+mn-ea"/>
                <a:cs typeface="Times New Roman" panose="02020603050405020304" pitchFamily="18" charset="0"/>
              </a:rPr>
              <a:t>0.5/</a:t>
            </a:r>
            <a:r>
              <a:rPr lang="zh-CN" altLang="en-US" sz="1100" kern="100" dirty="0">
                <a:effectLst/>
                <a:latin typeface="+mn-ea"/>
                <a:cs typeface="Times New Roman" panose="02020603050405020304" pitchFamily="18" charset="0"/>
              </a:rPr>
              <a:t>半小时；</a:t>
            </a:r>
            <a:endParaRPr lang="en-US" altLang="zh-CN" sz="1100" kern="100" dirty="0">
              <a:effectLst/>
              <a:latin typeface="+mn-ea"/>
              <a:cs typeface="Times New Roman" panose="02020603050405020304" pitchFamily="18" charset="0"/>
            </a:endParaRPr>
          </a:p>
          <a:p>
            <a:pPr>
              <a:lnSpc>
                <a:spcPct val="150000"/>
              </a:lnSpc>
              <a:spcAft>
                <a:spcPts val="0"/>
              </a:spcAft>
            </a:pPr>
            <a:r>
              <a:rPr lang="en-US" altLang="zh-CN" sz="1100" kern="100" dirty="0">
                <a:effectLst/>
                <a:latin typeface="+mn-ea"/>
                <a:cs typeface="Times New Roman" panose="02020603050405020304" pitchFamily="18" charset="0"/>
              </a:rPr>
              <a:t>2.</a:t>
            </a:r>
            <a:r>
              <a:rPr lang="zh-CN" altLang="en-US" sz="1100" kern="100" dirty="0">
                <a:effectLst/>
                <a:latin typeface="+mn-ea"/>
                <a:cs typeface="Times New Roman" panose="02020603050405020304" pitchFamily="18" charset="0"/>
              </a:rPr>
              <a:t>加班开始和结束时间若选择不足半小时舍去；</a:t>
            </a:r>
          </a:p>
          <a:p>
            <a:pPr>
              <a:lnSpc>
                <a:spcPct val="150000"/>
              </a:lnSpc>
              <a:spcAft>
                <a:spcPts val="0"/>
              </a:spcAft>
            </a:pPr>
            <a:r>
              <a:rPr lang="zh-CN" altLang="en-US" sz="1100" kern="100" dirty="0">
                <a:effectLst/>
                <a:latin typeface="+mn-ea"/>
                <a:cs typeface="Times New Roman" panose="02020603050405020304" pitchFamily="18" charset="0"/>
              </a:rPr>
              <a:t>   如</a:t>
            </a:r>
            <a:r>
              <a:rPr lang="en-US" altLang="zh-CN" sz="1100" kern="100" dirty="0">
                <a:effectLst/>
                <a:latin typeface="+mn-ea"/>
                <a:cs typeface="Times New Roman" panose="02020603050405020304" pitchFamily="18" charset="0"/>
              </a:rPr>
              <a:t>10:00-10:45</a:t>
            </a:r>
            <a:r>
              <a:rPr lang="zh-CN" altLang="en-US" sz="1100" kern="100" dirty="0">
                <a:effectLst/>
                <a:latin typeface="+mn-ea"/>
                <a:cs typeface="Times New Roman" panose="02020603050405020304" pitchFamily="18" charset="0"/>
              </a:rPr>
              <a:t>，加班时长为半小时；</a:t>
            </a:r>
            <a:endParaRPr lang="en-US" altLang="zh-CN" sz="1100" kern="100" dirty="0">
              <a:effectLst/>
              <a:latin typeface="+mn-ea"/>
              <a:cs typeface="Times New Roman" panose="02020603050405020304" pitchFamily="18" charset="0"/>
            </a:endParaRPr>
          </a:p>
          <a:p>
            <a:pPr>
              <a:lnSpc>
                <a:spcPct val="150000"/>
              </a:lnSpc>
              <a:spcAft>
                <a:spcPts val="0"/>
              </a:spcAft>
            </a:pPr>
            <a:r>
              <a:rPr lang="en-US" altLang="zh-CN" sz="1100" kern="100" dirty="0">
                <a:latin typeface="+mn-ea"/>
                <a:cs typeface="Times New Roman" panose="02020603050405020304" pitchFamily="18" charset="0"/>
              </a:rPr>
              <a:t>3.</a:t>
            </a:r>
            <a:r>
              <a:rPr lang="zh-CN" altLang="en-US" sz="1100" kern="100" dirty="0">
                <a:latin typeface="+mn-ea"/>
                <a:cs typeface="Times New Roman" panose="02020603050405020304" pitchFamily="18" charset="0"/>
              </a:rPr>
              <a:t>不开启转调休按钮则默认支付加班费；</a:t>
            </a:r>
            <a:endParaRPr lang="en-US" altLang="zh-CN" sz="1100" kern="100" dirty="0">
              <a:latin typeface="+mn-ea"/>
              <a:cs typeface="Times New Roman" panose="02020603050405020304" pitchFamily="18" charset="0"/>
            </a:endParaRPr>
          </a:p>
          <a:p>
            <a:pPr>
              <a:lnSpc>
                <a:spcPct val="150000"/>
              </a:lnSpc>
            </a:pPr>
            <a:r>
              <a:rPr lang="en-US" altLang="zh-CN" sz="1100" kern="100" dirty="0">
                <a:latin typeface="+mn-ea"/>
                <a:cs typeface="Times New Roman" panose="02020603050405020304" pitchFamily="18" charset="0"/>
              </a:rPr>
              <a:t>4.</a:t>
            </a:r>
            <a:r>
              <a:rPr lang="zh-CN" altLang="en-US" sz="1100" kern="100" dirty="0">
                <a:effectLst/>
                <a:latin typeface="+mn-ea"/>
                <a:cs typeface="Times New Roman" panose="02020603050405020304" pitchFamily="18" charset="0"/>
              </a:rPr>
              <a:t>若要帮员工做加班，需在网页版上进行（具体见网页端介绍）</a:t>
            </a:r>
            <a:r>
              <a:rPr lang="en-US" altLang="zh-CN" sz="1100" kern="100" dirty="0">
                <a:latin typeface="+mn-ea"/>
                <a:cs typeface="Times New Roman" panose="02020603050405020304" pitchFamily="18" charset="0"/>
              </a:rPr>
              <a:t> OSPP</a:t>
            </a:r>
            <a:r>
              <a:rPr lang="zh-CN" altLang="en-US" sz="1100" kern="100" dirty="0">
                <a:latin typeface="+mn-ea"/>
                <a:cs typeface="Times New Roman" panose="02020603050405020304" pitchFamily="18" charset="0"/>
              </a:rPr>
              <a:t>职位组员工无法在</a:t>
            </a:r>
            <a:r>
              <a:rPr lang="en-US" altLang="zh-CN" sz="1100" kern="100" dirty="0">
                <a:latin typeface="+mn-ea"/>
                <a:cs typeface="Times New Roman" panose="02020603050405020304" pitchFamily="18" charset="0"/>
              </a:rPr>
              <a:t>APP</a:t>
            </a:r>
            <a:r>
              <a:rPr lang="zh-CN" altLang="en-US" sz="1100" kern="100" dirty="0">
                <a:latin typeface="+mn-ea"/>
                <a:cs typeface="Times New Roman" panose="02020603050405020304" pitchFamily="18" charset="0"/>
              </a:rPr>
              <a:t>上发起自己的加班</a:t>
            </a:r>
            <a:endParaRPr lang="zh-CN" altLang="zh-CN" sz="1100" kern="100" dirty="0">
              <a:effectLst/>
              <a:latin typeface="+mn-ea"/>
              <a:cs typeface="Times New Roman" panose="02020603050405020304" pitchFamily="18" charset="0"/>
            </a:endParaRPr>
          </a:p>
          <a:p>
            <a:pPr>
              <a:lnSpc>
                <a:spcPct val="150000"/>
              </a:lnSpc>
              <a:spcAft>
                <a:spcPts val="0"/>
              </a:spcAft>
            </a:pPr>
            <a:endParaRPr lang="en-US" altLang="zh-CN" sz="1100" kern="100" dirty="0">
              <a:latin typeface="+mn-ea"/>
              <a:cs typeface="Times New Roman" panose="02020603050405020304" pitchFamily="18" charset="0"/>
            </a:endParaRPr>
          </a:p>
          <a:p>
            <a:pPr>
              <a:lnSpc>
                <a:spcPct val="150000"/>
              </a:lnSpc>
              <a:spcAft>
                <a:spcPts val="0"/>
              </a:spcAft>
            </a:pPr>
            <a:endParaRPr lang="zh-CN" altLang="zh-CN" sz="1100" kern="100" dirty="0">
              <a:effectLst/>
              <a:latin typeface="+mn-ea"/>
              <a:cs typeface="Times New Roman" panose="02020603050405020304" pitchFamily="18" charset="0"/>
            </a:endParaRPr>
          </a:p>
        </p:txBody>
      </p:sp>
    </p:spTree>
    <p:extLst>
      <p:ext uri="{BB962C8B-B14F-4D97-AF65-F5344CB8AC3E}">
        <p14:creationId xmlns:p14="http://schemas.microsoft.com/office/powerpoint/2010/main" val="212376232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4846649" cy="584775"/>
            <a:chOff x="528763" y="486197"/>
            <a:chExt cx="4846649" cy="584775"/>
          </a:xfrm>
        </p:grpSpPr>
        <p:sp>
          <p:nvSpPr>
            <p:cNvPr id="15" name="矩形 14"/>
            <p:cNvSpPr/>
            <p:nvPr/>
          </p:nvSpPr>
          <p:spPr>
            <a:xfrm>
              <a:off x="1327509" y="486197"/>
              <a:ext cx="4047903" cy="584775"/>
            </a:xfrm>
            <a:prstGeom prst="rect">
              <a:avLst/>
            </a:prstGeom>
          </p:spPr>
          <p:txBody>
            <a:bodyPr wrap="non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表单审批</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&amp;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查询</a:t>
              </a: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9" name="图片 8">
            <a:extLst>
              <a:ext uri="{FF2B5EF4-FFF2-40B4-BE49-F238E27FC236}">
                <a16:creationId xmlns:a16="http://schemas.microsoft.com/office/drawing/2014/main" id="{07AF99EF-3A1E-4D86-BF01-A538A0142E41}"/>
              </a:ext>
            </a:extLst>
          </p:cNvPr>
          <p:cNvPicPr>
            <a:picLocks noChangeAspect="1"/>
          </p:cNvPicPr>
          <p:nvPr/>
        </p:nvPicPr>
        <p:blipFill rotWithShape="1">
          <a:blip r:embed="rId3"/>
          <a:srcRect t="3296"/>
          <a:stretch/>
        </p:blipFill>
        <p:spPr>
          <a:xfrm>
            <a:off x="4070246" y="1209284"/>
            <a:ext cx="1839917" cy="3703538"/>
          </a:xfrm>
          <a:prstGeom prst="rect">
            <a:avLst/>
          </a:prstGeom>
        </p:spPr>
      </p:pic>
      <p:pic>
        <p:nvPicPr>
          <p:cNvPr id="10" name="图片 9">
            <a:extLst>
              <a:ext uri="{FF2B5EF4-FFF2-40B4-BE49-F238E27FC236}">
                <a16:creationId xmlns:a16="http://schemas.microsoft.com/office/drawing/2014/main" id="{2700B24A-7043-4660-9705-49CBE8312E21}"/>
              </a:ext>
            </a:extLst>
          </p:cNvPr>
          <p:cNvPicPr>
            <a:picLocks noChangeAspect="1"/>
          </p:cNvPicPr>
          <p:nvPr/>
        </p:nvPicPr>
        <p:blipFill rotWithShape="1">
          <a:blip r:embed="rId4"/>
          <a:srcRect t="3296"/>
          <a:stretch/>
        </p:blipFill>
        <p:spPr>
          <a:xfrm>
            <a:off x="6621663" y="1209284"/>
            <a:ext cx="1652885" cy="3327066"/>
          </a:xfrm>
          <a:prstGeom prst="rect">
            <a:avLst/>
          </a:prstGeom>
        </p:spPr>
      </p:pic>
      <p:sp>
        <p:nvSpPr>
          <p:cNvPr id="13" name="箭头: 右 12">
            <a:extLst>
              <a:ext uri="{FF2B5EF4-FFF2-40B4-BE49-F238E27FC236}">
                <a16:creationId xmlns:a16="http://schemas.microsoft.com/office/drawing/2014/main" id="{5BC653B8-7D8A-4CB6-A399-88097F9DB62F}"/>
              </a:ext>
            </a:extLst>
          </p:cNvPr>
          <p:cNvSpPr/>
          <p:nvPr/>
        </p:nvSpPr>
        <p:spPr>
          <a:xfrm>
            <a:off x="3504014" y="2869770"/>
            <a:ext cx="402953" cy="144016"/>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箭头: 右 15">
            <a:extLst>
              <a:ext uri="{FF2B5EF4-FFF2-40B4-BE49-F238E27FC236}">
                <a16:creationId xmlns:a16="http://schemas.microsoft.com/office/drawing/2014/main" id="{C6862087-C58B-48A3-92A1-3D918C772209}"/>
              </a:ext>
            </a:extLst>
          </p:cNvPr>
          <p:cNvSpPr/>
          <p:nvPr/>
        </p:nvSpPr>
        <p:spPr>
          <a:xfrm>
            <a:off x="6096000" y="2864820"/>
            <a:ext cx="402953" cy="144016"/>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a:extLst>
              <a:ext uri="{FF2B5EF4-FFF2-40B4-BE49-F238E27FC236}">
                <a16:creationId xmlns:a16="http://schemas.microsoft.com/office/drawing/2014/main" id="{45C591E7-FCD7-4C3E-A112-CE04CE5C6C39}"/>
              </a:ext>
            </a:extLst>
          </p:cNvPr>
          <p:cNvPicPr>
            <a:picLocks noChangeAspect="1"/>
          </p:cNvPicPr>
          <p:nvPr/>
        </p:nvPicPr>
        <p:blipFill rotWithShape="1">
          <a:blip r:embed="rId5"/>
          <a:srcRect t="3911" b="76600"/>
          <a:stretch/>
        </p:blipFill>
        <p:spPr>
          <a:xfrm>
            <a:off x="6281838" y="4843557"/>
            <a:ext cx="1418753" cy="575539"/>
          </a:xfrm>
          <a:prstGeom prst="rect">
            <a:avLst/>
          </a:prstGeom>
        </p:spPr>
      </p:pic>
      <p:sp>
        <p:nvSpPr>
          <p:cNvPr id="19" name="任意多边形: 形状 18">
            <a:extLst>
              <a:ext uri="{FF2B5EF4-FFF2-40B4-BE49-F238E27FC236}">
                <a16:creationId xmlns:a16="http://schemas.microsoft.com/office/drawing/2014/main" id="{B2A13158-4EB3-4245-B218-8150330FFE2D}"/>
              </a:ext>
            </a:extLst>
          </p:cNvPr>
          <p:cNvSpPr/>
          <p:nvPr/>
        </p:nvSpPr>
        <p:spPr>
          <a:xfrm>
            <a:off x="7448105" y="4491405"/>
            <a:ext cx="161915" cy="349624"/>
          </a:xfrm>
          <a:custGeom>
            <a:avLst/>
            <a:gdLst>
              <a:gd name="connsiteX0" fmla="*/ 2027 w 204559"/>
              <a:gd name="connsiteY0" fmla="*/ 0 h 349624"/>
              <a:gd name="connsiteX1" fmla="*/ 28922 w 204559"/>
              <a:gd name="connsiteY1" fmla="*/ 215153 h 349624"/>
              <a:gd name="connsiteX2" fmla="*/ 203733 w 204559"/>
              <a:gd name="connsiteY2" fmla="*/ 349624 h 349624"/>
            </a:gdLst>
            <a:ahLst/>
            <a:cxnLst>
              <a:cxn ang="0">
                <a:pos x="connsiteX0" y="connsiteY0"/>
              </a:cxn>
              <a:cxn ang="0">
                <a:pos x="connsiteX1" y="connsiteY1"/>
              </a:cxn>
              <a:cxn ang="0">
                <a:pos x="connsiteX2" y="connsiteY2"/>
              </a:cxn>
            </a:cxnLst>
            <a:rect l="l" t="t" r="r" b="b"/>
            <a:pathLst>
              <a:path w="204559" h="349624">
                <a:moveTo>
                  <a:pt x="2027" y="0"/>
                </a:moveTo>
                <a:cubicBezTo>
                  <a:pt x="-1335" y="78441"/>
                  <a:pt x="-4696" y="156882"/>
                  <a:pt x="28922" y="215153"/>
                </a:cubicBezTo>
                <a:cubicBezTo>
                  <a:pt x="62540" y="273424"/>
                  <a:pt x="217180" y="331695"/>
                  <a:pt x="203733" y="349624"/>
                </a:cubicBezTo>
              </a:path>
            </a:pathLst>
          </a:cu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id="{CAA76240-6312-40F0-A83B-A11CAD004D8D}"/>
              </a:ext>
            </a:extLst>
          </p:cNvPr>
          <p:cNvSpPr txBox="1"/>
          <p:nvPr/>
        </p:nvSpPr>
        <p:spPr>
          <a:xfrm>
            <a:off x="1184460" y="5051134"/>
            <a:ext cx="4510094" cy="1760547"/>
          </a:xfrm>
          <a:prstGeom prst="rect">
            <a:avLst/>
          </a:prstGeom>
          <a:noFill/>
        </p:spPr>
        <p:txBody>
          <a:bodyPr wrap="square">
            <a:spAutoFit/>
          </a:bodyPr>
          <a:lstStyle/>
          <a:p>
            <a:pPr>
              <a:lnSpc>
                <a:spcPct val="150000"/>
              </a:lnSpc>
            </a:pPr>
            <a:r>
              <a:rPr lang="zh-CN" altLang="en-US" sz="1050" b="1" dirty="0">
                <a:latin typeface="+mn-ea"/>
              </a:rPr>
              <a:t>步骤：</a:t>
            </a:r>
            <a:endParaRPr lang="en-US" altLang="zh-CN" sz="1050" b="1" dirty="0">
              <a:latin typeface="+mn-ea"/>
            </a:endParaRPr>
          </a:p>
          <a:p>
            <a:pPr>
              <a:lnSpc>
                <a:spcPct val="150000"/>
              </a:lnSpc>
              <a:spcBef>
                <a:spcPts val="300"/>
              </a:spcBef>
            </a:pPr>
            <a:r>
              <a:rPr lang="en-US" altLang="zh-CN" sz="900" dirty="0">
                <a:latin typeface="+mn-ea"/>
              </a:rPr>
              <a:t>1. </a:t>
            </a:r>
            <a:r>
              <a:rPr lang="zh-CN" altLang="en-US" sz="900" dirty="0">
                <a:latin typeface="+mn-ea"/>
              </a:rPr>
              <a:t>点击</a:t>
            </a:r>
            <a:r>
              <a:rPr lang="en-US" altLang="zh-CN" sz="900" dirty="0">
                <a:latin typeface="+mn-ea"/>
              </a:rPr>
              <a:t>【</a:t>
            </a:r>
            <a:r>
              <a:rPr lang="zh-CN" altLang="en-US" sz="900" dirty="0">
                <a:latin typeface="+mn-ea"/>
              </a:rPr>
              <a:t>工作</a:t>
            </a:r>
            <a:r>
              <a:rPr lang="en-US" altLang="zh-CN" sz="900" dirty="0">
                <a:latin typeface="+mn-ea"/>
              </a:rPr>
              <a:t>】-&gt;【</a:t>
            </a:r>
            <a:r>
              <a:rPr lang="zh-CN" altLang="en-US" sz="900" dirty="0">
                <a:latin typeface="+mn-ea"/>
              </a:rPr>
              <a:t>我的审核</a:t>
            </a:r>
            <a:r>
              <a:rPr lang="en-US" altLang="zh-CN" sz="900" dirty="0">
                <a:latin typeface="+mn-ea"/>
              </a:rPr>
              <a:t>】</a:t>
            </a:r>
            <a:r>
              <a:rPr lang="zh-CN" altLang="en-US" sz="900" dirty="0">
                <a:latin typeface="+mn-ea"/>
              </a:rPr>
              <a:t>（如果是奖惩</a:t>
            </a:r>
            <a:r>
              <a:rPr lang="en-US" altLang="zh-CN" sz="900" dirty="0">
                <a:latin typeface="+mn-ea"/>
              </a:rPr>
              <a:t>&amp;</a:t>
            </a:r>
            <a:r>
              <a:rPr lang="zh-CN" altLang="en-US" sz="900" dirty="0">
                <a:latin typeface="+mn-ea"/>
              </a:rPr>
              <a:t>异动表单，需要点击奖惩及异动管理模块下的“待我审批”）</a:t>
            </a:r>
            <a:r>
              <a:rPr lang="en-US" altLang="zh-CN" sz="900" dirty="0">
                <a:latin typeface="+mn-ea"/>
              </a:rPr>
              <a:t>;</a:t>
            </a:r>
          </a:p>
          <a:p>
            <a:pPr>
              <a:lnSpc>
                <a:spcPct val="150000"/>
              </a:lnSpc>
              <a:spcBef>
                <a:spcPts val="300"/>
              </a:spcBef>
            </a:pPr>
            <a:r>
              <a:rPr lang="en-US" altLang="zh-CN" sz="900" dirty="0">
                <a:latin typeface="+mn-ea"/>
              </a:rPr>
              <a:t>2.【</a:t>
            </a:r>
            <a:r>
              <a:rPr lang="zh-CN" altLang="en-US" sz="900" dirty="0">
                <a:latin typeface="+mn-ea"/>
              </a:rPr>
              <a:t>我的审核</a:t>
            </a:r>
            <a:r>
              <a:rPr lang="en-US" altLang="zh-CN" sz="900" dirty="0">
                <a:latin typeface="+mn-ea"/>
              </a:rPr>
              <a:t>】</a:t>
            </a:r>
            <a:r>
              <a:rPr lang="zh-CN" altLang="en-US" sz="900" dirty="0">
                <a:latin typeface="+mn-ea"/>
              </a:rPr>
              <a:t>图标上显示出带数字的小圈时，表明当前存在该数字的表单需要审批；</a:t>
            </a:r>
            <a:endParaRPr lang="en-US" altLang="zh-CN" sz="900" dirty="0">
              <a:latin typeface="+mn-ea"/>
            </a:endParaRPr>
          </a:p>
          <a:p>
            <a:pPr>
              <a:lnSpc>
                <a:spcPct val="150000"/>
              </a:lnSpc>
              <a:spcBef>
                <a:spcPts val="300"/>
              </a:spcBef>
            </a:pPr>
            <a:r>
              <a:rPr lang="en-US" altLang="zh-CN" sz="900" dirty="0">
                <a:latin typeface="+mn-ea"/>
              </a:rPr>
              <a:t>3. </a:t>
            </a:r>
            <a:r>
              <a:rPr lang="zh-CN" altLang="en-US" sz="900" dirty="0">
                <a:latin typeface="+mn-ea"/>
              </a:rPr>
              <a:t>点击进入我的审核，可以逐一审批也可批量审批；</a:t>
            </a:r>
            <a:endParaRPr lang="en-US" altLang="zh-CN" sz="900" dirty="0">
              <a:latin typeface="+mn-ea"/>
            </a:endParaRPr>
          </a:p>
          <a:p>
            <a:pPr>
              <a:lnSpc>
                <a:spcPct val="150000"/>
              </a:lnSpc>
              <a:spcBef>
                <a:spcPts val="300"/>
              </a:spcBef>
            </a:pPr>
            <a:r>
              <a:rPr lang="en-US" altLang="zh-CN" sz="900" dirty="0">
                <a:latin typeface="+mn-ea"/>
              </a:rPr>
              <a:t>4. </a:t>
            </a:r>
            <a:r>
              <a:rPr lang="zh-CN" altLang="en-US" sz="900" dirty="0">
                <a:latin typeface="+mn-ea"/>
              </a:rPr>
              <a:t>点击</a:t>
            </a:r>
            <a:r>
              <a:rPr lang="zh-CN" altLang="en-US" sz="900" dirty="0">
                <a:highlight>
                  <a:srgbClr val="00FF00"/>
                </a:highlight>
                <a:latin typeface="+mn-ea"/>
              </a:rPr>
              <a:t>筛选</a:t>
            </a:r>
            <a:r>
              <a:rPr lang="zh-CN" altLang="en-US" sz="900" dirty="0">
                <a:latin typeface="+mn-ea"/>
              </a:rPr>
              <a:t>可以选择审批的表单的类型；</a:t>
            </a:r>
            <a:endParaRPr lang="en-US" altLang="zh-CN" sz="900" dirty="0">
              <a:latin typeface="+mn-ea"/>
            </a:endParaRPr>
          </a:p>
          <a:p>
            <a:pPr>
              <a:lnSpc>
                <a:spcPct val="150000"/>
              </a:lnSpc>
              <a:spcBef>
                <a:spcPts val="300"/>
              </a:spcBef>
            </a:pPr>
            <a:r>
              <a:rPr lang="en-US" altLang="zh-CN" sz="900" dirty="0">
                <a:latin typeface="+mn-ea"/>
              </a:rPr>
              <a:t>5. </a:t>
            </a:r>
            <a:r>
              <a:rPr lang="zh-CN" altLang="en-US" sz="900" dirty="0">
                <a:latin typeface="+mn-ea"/>
              </a:rPr>
              <a:t>在</a:t>
            </a:r>
            <a:r>
              <a:rPr lang="en-US" altLang="zh-CN" sz="900" dirty="0">
                <a:latin typeface="+mn-ea"/>
              </a:rPr>
              <a:t>【</a:t>
            </a:r>
            <a:r>
              <a:rPr lang="zh-CN" altLang="en-US" sz="900" dirty="0">
                <a:latin typeface="+mn-ea"/>
              </a:rPr>
              <a:t>我的审核</a:t>
            </a:r>
            <a:r>
              <a:rPr lang="en-US" altLang="zh-CN" sz="900" dirty="0">
                <a:latin typeface="+mn-ea"/>
              </a:rPr>
              <a:t>】</a:t>
            </a:r>
            <a:r>
              <a:rPr lang="zh-CN" altLang="en-US" sz="900" dirty="0">
                <a:latin typeface="+mn-ea"/>
              </a:rPr>
              <a:t>里右上角图标可以查看审核历史</a:t>
            </a:r>
            <a:r>
              <a:rPr lang="zh-CN" altLang="en-US" sz="1000" dirty="0">
                <a:latin typeface="+mn-ea"/>
              </a:rPr>
              <a:t>；</a:t>
            </a:r>
          </a:p>
        </p:txBody>
      </p:sp>
      <p:sp>
        <p:nvSpPr>
          <p:cNvPr id="21" name="文本框 20">
            <a:extLst>
              <a:ext uri="{FF2B5EF4-FFF2-40B4-BE49-F238E27FC236}">
                <a16:creationId xmlns:a16="http://schemas.microsoft.com/office/drawing/2014/main" id="{3619D657-4FF4-4CEE-9B77-0F75C0FFCEB2}"/>
              </a:ext>
            </a:extLst>
          </p:cNvPr>
          <p:cNvSpPr txBox="1"/>
          <p:nvPr/>
        </p:nvSpPr>
        <p:spPr>
          <a:xfrm>
            <a:off x="8064880" y="5145708"/>
            <a:ext cx="3754796" cy="1498744"/>
          </a:xfrm>
          <a:prstGeom prst="rect">
            <a:avLst/>
          </a:prstGeom>
          <a:solidFill>
            <a:schemeClr val="bg1"/>
          </a:solidFill>
        </p:spPr>
        <p:txBody>
          <a:bodyPr wrap="square">
            <a:spAutoFit/>
          </a:bodyPr>
          <a:lstStyle/>
          <a:p>
            <a:pPr>
              <a:lnSpc>
                <a:spcPct val="150000"/>
              </a:lnSpc>
            </a:pPr>
            <a:r>
              <a:rPr lang="zh-CN" altLang="en-US" sz="900" b="1" dirty="0">
                <a:solidFill>
                  <a:schemeClr val="bg1"/>
                </a:solidFill>
                <a:highlight>
                  <a:srgbClr val="FF0000"/>
                </a:highlight>
                <a:latin typeface="+mn-ea"/>
              </a:rPr>
              <a:t>备注：</a:t>
            </a:r>
            <a:endParaRPr lang="en-US" altLang="zh-CN" sz="900" b="1" dirty="0">
              <a:solidFill>
                <a:schemeClr val="bg1"/>
              </a:solidFill>
              <a:highlight>
                <a:srgbClr val="FF0000"/>
              </a:highlight>
              <a:latin typeface="+mn-ea"/>
            </a:endParaRPr>
          </a:p>
          <a:p>
            <a:pPr marL="228600" indent="-228600">
              <a:lnSpc>
                <a:spcPct val="150000"/>
              </a:lnSpc>
              <a:spcBef>
                <a:spcPts val="300"/>
              </a:spcBef>
              <a:buAutoNum type="arabicPeriod"/>
            </a:pPr>
            <a:r>
              <a:rPr lang="en-US" altLang="zh-CN" sz="900" dirty="0">
                <a:solidFill>
                  <a:srgbClr val="00B050"/>
                </a:solidFill>
                <a:latin typeface="+mn-ea"/>
              </a:rPr>
              <a:t>【</a:t>
            </a:r>
            <a:r>
              <a:rPr lang="zh-CN" altLang="en-US" sz="900" dirty="0">
                <a:solidFill>
                  <a:srgbClr val="00B050"/>
                </a:solidFill>
                <a:latin typeface="+mn-ea"/>
              </a:rPr>
              <a:t>同意</a:t>
            </a:r>
            <a:r>
              <a:rPr lang="en-US" altLang="zh-CN" sz="900" dirty="0">
                <a:solidFill>
                  <a:srgbClr val="00B050"/>
                </a:solidFill>
                <a:latin typeface="+mn-ea"/>
              </a:rPr>
              <a:t>】</a:t>
            </a:r>
            <a:r>
              <a:rPr lang="zh-CN" altLang="en-US" sz="900" dirty="0">
                <a:solidFill>
                  <a:srgbClr val="00B050"/>
                </a:solidFill>
                <a:latin typeface="+mn-ea"/>
              </a:rPr>
              <a:t>、</a:t>
            </a:r>
            <a:r>
              <a:rPr lang="en-US" altLang="zh-CN" sz="900" dirty="0">
                <a:solidFill>
                  <a:srgbClr val="00B050"/>
                </a:solidFill>
                <a:latin typeface="+mn-ea"/>
              </a:rPr>
              <a:t>【</a:t>
            </a:r>
            <a:r>
              <a:rPr lang="zh-CN" altLang="en-US" sz="900" dirty="0">
                <a:solidFill>
                  <a:srgbClr val="00B050"/>
                </a:solidFill>
                <a:latin typeface="+mn-ea"/>
              </a:rPr>
              <a:t>驳回</a:t>
            </a:r>
            <a:r>
              <a:rPr lang="en-US" altLang="zh-CN" sz="900" dirty="0">
                <a:solidFill>
                  <a:srgbClr val="00B050"/>
                </a:solidFill>
                <a:latin typeface="+mn-ea"/>
              </a:rPr>
              <a:t>】</a:t>
            </a:r>
            <a:r>
              <a:rPr lang="zh-CN" altLang="en-US" sz="900" dirty="0">
                <a:solidFill>
                  <a:srgbClr val="00B050"/>
                </a:solidFill>
                <a:latin typeface="+mn-ea"/>
              </a:rPr>
              <a:t>、</a:t>
            </a:r>
            <a:r>
              <a:rPr lang="en-US" altLang="zh-CN" sz="900" dirty="0">
                <a:solidFill>
                  <a:srgbClr val="00B050"/>
                </a:solidFill>
                <a:latin typeface="+mn-ea"/>
              </a:rPr>
              <a:t>【</a:t>
            </a:r>
            <a:r>
              <a:rPr lang="zh-CN" altLang="en-US" sz="900" dirty="0">
                <a:solidFill>
                  <a:srgbClr val="00B050"/>
                </a:solidFill>
                <a:latin typeface="+mn-ea"/>
              </a:rPr>
              <a:t>拒绝</a:t>
            </a:r>
            <a:r>
              <a:rPr lang="en-US" altLang="zh-CN" sz="900" dirty="0">
                <a:solidFill>
                  <a:srgbClr val="00B050"/>
                </a:solidFill>
                <a:latin typeface="+mn-ea"/>
              </a:rPr>
              <a:t>】</a:t>
            </a:r>
            <a:r>
              <a:rPr lang="zh-CN" altLang="en-US" sz="900" dirty="0">
                <a:latin typeface="+mn-ea"/>
              </a:rPr>
              <a:t>均可填写备注；</a:t>
            </a:r>
            <a:endParaRPr lang="en-US" altLang="zh-CN" sz="900" dirty="0">
              <a:latin typeface="+mn-ea"/>
            </a:endParaRPr>
          </a:p>
          <a:p>
            <a:pPr marL="228600" indent="-228600">
              <a:lnSpc>
                <a:spcPct val="150000"/>
              </a:lnSpc>
              <a:spcBef>
                <a:spcPts val="300"/>
              </a:spcBef>
              <a:buAutoNum type="arabicPeriod"/>
            </a:pPr>
            <a:r>
              <a:rPr lang="en-US" altLang="zh-CN" sz="900" dirty="0">
                <a:solidFill>
                  <a:srgbClr val="00B050"/>
                </a:solidFill>
                <a:latin typeface="+mn-ea"/>
              </a:rPr>
              <a:t>【</a:t>
            </a:r>
            <a:r>
              <a:rPr lang="zh-CN" altLang="en-US" sz="900" dirty="0">
                <a:solidFill>
                  <a:srgbClr val="00B050"/>
                </a:solidFill>
                <a:latin typeface="+mn-ea"/>
              </a:rPr>
              <a:t>驳回</a:t>
            </a:r>
            <a:r>
              <a:rPr lang="en-US" altLang="zh-CN" sz="900" dirty="0">
                <a:solidFill>
                  <a:srgbClr val="00B050"/>
                </a:solidFill>
                <a:latin typeface="+mn-ea"/>
              </a:rPr>
              <a:t>】</a:t>
            </a:r>
            <a:r>
              <a:rPr lang="zh-CN" altLang="en-US" sz="900" dirty="0">
                <a:solidFill>
                  <a:srgbClr val="00B050"/>
                </a:solidFill>
                <a:latin typeface="+mn-ea"/>
              </a:rPr>
              <a:t>：</a:t>
            </a:r>
            <a:r>
              <a:rPr lang="zh-CN" altLang="en-US" sz="900" dirty="0">
                <a:latin typeface="+mn-ea"/>
              </a:rPr>
              <a:t>该表单退回到发起人，发起人可再次提交；</a:t>
            </a:r>
            <a:endParaRPr lang="en-US" altLang="zh-CN" sz="900" dirty="0">
              <a:latin typeface="+mn-ea"/>
            </a:endParaRPr>
          </a:p>
          <a:p>
            <a:pPr marL="228600" indent="-228600">
              <a:lnSpc>
                <a:spcPct val="150000"/>
              </a:lnSpc>
              <a:spcBef>
                <a:spcPts val="300"/>
              </a:spcBef>
              <a:buAutoNum type="arabicPeriod"/>
            </a:pPr>
            <a:r>
              <a:rPr lang="en-US" altLang="zh-CN" sz="900" dirty="0">
                <a:solidFill>
                  <a:srgbClr val="00B050"/>
                </a:solidFill>
                <a:latin typeface="+mn-ea"/>
              </a:rPr>
              <a:t>【</a:t>
            </a:r>
            <a:r>
              <a:rPr lang="zh-CN" altLang="en-US" sz="900" dirty="0">
                <a:solidFill>
                  <a:srgbClr val="00B050"/>
                </a:solidFill>
                <a:latin typeface="+mn-ea"/>
              </a:rPr>
              <a:t>拒绝</a:t>
            </a:r>
            <a:r>
              <a:rPr lang="en-US" altLang="zh-CN" sz="900" dirty="0">
                <a:solidFill>
                  <a:srgbClr val="00B050"/>
                </a:solidFill>
                <a:latin typeface="+mn-ea"/>
              </a:rPr>
              <a:t>】</a:t>
            </a:r>
            <a:r>
              <a:rPr lang="zh-CN" altLang="en-US" sz="900" dirty="0">
                <a:solidFill>
                  <a:srgbClr val="00B050"/>
                </a:solidFill>
                <a:latin typeface="+mn-ea"/>
              </a:rPr>
              <a:t>：</a:t>
            </a:r>
            <a:r>
              <a:rPr lang="zh-CN" altLang="en-US" sz="900" dirty="0">
                <a:latin typeface="+mn-ea"/>
              </a:rPr>
              <a:t>该流程结束，发起人需重新填写所有信息</a:t>
            </a:r>
            <a:r>
              <a:rPr lang="zh-CN" altLang="en-US" sz="800" dirty="0">
                <a:latin typeface="+mn-ea"/>
              </a:rPr>
              <a:t>；</a:t>
            </a:r>
            <a:endParaRPr lang="en-US" altLang="zh-CN" sz="800" dirty="0">
              <a:latin typeface="+mn-ea"/>
            </a:endParaRPr>
          </a:p>
          <a:p>
            <a:pPr marL="228600" indent="-228600">
              <a:lnSpc>
                <a:spcPct val="150000"/>
              </a:lnSpc>
              <a:spcBef>
                <a:spcPts val="300"/>
              </a:spcBef>
              <a:buClr>
                <a:schemeClr val="accent6"/>
              </a:buClr>
              <a:buAutoNum type="arabicPeriod"/>
            </a:pPr>
            <a:r>
              <a:rPr lang="zh-CN" altLang="en-US" sz="900" dirty="0">
                <a:latin typeface="+mn-ea"/>
              </a:rPr>
              <a:t> 表单详情页面可以看到每个审批节点人员；</a:t>
            </a:r>
            <a:endParaRPr lang="en-US" altLang="zh-CN" sz="900" dirty="0">
              <a:latin typeface="+mn-ea"/>
            </a:endParaRPr>
          </a:p>
          <a:p>
            <a:pPr marL="228600" indent="-228600">
              <a:lnSpc>
                <a:spcPct val="150000"/>
              </a:lnSpc>
              <a:spcBef>
                <a:spcPts val="300"/>
              </a:spcBef>
              <a:buClr>
                <a:schemeClr val="accent6"/>
              </a:buClr>
              <a:buAutoNum type="arabicPeriod"/>
            </a:pPr>
            <a:r>
              <a:rPr lang="zh-CN" altLang="en-US" sz="900" dirty="0">
                <a:latin typeface="+mn-ea"/>
              </a:rPr>
              <a:t> 请假申请单界面在申请和审批的同时也可以看到各种状态的额度；</a:t>
            </a:r>
          </a:p>
        </p:txBody>
      </p:sp>
      <p:pic>
        <p:nvPicPr>
          <p:cNvPr id="2" name="图片 1">
            <a:extLst>
              <a:ext uri="{FF2B5EF4-FFF2-40B4-BE49-F238E27FC236}">
                <a16:creationId xmlns:a16="http://schemas.microsoft.com/office/drawing/2014/main" id="{CCB33917-C04C-D29E-6411-AD42BBB1B9D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921834" y="1222078"/>
            <a:ext cx="1709325" cy="3703538"/>
          </a:xfrm>
          <a:prstGeom prst="rect">
            <a:avLst/>
          </a:prstGeom>
        </p:spPr>
      </p:pic>
      <p:pic>
        <p:nvPicPr>
          <p:cNvPr id="22" name="图片 21">
            <a:extLst>
              <a:ext uri="{FF2B5EF4-FFF2-40B4-BE49-F238E27FC236}">
                <a16:creationId xmlns:a16="http://schemas.microsoft.com/office/drawing/2014/main" id="{A1AF3133-BAD0-FB1C-CA64-6E8F1F147108}"/>
              </a:ext>
            </a:extLst>
          </p:cNvPr>
          <p:cNvPicPr>
            <a:picLocks noChangeAspect="1"/>
          </p:cNvPicPr>
          <p:nvPr/>
        </p:nvPicPr>
        <p:blipFill rotWithShape="1">
          <a:blip r:embed="rId3"/>
          <a:srcRect t="3296"/>
          <a:stretch/>
        </p:blipFill>
        <p:spPr>
          <a:xfrm>
            <a:off x="4086793" y="1209284"/>
            <a:ext cx="1839917" cy="3703538"/>
          </a:xfrm>
          <a:prstGeom prst="rect">
            <a:avLst/>
          </a:prstGeom>
        </p:spPr>
      </p:pic>
      <p:pic>
        <p:nvPicPr>
          <p:cNvPr id="23" name="图片 22">
            <a:extLst>
              <a:ext uri="{FF2B5EF4-FFF2-40B4-BE49-F238E27FC236}">
                <a16:creationId xmlns:a16="http://schemas.microsoft.com/office/drawing/2014/main" id="{762C7800-4E99-3FD7-3DE2-23BE5E31D976}"/>
              </a:ext>
            </a:extLst>
          </p:cNvPr>
          <p:cNvPicPr>
            <a:picLocks noChangeAspect="1"/>
          </p:cNvPicPr>
          <p:nvPr/>
        </p:nvPicPr>
        <p:blipFill rotWithShape="1">
          <a:blip r:embed="rId4"/>
          <a:srcRect t="3296"/>
          <a:stretch/>
        </p:blipFill>
        <p:spPr>
          <a:xfrm>
            <a:off x="6638210" y="1209284"/>
            <a:ext cx="1652885" cy="3327066"/>
          </a:xfrm>
          <a:prstGeom prst="rect">
            <a:avLst/>
          </a:prstGeom>
        </p:spPr>
      </p:pic>
      <p:pic>
        <p:nvPicPr>
          <p:cNvPr id="24" name="图片 23">
            <a:extLst>
              <a:ext uri="{FF2B5EF4-FFF2-40B4-BE49-F238E27FC236}">
                <a16:creationId xmlns:a16="http://schemas.microsoft.com/office/drawing/2014/main" id="{CE1BCD06-417B-5652-0317-0F087CB4BEA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938381" y="1222078"/>
            <a:ext cx="1709325" cy="3703538"/>
          </a:xfrm>
          <a:prstGeom prst="rect">
            <a:avLst/>
          </a:prstGeom>
        </p:spPr>
      </p:pic>
      <p:pic>
        <p:nvPicPr>
          <p:cNvPr id="26" name="图片 25">
            <a:extLst>
              <a:ext uri="{FF2B5EF4-FFF2-40B4-BE49-F238E27FC236}">
                <a16:creationId xmlns:a16="http://schemas.microsoft.com/office/drawing/2014/main" id="{12D90B6B-F590-884E-5C21-52D66930BDEA}"/>
              </a:ext>
            </a:extLst>
          </p:cNvPr>
          <p:cNvPicPr>
            <a:picLocks noChangeAspect="1"/>
          </p:cNvPicPr>
          <p:nvPr/>
        </p:nvPicPr>
        <p:blipFill>
          <a:blip r:embed="rId7"/>
          <a:stretch>
            <a:fillRect/>
          </a:stretch>
        </p:blipFill>
        <p:spPr>
          <a:xfrm>
            <a:off x="1209964" y="1222078"/>
            <a:ext cx="2229543" cy="3690744"/>
          </a:xfrm>
          <a:prstGeom prst="rect">
            <a:avLst/>
          </a:prstGeom>
        </p:spPr>
      </p:pic>
      <p:sp>
        <p:nvSpPr>
          <p:cNvPr id="27" name="矩形 26">
            <a:extLst>
              <a:ext uri="{FF2B5EF4-FFF2-40B4-BE49-F238E27FC236}">
                <a16:creationId xmlns:a16="http://schemas.microsoft.com/office/drawing/2014/main" id="{3E702541-2DF4-092B-3FE8-4915551C19E9}"/>
              </a:ext>
            </a:extLst>
          </p:cNvPr>
          <p:cNvSpPr/>
          <p:nvPr/>
        </p:nvSpPr>
        <p:spPr>
          <a:xfrm>
            <a:off x="1342352" y="2762702"/>
            <a:ext cx="436978" cy="3482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8" name="矩形 27">
            <a:extLst>
              <a:ext uri="{FF2B5EF4-FFF2-40B4-BE49-F238E27FC236}">
                <a16:creationId xmlns:a16="http://schemas.microsoft.com/office/drawing/2014/main" id="{19A5F205-0005-D3F2-7076-FCA3577FDBAE}"/>
              </a:ext>
            </a:extLst>
          </p:cNvPr>
          <p:cNvSpPr/>
          <p:nvPr/>
        </p:nvSpPr>
        <p:spPr>
          <a:xfrm>
            <a:off x="1342352" y="4143153"/>
            <a:ext cx="436978" cy="3482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1143471827"/>
      </p:ext>
    </p:extLst>
  </p:cSld>
  <p:clrMapOvr>
    <a:masterClrMapping/>
  </p:clrMapOvr>
  <p:transition spd="slow" advClick="0" advTm="0">
    <p:push dir="u"/>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4846649" cy="584775"/>
            <a:chOff x="528763" y="486197"/>
            <a:chExt cx="4846649" cy="584775"/>
          </a:xfrm>
        </p:grpSpPr>
        <p:sp>
          <p:nvSpPr>
            <p:cNvPr id="15" name="矩形 14"/>
            <p:cNvSpPr/>
            <p:nvPr/>
          </p:nvSpPr>
          <p:spPr>
            <a:xfrm>
              <a:off x="1327509" y="486197"/>
              <a:ext cx="4047903" cy="584775"/>
            </a:xfrm>
            <a:prstGeom prst="rect">
              <a:avLst/>
            </a:prstGeom>
          </p:spPr>
          <p:txBody>
            <a:bodyPr wrap="non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表单审批</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&amp;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查询</a:t>
              </a: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5" name="组合 4">
            <a:extLst>
              <a:ext uri="{FF2B5EF4-FFF2-40B4-BE49-F238E27FC236}">
                <a16:creationId xmlns:a16="http://schemas.microsoft.com/office/drawing/2014/main" id="{B59A1131-840C-4949-AE8E-B8775C6BCEE1}"/>
              </a:ext>
            </a:extLst>
          </p:cNvPr>
          <p:cNvGrpSpPr/>
          <p:nvPr/>
        </p:nvGrpSpPr>
        <p:grpSpPr>
          <a:xfrm>
            <a:off x="1189167" y="1806914"/>
            <a:ext cx="1545483" cy="3456858"/>
            <a:chOff x="514717" y="864096"/>
            <a:chExt cx="1753027" cy="3795886"/>
          </a:xfrm>
        </p:grpSpPr>
        <p:pic>
          <p:nvPicPr>
            <p:cNvPr id="6" name="图片 5">
              <a:extLst>
                <a:ext uri="{FF2B5EF4-FFF2-40B4-BE49-F238E27FC236}">
                  <a16:creationId xmlns:a16="http://schemas.microsoft.com/office/drawing/2014/main" id="{647EA0AC-6BC3-47C1-912B-36043C8A9653}"/>
                </a:ext>
              </a:extLst>
            </p:cNvPr>
            <p:cNvPicPr>
              <a:picLocks noChangeAspect="1"/>
            </p:cNvPicPr>
            <p:nvPr/>
          </p:nvPicPr>
          <p:blipFill>
            <a:blip r:embed="rId3"/>
            <a:stretch>
              <a:fillRect/>
            </a:stretch>
          </p:blipFill>
          <p:spPr>
            <a:xfrm>
              <a:off x="514717" y="864096"/>
              <a:ext cx="1753027" cy="3795886"/>
            </a:xfrm>
            <a:prstGeom prst="rect">
              <a:avLst/>
            </a:prstGeom>
          </p:spPr>
        </p:pic>
        <p:sp>
          <p:nvSpPr>
            <p:cNvPr id="7" name="矩形 6">
              <a:extLst>
                <a:ext uri="{FF2B5EF4-FFF2-40B4-BE49-F238E27FC236}">
                  <a16:creationId xmlns:a16="http://schemas.microsoft.com/office/drawing/2014/main" id="{EF1EEC4C-222E-4D1F-8322-5ACA3A690BC4}"/>
                </a:ext>
              </a:extLst>
            </p:cNvPr>
            <p:cNvSpPr/>
            <p:nvPr/>
          </p:nvSpPr>
          <p:spPr>
            <a:xfrm>
              <a:off x="1043608" y="4227934"/>
              <a:ext cx="288032" cy="3385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a:extLst>
                <a:ext uri="{FF2B5EF4-FFF2-40B4-BE49-F238E27FC236}">
                  <a16:creationId xmlns:a16="http://schemas.microsoft.com/office/drawing/2014/main" id="{CEF03C45-C0D4-4D2E-8DAC-C5107AB26156}"/>
                </a:ext>
              </a:extLst>
            </p:cNvPr>
            <p:cNvSpPr/>
            <p:nvPr/>
          </p:nvSpPr>
          <p:spPr>
            <a:xfrm>
              <a:off x="1835696" y="2067694"/>
              <a:ext cx="288032" cy="3385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9" name="文本框 8">
            <a:extLst>
              <a:ext uri="{FF2B5EF4-FFF2-40B4-BE49-F238E27FC236}">
                <a16:creationId xmlns:a16="http://schemas.microsoft.com/office/drawing/2014/main" id="{F428518C-5214-44E8-942C-881E12E35035}"/>
              </a:ext>
            </a:extLst>
          </p:cNvPr>
          <p:cNvSpPr txBox="1"/>
          <p:nvPr/>
        </p:nvSpPr>
        <p:spPr>
          <a:xfrm>
            <a:off x="8090094" y="4084061"/>
            <a:ext cx="3628282" cy="1935723"/>
          </a:xfrm>
          <a:prstGeom prst="rect">
            <a:avLst/>
          </a:prstGeom>
          <a:solidFill>
            <a:srgbClr val="FBFBFB"/>
          </a:solidFill>
        </p:spPr>
        <p:txBody>
          <a:bodyPr wrap="square">
            <a:spAutoFit/>
          </a:bodyPr>
          <a:lstStyle/>
          <a:p>
            <a:pPr>
              <a:lnSpc>
                <a:spcPct val="150000"/>
              </a:lnSpc>
              <a:spcAft>
                <a:spcPts val="0"/>
              </a:spcAft>
            </a:pPr>
            <a:r>
              <a:rPr lang="zh-CN" altLang="en-US" sz="1100" b="1" kern="100" dirty="0">
                <a:effectLst/>
                <a:latin typeface="+mn-ea"/>
                <a:cs typeface="Times New Roman" panose="02020603050405020304" pitchFamily="18" charset="0"/>
              </a:rPr>
              <a:t>步骤：</a:t>
            </a:r>
            <a:endParaRPr lang="en-US" altLang="zh-CN" sz="1100" b="1" kern="100" dirty="0">
              <a:effectLst/>
              <a:latin typeface="+mn-ea"/>
              <a:cs typeface="Times New Roman" panose="02020603050405020304" pitchFamily="18" charset="0"/>
            </a:endParaRPr>
          </a:p>
          <a:p>
            <a:pPr>
              <a:lnSpc>
                <a:spcPct val="150000"/>
              </a:lnSpc>
              <a:spcAft>
                <a:spcPts val="0"/>
              </a:spcAft>
            </a:pPr>
            <a:r>
              <a:rPr lang="en-US" altLang="zh-CN" sz="1000" kern="100" dirty="0">
                <a:effectLst/>
                <a:latin typeface="+mn-ea"/>
                <a:cs typeface="Times New Roman" panose="02020603050405020304" pitchFamily="18" charset="0"/>
              </a:rPr>
              <a:t>1. </a:t>
            </a:r>
            <a:r>
              <a:rPr lang="zh-CN" altLang="en-US" sz="1000" kern="100" dirty="0">
                <a:effectLst/>
                <a:latin typeface="+mn-ea"/>
                <a:cs typeface="Times New Roman" panose="02020603050405020304" pitchFamily="18" charset="0"/>
              </a:rPr>
              <a:t>点击</a:t>
            </a:r>
            <a:r>
              <a:rPr lang="en-US" altLang="zh-CN" sz="1000" kern="100" dirty="0">
                <a:effectLst/>
                <a:latin typeface="+mn-ea"/>
                <a:cs typeface="Times New Roman" panose="02020603050405020304" pitchFamily="18" charset="0"/>
              </a:rPr>
              <a:t>【</a:t>
            </a:r>
            <a:r>
              <a:rPr lang="zh-CN" altLang="en-US" sz="1000" kern="100" dirty="0">
                <a:effectLst/>
                <a:latin typeface="+mn-ea"/>
                <a:cs typeface="Times New Roman" panose="02020603050405020304" pitchFamily="18" charset="0"/>
              </a:rPr>
              <a:t>工作</a:t>
            </a:r>
            <a:r>
              <a:rPr lang="en-US" altLang="zh-CN" sz="1000" kern="100" dirty="0">
                <a:effectLst/>
                <a:latin typeface="+mn-ea"/>
                <a:cs typeface="Times New Roman" panose="02020603050405020304" pitchFamily="18" charset="0"/>
              </a:rPr>
              <a:t>】-&gt;【</a:t>
            </a:r>
            <a:r>
              <a:rPr lang="zh-CN" altLang="en-US" sz="1000" kern="100" dirty="0">
                <a:latin typeface="+mn-ea"/>
                <a:cs typeface="Times New Roman" panose="02020603050405020304" pitchFamily="18" charset="0"/>
              </a:rPr>
              <a:t>我的表单</a:t>
            </a:r>
            <a:r>
              <a:rPr lang="en-US" altLang="zh-CN" sz="1000" kern="100" dirty="0">
                <a:effectLst/>
                <a:latin typeface="+mn-ea"/>
                <a:cs typeface="Times New Roman" panose="02020603050405020304" pitchFamily="18" charset="0"/>
              </a:rPr>
              <a:t>】;</a:t>
            </a:r>
          </a:p>
          <a:p>
            <a:pPr>
              <a:lnSpc>
                <a:spcPct val="150000"/>
              </a:lnSpc>
              <a:spcAft>
                <a:spcPts val="0"/>
              </a:spcAft>
            </a:pPr>
            <a:r>
              <a:rPr lang="en-US" altLang="zh-CN" sz="1000" kern="100" dirty="0">
                <a:effectLst/>
                <a:latin typeface="+mn-ea"/>
                <a:cs typeface="Times New Roman" panose="02020603050405020304" pitchFamily="18" charset="0"/>
              </a:rPr>
              <a:t>2. 【</a:t>
            </a:r>
            <a:r>
              <a:rPr lang="zh-CN" altLang="en-US" sz="1000" kern="100" dirty="0">
                <a:effectLst/>
                <a:latin typeface="+mn-ea"/>
                <a:cs typeface="Times New Roman" panose="02020603050405020304" pitchFamily="18" charset="0"/>
              </a:rPr>
              <a:t>我的表单</a:t>
            </a:r>
            <a:r>
              <a:rPr lang="en-US" altLang="zh-CN" sz="1000" kern="100" dirty="0">
                <a:effectLst/>
                <a:latin typeface="+mn-ea"/>
                <a:cs typeface="Times New Roman" panose="02020603050405020304" pitchFamily="18" charset="0"/>
              </a:rPr>
              <a:t>】</a:t>
            </a:r>
            <a:r>
              <a:rPr lang="zh-CN" altLang="en-US" sz="1000" kern="100" dirty="0">
                <a:latin typeface="+mn-ea"/>
                <a:cs typeface="Times New Roman" panose="02020603050405020304" pitchFamily="18" charset="0"/>
              </a:rPr>
              <a:t>里</a:t>
            </a:r>
            <a:r>
              <a:rPr lang="zh-CN" altLang="en-US" sz="1000" kern="100" dirty="0">
                <a:effectLst/>
                <a:latin typeface="+mn-ea"/>
                <a:cs typeface="Times New Roman" panose="02020603050405020304" pitchFamily="18" charset="0"/>
              </a:rPr>
              <a:t>可以查看本月已申请的所有表单及状态</a:t>
            </a:r>
            <a:r>
              <a:rPr lang="zh-CN" altLang="en-US" sz="1000" dirty="0">
                <a:latin typeface="+mn-ea"/>
              </a:rPr>
              <a:t>（如果是奖惩</a:t>
            </a:r>
            <a:r>
              <a:rPr lang="en-US" altLang="zh-CN" sz="1000" dirty="0">
                <a:latin typeface="+mn-ea"/>
              </a:rPr>
              <a:t>&amp;</a:t>
            </a:r>
            <a:r>
              <a:rPr lang="zh-CN" altLang="en-US" sz="1000" dirty="0">
                <a:latin typeface="+mn-ea"/>
              </a:rPr>
              <a:t>异动表单，需要点击奖惩及异动管理模块下的“待我审批”查看</a:t>
            </a:r>
            <a:r>
              <a:rPr lang="zh-CN" altLang="en-US" sz="1000" kern="100" dirty="0">
                <a:effectLst/>
                <a:latin typeface="+mn-ea"/>
                <a:cs typeface="Times New Roman" panose="02020603050405020304" pitchFamily="18" charset="0"/>
              </a:rPr>
              <a:t>）；</a:t>
            </a:r>
            <a:endParaRPr lang="en-US" altLang="zh-CN" sz="1000" kern="100" dirty="0">
              <a:effectLst/>
              <a:latin typeface="+mn-ea"/>
              <a:cs typeface="Times New Roman" panose="02020603050405020304" pitchFamily="18" charset="0"/>
            </a:endParaRPr>
          </a:p>
          <a:p>
            <a:pPr>
              <a:lnSpc>
                <a:spcPct val="150000"/>
              </a:lnSpc>
              <a:spcAft>
                <a:spcPts val="0"/>
              </a:spcAft>
            </a:pPr>
            <a:r>
              <a:rPr lang="en-US" altLang="zh-CN" sz="1000" kern="100" dirty="0">
                <a:latin typeface="+mn-ea"/>
                <a:cs typeface="Times New Roman" panose="02020603050405020304" pitchFamily="18" charset="0"/>
              </a:rPr>
              <a:t>3. </a:t>
            </a:r>
            <a:r>
              <a:rPr lang="zh-CN" altLang="en-US" sz="1000" kern="100" dirty="0">
                <a:effectLst/>
                <a:latin typeface="+mn-ea"/>
                <a:cs typeface="Times New Roman" panose="02020603050405020304" pitchFamily="18" charset="0"/>
              </a:rPr>
              <a:t>点击某张表单可以查看该表单的审批进度等详细信息；</a:t>
            </a:r>
            <a:endParaRPr lang="en-US" altLang="zh-CN" sz="1000" kern="100" dirty="0">
              <a:effectLst/>
              <a:latin typeface="+mn-ea"/>
              <a:cs typeface="Times New Roman" panose="02020603050405020304" pitchFamily="18" charset="0"/>
            </a:endParaRPr>
          </a:p>
          <a:p>
            <a:pPr>
              <a:lnSpc>
                <a:spcPct val="150000"/>
              </a:lnSpc>
              <a:spcAft>
                <a:spcPts val="0"/>
              </a:spcAft>
            </a:pPr>
            <a:r>
              <a:rPr lang="en-US" altLang="zh-CN" sz="1000" kern="100" dirty="0">
                <a:latin typeface="+mn-ea"/>
                <a:cs typeface="Times New Roman" panose="02020603050405020304" pitchFamily="18" charset="0"/>
              </a:rPr>
              <a:t>4. </a:t>
            </a:r>
            <a:r>
              <a:rPr lang="zh-CN" altLang="en-US" sz="1000" kern="100" dirty="0">
                <a:effectLst/>
                <a:latin typeface="+mn-ea"/>
                <a:cs typeface="Times New Roman" panose="02020603050405020304" pitchFamily="18" charset="0"/>
              </a:rPr>
              <a:t>未完成第一级审批的表单可以点击“撤销”进行撤销；</a:t>
            </a:r>
            <a:endParaRPr lang="en-US" altLang="zh-CN" sz="1000" kern="100" dirty="0">
              <a:effectLst/>
              <a:latin typeface="+mn-ea"/>
              <a:cs typeface="Times New Roman" panose="02020603050405020304" pitchFamily="18" charset="0"/>
            </a:endParaRPr>
          </a:p>
          <a:p>
            <a:pPr>
              <a:lnSpc>
                <a:spcPct val="150000"/>
              </a:lnSpc>
              <a:spcAft>
                <a:spcPts val="0"/>
              </a:spcAft>
            </a:pPr>
            <a:r>
              <a:rPr lang="en-US" altLang="zh-CN" sz="1000" kern="100" dirty="0">
                <a:effectLst/>
                <a:latin typeface="+mn-ea"/>
                <a:cs typeface="Times New Roman" panose="02020603050405020304" pitchFamily="18" charset="0"/>
              </a:rPr>
              <a:t>5. </a:t>
            </a:r>
            <a:r>
              <a:rPr lang="zh-CN" altLang="en-US" sz="1000" kern="100" dirty="0">
                <a:effectLst/>
                <a:latin typeface="+mn-ea"/>
                <a:cs typeface="Times New Roman" panose="02020603050405020304" pitchFamily="18" charset="0"/>
              </a:rPr>
              <a:t>点击右上角“筛选”，可以设置已申请表单的查询条件</a:t>
            </a:r>
            <a:r>
              <a:rPr lang="zh-CN" altLang="en-US" sz="1050" kern="100" dirty="0">
                <a:effectLst/>
                <a:latin typeface="+mn-ea"/>
                <a:cs typeface="Times New Roman" panose="02020603050405020304" pitchFamily="18" charset="0"/>
              </a:rPr>
              <a:t>；</a:t>
            </a:r>
            <a:endParaRPr lang="zh-CN" altLang="zh-CN" sz="1050" kern="100" dirty="0">
              <a:effectLst/>
              <a:latin typeface="+mn-ea"/>
              <a:cs typeface="Times New Roman" panose="02020603050405020304" pitchFamily="18" charset="0"/>
            </a:endParaRPr>
          </a:p>
        </p:txBody>
      </p:sp>
      <p:pic>
        <p:nvPicPr>
          <p:cNvPr id="10" name="图片 9">
            <a:extLst>
              <a:ext uri="{FF2B5EF4-FFF2-40B4-BE49-F238E27FC236}">
                <a16:creationId xmlns:a16="http://schemas.microsoft.com/office/drawing/2014/main" id="{AE573DFD-8932-48D8-9D35-1DE9D68C48B1}"/>
              </a:ext>
            </a:extLst>
          </p:cNvPr>
          <p:cNvPicPr>
            <a:picLocks noChangeAspect="1"/>
          </p:cNvPicPr>
          <p:nvPr/>
        </p:nvPicPr>
        <p:blipFill rotWithShape="1">
          <a:blip r:embed="rId4"/>
          <a:srcRect t="3959" b="9825"/>
          <a:stretch/>
        </p:blipFill>
        <p:spPr>
          <a:xfrm>
            <a:off x="3461951" y="1880272"/>
            <a:ext cx="1810924" cy="3383500"/>
          </a:xfrm>
          <a:prstGeom prst="rect">
            <a:avLst/>
          </a:prstGeom>
        </p:spPr>
      </p:pic>
      <p:pic>
        <p:nvPicPr>
          <p:cNvPr id="11" name="图片 10">
            <a:extLst>
              <a:ext uri="{FF2B5EF4-FFF2-40B4-BE49-F238E27FC236}">
                <a16:creationId xmlns:a16="http://schemas.microsoft.com/office/drawing/2014/main" id="{9C3A49B3-A553-4FF4-B7B8-50FC86984931}"/>
              </a:ext>
            </a:extLst>
          </p:cNvPr>
          <p:cNvPicPr>
            <a:picLocks noChangeAspect="1"/>
          </p:cNvPicPr>
          <p:nvPr/>
        </p:nvPicPr>
        <p:blipFill rotWithShape="1">
          <a:blip r:embed="rId5"/>
          <a:srcRect t="3038" r="19517" b="45722"/>
          <a:stretch/>
        </p:blipFill>
        <p:spPr>
          <a:xfrm>
            <a:off x="8347798" y="1880272"/>
            <a:ext cx="1556437" cy="1799325"/>
          </a:xfrm>
          <a:prstGeom prst="rect">
            <a:avLst/>
          </a:prstGeom>
        </p:spPr>
      </p:pic>
      <p:pic>
        <p:nvPicPr>
          <p:cNvPr id="13" name="图片 12">
            <a:extLst>
              <a:ext uri="{FF2B5EF4-FFF2-40B4-BE49-F238E27FC236}">
                <a16:creationId xmlns:a16="http://schemas.microsoft.com/office/drawing/2014/main" id="{C92E5A32-0D27-4656-8239-192E92527517}"/>
              </a:ext>
            </a:extLst>
          </p:cNvPr>
          <p:cNvPicPr>
            <a:picLocks noChangeAspect="1"/>
          </p:cNvPicPr>
          <p:nvPr/>
        </p:nvPicPr>
        <p:blipFill rotWithShape="1">
          <a:blip r:embed="rId6"/>
          <a:srcRect l="-778" t="4839" r="778" b="-4839"/>
          <a:stretch/>
        </p:blipFill>
        <p:spPr>
          <a:xfrm>
            <a:off x="5712356" y="1880272"/>
            <a:ext cx="1715187" cy="3570129"/>
          </a:xfrm>
          <a:prstGeom prst="rect">
            <a:avLst/>
          </a:prstGeom>
        </p:spPr>
      </p:pic>
      <p:pic>
        <p:nvPicPr>
          <p:cNvPr id="16" name="图片 15">
            <a:extLst>
              <a:ext uri="{FF2B5EF4-FFF2-40B4-BE49-F238E27FC236}">
                <a16:creationId xmlns:a16="http://schemas.microsoft.com/office/drawing/2014/main" id="{C7B140A4-A772-4ECC-9C03-D432A07E0B2E}"/>
              </a:ext>
            </a:extLst>
          </p:cNvPr>
          <p:cNvPicPr>
            <a:picLocks noChangeAspect="1"/>
          </p:cNvPicPr>
          <p:nvPr/>
        </p:nvPicPr>
        <p:blipFill>
          <a:blip r:embed="rId7"/>
          <a:stretch>
            <a:fillRect/>
          </a:stretch>
        </p:blipFill>
        <p:spPr>
          <a:xfrm>
            <a:off x="1782407" y="4713369"/>
            <a:ext cx="346811" cy="338554"/>
          </a:xfrm>
          <a:prstGeom prst="rect">
            <a:avLst/>
          </a:prstGeom>
        </p:spPr>
      </p:pic>
      <p:pic>
        <p:nvPicPr>
          <p:cNvPr id="17" name="图片 16">
            <a:extLst>
              <a:ext uri="{FF2B5EF4-FFF2-40B4-BE49-F238E27FC236}">
                <a16:creationId xmlns:a16="http://schemas.microsoft.com/office/drawing/2014/main" id="{16548B40-3C89-43DF-BEB3-8E04FB3247F1}"/>
              </a:ext>
            </a:extLst>
          </p:cNvPr>
          <p:cNvPicPr>
            <a:picLocks noChangeAspect="1"/>
          </p:cNvPicPr>
          <p:nvPr/>
        </p:nvPicPr>
        <p:blipFill>
          <a:blip r:embed="rId8"/>
          <a:stretch>
            <a:fillRect/>
          </a:stretch>
        </p:blipFill>
        <p:spPr>
          <a:xfrm>
            <a:off x="2481607" y="2779934"/>
            <a:ext cx="346811" cy="338554"/>
          </a:xfrm>
          <a:prstGeom prst="rect">
            <a:avLst/>
          </a:prstGeom>
        </p:spPr>
      </p:pic>
      <p:cxnSp>
        <p:nvCxnSpPr>
          <p:cNvPr id="3" name="连接符: 肘形 2">
            <a:extLst>
              <a:ext uri="{FF2B5EF4-FFF2-40B4-BE49-F238E27FC236}">
                <a16:creationId xmlns:a16="http://schemas.microsoft.com/office/drawing/2014/main" id="{7D4CAC01-5CE6-4321-8BFB-1C13682FF3CF}"/>
              </a:ext>
            </a:extLst>
          </p:cNvPr>
          <p:cNvCxnSpPr>
            <a:endCxn id="11" idx="0"/>
          </p:cNvCxnSpPr>
          <p:nvPr/>
        </p:nvCxnSpPr>
        <p:spPr>
          <a:xfrm flipV="1">
            <a:off x="5106924" y="1880272"/>
            <a:ext cx="4019093" cy="146491"/>
          </a:xfrm>
          <a:prstGeom prst="bentConnector4">
            <a:avLst>
              <a:gd name="adj1" fmla="val -259"/>
              <a:gd name="adj2" fmla="val 256051"/>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206695889"/>
      </p:ext>
    </p:extLst>
  </p:cSld>
  <p:clrMapOvr>
    <a:masterClrMapping/>
  </p:clrMapOvr>
  <p:transition spd="slow" advClick="0" advTm="0">
    <p:push dir="u"/>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4846649" cy="584775"/>
            <a:chOff x="528763" y="486197"/>
            <a:chExt cx="4846649" cy="584775"/>
          </a:xfrm>
        </p:grpSpPr>
        <p:sp>
          <p:nvSpPr>
            <p:cNvPr id="15" name="矩形 14"/>
            <p:cNvSpPr/>
            <p:nvPr/>
          </p:nvSpPr>
          <p:spPr>
            <a:xfrm>
              <a:off x="1327509" y="486197"/>
              <a:ext cx="4047903" cy="584775"/>
            </a:xfrm>
            <a:prstGeom prst="rect">
              <a:avLst/>
            </a:prstGeom>
          </p:spPr>
          <p:txBody>
            <a:bodyPr wrap="non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表单审批</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&amp;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查询</a:t>
              </a: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3" name="图片 2">
            <a:extLst>
              <a:ext uri="{FF2B5EF4-FFF2-40B4-BE49-F238E27FC236}">
                <a16:creationId xmlns:a16="http://schemas.microsoft.com/office/drawing/2014/main" id="{B2045FB5-1CEB-AD9C-706A-6D2DDC2DCE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9516" y="1341120"/>
            <a:ext cx="2836644" cy="5285809"/>
          </a:xfrm>
          <a:prstGeom prst="rect">
            <a:avLst/>
          </a:prstGeom>
        </p:spPr>
      </p:pic>
      <p:pic>
        <p:nvPicPr>
          <p:cNvPr id="4" name="图片 3">
            <a:extLst>
              <a:ext uri="{FF2B5EF4-FFF2-40B4-BE49-F238E27FC236}">
                <a16:creationId xmlns:a16="http://schemas.microsoft.com/office/drawing/2014/main" id="{DC63EA04-6E62-6315-078B-5C5306D65BAE}"/>
              </a:ext>
            </a:extLst>
          </p:cNvPr>
          <p:cNvPicPr>
            <a:picLocks noChangeAspect="1"/>
          </p:cNvPicPr>
          <p:nvPr/>
        </p:nvPicPr>
        <p:blipFill>
          <a:blip r:embed="rId4"/>
          <a:stretch>
            <a:fillRect/>
          </a:stretch>
        </p:blipFill>
        <p:spPr>
          <a:xfrm>
            <a:off x="8347520" y="1341121"/>
            <a:ext cx="2766717" cy="5285808"/>
          </a:xfrm>
          <a:prstGeom prst="rect">
            <a:avLst/>
          </a:prstGeom>
        </p:spPr>
      </p:pic>
      <p:sp>
        <p:nvSpPr>
          <p:cNvPr id="6" name="文本框 5">
            <a:extLst>
              <a:ext uri="{FF2B5EF4-FFF2-40B4-BE49-F238E27FC236}">
                <a16:creationId xmlns:a16="http://schemas.microsoft.com/office/drawing/2014/main" id="{2722A4B5-2FFE-FBE5-78A5-BD6405DC77D9}"/>
              </a:ext>
            </a:extLst>
          </p:cNvPr>
          <p:cNvSpPr txBox="1"/>
          <p:nvPr/>
        </p:nvSpPr>
        <p:spPr>
          <a:xfrm>
            <a:off x="348344" y="1914099"/>
            <a:ext cx="3282408" cy="369332"/>
          </a:xfrm>
          <a:prstGeom prst="rect">
            <a:avLst/>
          </a:prstGeom>
          <a:noFill/>
        </p:spPr>
        <p:txBody>
          <a:bodyPr wrap="square">
            <a:spAutoFit/>
          </a:bodyPr>
          <a:lstStyle/>
          <a:p>
            <a:r>
              <a:rPr lang="zh-CN" altLang="en-US" sz="1800" dirty="0">
                <a:latin typeface="+mn-ea"/>
              </a:rPr>
              <a:t>奖惩</a:t>
            </a:r>
            <a:r>
              <a:rPr lang="en-US" altLang="zh-CN" sz="1800" dirty="0">
                <a:latin typeface="+mn-ea"/>
              </a:rPr>
              <a:t>&amp;</a:t>
            </a:r>
            <a:r>
              <a:rPr lang="zh-CN" altLang="en-US" sz="1800" dirty="0">
                <a:latin typeface="+mn-ea"/>
              </a:rPr>
              <a:t>异动表单审批及查询页面</a:t>
            </a:r>
            <a:endParaRPr lang="zh-CN" altLang="en-US" dirty="0"/>
          </a:p>
        </p:txBody>
      </p:sp>
    </p:spTree>
    <p:extLst>
      <p:ext uri="{BB962C8B-B14F-4D97-AF65-F5344CB8AC3E}">
        <p14:creationId xmlns:p14="http://schemas.microsoft.com/office/powerpoint/2010/main" val="2219628553"/>
      </p:ext>
    </p:extLst>
  </p:cSld>
  <p:clrMapOvr>
    <a:masterClrMapping/>
  </p:clrMapOvr>
  <p:transition spd="slow" advClick="0" advTm="0">
    <p:push dir="u"/>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596039" y="3085479"/>
            <a:ext cx="6356227"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常见问题</a:t>
            </a:r>
            <a:r>
              <a:rPr lang="en-US" altLang="zh-CN" sz="5400" b="1" dirty="0">
                <a:solidFill>
                  <a:prstClr val="black">
                    <a:lumMod val="85000"/>
                    <a:lumOff val="15000"/>
                  </a:prstClr>
                </a:solidFill>
                <a:latin typeface="思源黑体" panose="020B0500000000000000" pitchFamily="34" charset="-122"/>
                <a:ea typeface="思源黑体" panose="020B0500000000000000" pitchFamily="34" charset="-122"/>
              </a:rPr>
              <a:t>&amp;</a:t>
            </a: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时间截点</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rPr>
                <a:t>19</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804919318"/>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770DB15E-CCD8-1FF7-0D2B-2FB61D6221C5}"/>
              </a:ext>
            </a:extLst>
          </p:cNvPr>
          <p:cNvGrpSpPr/>
          <p:nvPr/>
        </p:nvGrpSpPr>
        <p:grpSpPr>
          <a:xfrm>
            <a:off x="528763" y="486197"/>
            <a:ext cx="10331082" cy="584775"/>
            <a:chOff x="528763" y="486197"/>
            <a:chExt cx="10331082" cy="584775"/>
          </a:xfrm>
        </p:grpSpPr>
        <p:sp>
          <p:nvSpPr>
            <p:cNvPr id="5" name="矩形 4">
              <a:extLst>
                <a:ext uri="{FF2B5EF4-FFF2-40B4-BE49-F238E27FC236}">
                  <a16:creationId xmlns:a16="http://schemas.microsoft.com/office/drawing/2014/main" id="{67B3EBC1-5A24-8477-D2E0-5FD023BA03A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常见问题</a:t>
              </a:r>
            </a:p>
          </p:txBody>
        </p:sp>
        <p:sp>
          <p:nvSpPr>
            <p:cNvPr id="7" name="椭圆 6">
              <a:extLst>
                <a:ext uri="{FF2B5EF4-FFF2-40B4-BE49-F238E27FC236}">
                  <a16:creationId xmlns:a16="http://schemas.microsoft.com/office/drawing/2014/main" id="{2A11E37E-19CD-1056-91E2-B65E31E53757}"/>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10" name="文本框 9">
            <a:extLst>
              <a:ext uri="{FF2B5EF4-FFF2-40B4-BE49-F238E27FC236}">
                <a16:creationId xmlns:a16="http://schemas.microsoft.com/office/drawing/2014/main" id="{1CC827D3-AC14-4BF0-5428-9190BB3F237F}"/>
              </a:ext>
            </a:extLst>
          </p:cNvPr>
          <p:cNvSpPr txBox="1"/>
          <p:nvPr/>
        </p:nvSpPr>
        <p:spPr>
          <a:xfrm>
            <a:off x="1327508" y="1195365"/>
            <a:ext cx="7939994" cy="4487447"/>
          </a:xfrm>
          <a:prstGeom prst="rect">
            <a:avLst/>
          </a:prstGeom>
          <a:noFill/>
        </p:spPr>
        <p:txBody>
          <a:bodyPr wrap="none" rtlCol="0">
            <a:spAutoFit/>
          </a:bodyPr>
          <a:lstStyle/>
          <a:p>
            <a:pPr>
              <a:lnSpc>
                <a:spcPct val="150000"/>
              </a:lnSpc>
            </a:pPr>
            <a:r>
              <a:rPr lang="en-US" altLang="zh-CN" sz="1600" b="1" dirty="0"/>
              <a:t>1</a:t>
            </a:r>
            <a:r>
              <a:rPr lang="zh-CN" altLang="en-US" sz="1600" b="1" dirty="0"/>
              <a:t>、无法登陆系统怎么办（提示用户名不存在）</a:t>
            </a:r>
            <a:endParaRPr lang="en-US" altLang="zh-CN" sz="1600" b="1" dirty="0"/>
          </a:p>
          <a:p>
            <a:pPr marL="360000">
              <a:lnSpc>
                <a:spcPct val="150000"/>
              </a:lnSpc>
            </a:pPr>
            <a:r>
              <a:rPr lang="zh-CN" altLang="en-US" sz="1400" dirty="0"/>
              <a:t>目前根据集团安全要求，我们采取单点登录方式，请确认您电脑的登录名和</a:t>
            </a:r>
            <a:r>
              <a:rPr lang="en-US" altLang="zh-CN" sz="1400" dirty="0"/>
              <a:t>WS</a:t>
            </a:r>
            <a:r>
              <a:rPr lang="zh-CN" altLang="en-US" sz="1400" dirty="0"/>
              <a:t>的登录名一致</a:t>
            </a:r>
          </a:p>
          <a:p>
            <a:pPr marL="360000">
              <a:lnSpc>
                <a:spcPct val="150000"/>
              </a:lnSpc>
            </a:pPr>
            <a:r>
              <a:rPr lang="zh-CN" altLang="en-US" sz="1400" dirty="0"/>
              <a:t>请清理浏览器缓存后，重启浏览器并打开所需网页</a:t>
            </a:r>
          </a:p>
          <a:p>
            <a:pPr marL="360000">
              <a:lnSpc>
                <a:spcPct val="150000"/>
              </a:lnSpc>
            </a:pPr>
            <a:r>
              <a:rPr lang="zh-CN" altLang="en-US" sz="1400" dirty="0"/>
              <a:t>请确认用户是否已申请过账号，申请账号请联系</a:t>
            </a:r>
            <a:r>
              <a:rPr lang="en-US" altLang="zh-CN" sz="1400" dirty="0"/>
              <a:t>SSC</a:t>
            </a:r>
            <a:r>
              <a:rPr lang="zh-CN" altLang="en-US" sz="1400" dirty="0"/>
              <a:t>或部门助理</a:t>
            </a:r>
            <a:endParaRPr lang="en-US" altLang="zh-CN" sz="1400" dirty="0"/>
          </a:p>
          <a:p>
            <a:pPr>
              <a:lnSpc>
                <a:spcPct val="150000"/>
              </a:lnSpc>
            </a:pPr>
            <a:r>
              <a:rPr lang="en-US" altLang="zh-CN" sz="1600" b="1" dirty="0"/>
              <a:t>2</a:t>
            </a:r>
            <a:r>
              <a:rPr lang="zh-CN" altLang="en-US" sz="1600" b="1" dirty="0"/>
              <a:t>、如果在排班页面找不到对应成本中心怎么办</a:t>
            </a:r>
            <a:endParaRPr lang="en-US" altLang="zh-CN" sz="1600" b="1" dirty="0"/>
          </a:p>
          <a:p>
            <a:pPr marL="360000">
              <a:lnSpc>
                <a:spcPct val="150000"/>
              </a:lnSpc>
            </a:pPr>
            <a:r>
              <a:rPr lang="zh-CN" altLang="en-US" sz="1400" dirty="0"/>
              <a:t>联系</a:t>
            </a:r>
            <a:r>
              <a:rPr lang="en-US" altLang="zh-CN" sz="1400" dirty="0"/>
              <a:t>SSC</a:t>
            </a:r>
            <a:r>
              <a:rPr lang="zh-CN" altLang="en-US" sz="1400" dirty="0"/>
              <a:t>或部门助理维护组织架构</a:t>
            </a:r>
            <a:endParaRPr lang="en-US" altLang="zh-CN" sz="1400" dirty="0"/>
          </a:p>
          <a:p>
            <a:pPr>
              <a:lnSpc>
                <a:spcPct val="150000"/>
              </a:lnSpc>
            </a:pPr>
            <a:r>
              <a:rPr lang="en-US" altLang="zh-CN" sz="1600" b="1" dirty="0"/>
              <a:t>3</a:t>
            </a:r>
            <a:r>
              <a:rPr lang="zh-CN" altLang="en-US" sz="1600" b="1" dirty="0"/>
              <a:t>、如果账号登录后发现自己所需填写的表单找不到怎么办</a:t>
            </a:r>
            <a:endParaRPr lang="en-US" altLang="zh-CN" sz="1600" b="1" dirty="0"/>
          </a:p>
          <a:p>
            <a:pPr marL="360000">
              <a:lnSpc>
                <a:spcPct val="150000"/>
              </a:lnSpc>
            </a:pPr>
            <a:r>
              <a:rPr lang="zh-CN" altLang="en-US" sz="1400" dirty="0"/>
              <a:t>每个权限所看到的表单类型是不同的，具体权限对应内容可联系系统账户管理员。</a:t>
            </a:r>
            <a:endParaRPr lang="en-US" altLang="zh-CN" sz="1400" dirty="0"/>
          </a:p>
          <a:p>
            <a:pPr marL="360000">
              <a:lnSpc>
                <a:spcPct val="150000"/>
              </a:lnSpc>
            </a:pPr>
            <a:r>
              <a:rPr lang="zh-CN" altLang="en-US" sz="1400" dirty="0"/>
              <a:t>如需变更权限请参照线上账号变更申请流程。</a:t>
            </a:r>
            <a:endParaRPr lang="en-US" altLang="zh-CN" sz="1400" dirty="0"/>
          </a:p>
          <a:p>
            <a:pPr>
              <a:lnSpc>
                <a:spcPct val="150000"/>
              </a:lnSpc>
            </a:pPr>
            <a:r>
              <a:rPr lang="en-US" altLang="zh-CN" sz="1600" b="1" dirty="0"/>
              <a:t>4</a:t>
            </a:r>
            <a:r>
              <a:rPr lang="zh-CN" altLang="en-US" sz="1600" b="1" dirty="0"/>
              <a:t>、如果在为某员工发起表单提交时提示所选时间段已有表单在该时间范围内了怎么办</a:t>
            </a:r>
            <a:endParaRPr lang="en-US" altLang="zh-CN" sz="1600" b="1" dirty="0"/>
          </a:p>
          <a:p>
            <a:pPr marL="360000">
              <a:lnSpc>
                <a:spcPct val="150000"/>
              </a:lnSpc>
            </a:pPr>
            <a:r>
              <a:rPr lang="zh-CN" altLang="en-US" sz="1400" dirty="0"/>
              <a:t>查询该员工是否在相同类型表单中出现且时间与之后发起的表单重叠（包括保存状态）</a:t>
            </a:r>
            <a:endParaRPr lang="en-US" altLang="zh-CN" sz="1400" dirty="0"/>
          </a:p>
          <a:p>
            <a:pPr>
              <a:lnSpc>
                <a:spcPct val="150000"/>
              </a:lnSpc>
            </a:pPr>
            <a:r>
              <a:rPr lang="en-US" altLang="zh-CN" sz="1600" b="1" dirty="0"/>
              <a:t>5</a:t>
            </a:r>
            <a:r>
              <a:rPr lang="zh-CN" altLang="en-US" sz="1600" b="1" dirty="0"/>
              <a:t>、新开分店如何申请上线</a:t>
            </a:r>
            <a:r>
              <a:rPr lang="en-US" altLang="zh-CN" sz="1600" b="1" dirty="0"/>
              <a:t>WS</a:t>
            </a:r>
          </a:p>
          <a:p>
            <a:pPr marL="360000">
              <a:lnSpc>
                <a:spcPct val="150000"/>
              </a:lnSpc>
            </a:pPr>
            <a:r>
              <a:rPr lang="zh-CN" altLang="en-US" sz="1400" dirty="0"/>
              <a:t>首先需要分店对应</a:t>
            </a:r>
            <a:r>
              <a:rPr lang="en-US" altLang="zh-CN" sz="1400" dirty="0"/>
              <a:t>RD</a:t>
            </a:r>
            <a:r>
              <a:rPr lang="zh-CN" altLang="en-US" sz="1400" dirty="0"/>
              <a:t>确认后，发邮件给各个区域</a:t>
            </a:r>
            <a:r>
              <a:rPr lang="en-US" altLang="zh-CN" sz="1400" dirty="0"/>
              <a:t>C&amp;B manager</a:t>
            </a:r>
            <a:r>
              <a:rPr lang="zh-CN" altLang="en-US" sz="1400" dirty="0"/>
              <a:t>确认</a:t>
            </a:r>
            <a:endParaRPr lang="en-US" altLang="zh-CN" sz="1400" dirty="0"/>
          </a:p>
        </p:txBody>
      </p:sp>
    </p:spTree>
    <p:extLst>
      <p:ext uri="{BB962C8B-B14F-4D97-AF65-F5344CB8AC3E}">
        <p14:creationId xmlns:p14="http://schemas.microsoft.com/office/powerpoint/2010/main" val="334916075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770DB15E-CCD8-1FF7-0D2B-2FB61D6221C5}"/>
              </a:ext>
            </a:extLst>
          </p:cNvPr>
          <p:cNvGrpSpPr/>
          <p:nvPr/>
        </p:nvGrpSpPr>
        <p:grpSpPr>
          <a:xfrm>
            <a:off x="528763" y="486197"/>
            <a:ext cx="10331082" cy="584775"/>
            <a:chOff x="528763" y="486197"/>
            <a:chExt cx="10331082" cy="584775"/>
          </a:xfrm>
        </p:grpSpPr>
        <p:sp>
          <p:nvSpPr>
            <p:cNvPr id="5" name="矩形 4">
              <a:extLst>
                <a:ext uri="{FF2B5EF4-FFF2-40B4-BE49-F238E27FC236}">
                  <a16:creationId xmlns:a16="http://schemas.microsoft.com/office/drawing/2014/main" id="{67B3EBC1-5A24-8477-D2E0-5FD023BA03A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常规操作时间截点</a:t>
              </a:r>
            </a:p>
          </p:txBody>
        </p:sp>
        <p:sp>
          <p:nvSpPr>
            <p:cNvPr id="7" name="椭圆 6">
              <a:extLst>
                <a:ext uri="{FF2B5EF4-FFF2-40B4-BE49-F238E27FC236}">
                  <a16:creationId xmlns:a16="http://schemas.microsoft.com/office/drawing/2014/main" id="{2A11E37E-19CD-1056-91E2-B65E31E53757}"/>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aphicFrame>
        <p:nvGraphicFramePr>
          <p:cNvPr id="3" name="表格 2">
            <a:extLst>
              <a:ext uri="{FF2B5EF4-FFF2-40B4-BE49-F238E27FC236}">
                <a16:creationId xmlns:a16="http://schemas.microsoft.com/office/drawing/2014/main" id="{DF121977-D9F2-E627-BD59-0D9C97A7E2CD}"/>
              </a:ext>
            </a:extLst>
          </p:cNvPr>
          <p:cNvGraphicFramePr>
            <a:graphicFrameLocks noGrp="1"/>
          </p:cNvGraphicFramePr>
          <p:nvPr>
            <p:extLst>
              <p:ext uri="{D42A27DB-BD31-4B8C-83A1-F6EECF244321}">
                <p14:modId xmlns:p14="http://schemas.microsoft.com/office/powerpoint/2010/main" val="400047337"/>
              </p:ext>
            </p:extLst>
          </p:nvPr>
        </p:nvGraphicFramePr>
        <p:xfrm>
          <a:off x="262057" y="1363074"/>
          <a:ext cx="11663237" cy="5264757"/>
        </p:xfrm>
        <a:graphic>
          <a:graphicData uri="http://schemas.openxmlformats.org/drawingml/2006/table">
            <a:tbl>
              <a:tblPr>
                <a:tableStyleId>{5C22544A-7EE6-4342-B048-85BDC9FD1C3A}</a:tableStyleId>
              </a:tblPr>
              <a:tblGrid>
                <a:gridCol w="1879157">
                  <a:extLst>
                    <a:ext uri="{9D8B030D-6E8A-4147-A177-3AD203B41FA5}">
                      <a16:colId xmlns:a16="http://schemas.microsoft.com/office/drawing/2014/main" val="4048933797"/>
                    </a:ext>
                  </a:extLst>
                </a:gridCol>
                <a:gridCol w="5687066">
                  <a:extLst>
                    <a:ext uri="{9D8B030D-6E8A-4147-A177-3AD203B41FA5}">
                      <a16:colId xmlns:a16="http://schemas.microsoft.com/office/drawing/2014/main" val="1116576559"/>
                    </a:ext>
                  </a:extLst>
                </a:gridCol>
                <a:gridCol w="4097014">
                  <a:extLst>
                    <a:ext uri="{9D8B030D-6E8A-4147-A177-3AD203B41FA5}">
                      <a16:colId xmlns:a16="http://schemas.microsoft.com/office/drawing/2014/main" val="1889734888"/>
                    </a:ext>
                  </a:extLst>
                </a:gridCol>
              </a:tblGrid>
              <a:tr h="438679">
                <a:tc>
                  <a:txBody>
                    <a:bodyPr/>
                    <a:lstStyle/>
                    <a:p>
                      <a:pPr algn="ctr" fontAlgn="ctr"/>
                      <a:r>
                        <a:rPr lang="zh-CN" altLang="en-US" sz="1800" b="1" u="none" strike="noStrike" dirty="0">
                          <a:effectLst/>
                        </a:rPr>
                        <a:t>表单类型</a:t>
                      </a:r>
                      <a:endParaRPr lang="zh-CN" altLang="en-US" sz="1800" b="1" i="0" u="none" strike="noStrike" dirty="0">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800" b="1" u="none" strike="noStrike" dirty="0">
                          <a:effectLst/>
                        </a:rPr>
                        <a:t>时间节点</a:t>
                      </a:r>
                      <a:endParaRPr lang="zh-CN" altLang="en-US" sz="1800" b="1" i="0" u="none" strike="noStrike" dirty="0">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800" b="1" u="none" strike="noStrike" dirty="0">
                          <a:effectLst/>
                        </a:rPr>
                        <a:t>系统自动通过</a:t>
                      </a:r>
                      <a:r>
                        <a:rPr lang="en-US" altLang="zh-CN" sz="1800" b="1" u="none" strike="noStrike" dirty="0">
                          <a:effectLst/>
                        </a:rPr>
                        <a:t>/</a:t>
                      </a:r>
                      <a:r>
                        <a:rPr lang="zh-CN" altLang="en-US" sz="1800" b="1" u="none" strike="noStrike" dirty="0">
                          <a:effectLst/>
                        </a:rPr>
                        <a:t>驳回节点</a:t>
                      </a:r>
                      <a:endParaRPr lang="zh-CN" altLang="en-US" sz="1800" b="1" i="0" u="none" strike="noStrike" dirty="0">
                        <a:effectLst/>
                        <a:latin typeface="宋体" panose="02010600030101010101" pitchFamily="2" charset="-122"/>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3307334"/>
                  </a:ext>
                </a:extLst>
              </a:tr>
              <a:tr h="384281">
                <a:tc>
                  <a:txBody>
                    <a:bodyPr/>
                    <a:lstStyle/>
                    <a:p>
                      <a:pPr algn="l" fontAlgn="ctr"/>
                      <a:r>
                        <a:rPr lang="zh-CN" altLang="en-US" sz="1400" b="1" u="none" strike="noStrike" dirty="0">
                          <a:solidFill>
                            <a:schemeClr val="tx1"/>
                          </a:solidFill>
                          <a:effectLst/>
                        </a:rPr>
                        <a:t>入</a:t>
                      </a:r>
                      <a:r>
                        <a:rPr lang="en-US" altLang="zh-CN" sz="1400" b="1" u="none" strike="noStrike" dirty="0">
                          <a:solidFill>
                            <a:schemeClr val="tx1"/>
                          </a:solidFill>
                          <a:effectLst/>
                        </a:rPr>
                        <a:t>/</a:t>
                      </a:r>
                      <a:r>
                        <a:rPr lang="zh-CN" altLang="en-US" sz="1400" b="1" u="none" strike="noStrike" dirty="0">
                          <a:solidFill>
                            <a:schemeClr val="tx1"/>
                          </a:solidFill>
                          <a:effectLst/>
                        </a:rPr>
                        <a:t>离职</a:t>
                      </a:r>
                      <a:endParaRPr lang="zh-CN" altLang="en-US" sz="1400" b="1" i="0" u="none" strike="noStrike" dirty="0">
                        <a:solidFill>
                          <a:schemeClr val="tx1"/>
                        </a:solidFill>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a:effectLst/>
                        </a:rPr>
                        <a:t>入</a:t>
                      </a:r>
                      <a:r>
                        <a:rPr lang="en-US" altLang="zh-CN" sz="1400" u="none" strike="noStrike">
                          <a:effectLst/>
                        </a:rPr>
                        <a:t>/</a:t>
                      </a:r>
                      <a:r>
                        <a:rPr lang="zh-CN" altLang="en-US" sz="1400" u="none" strike="noStrike">
                          <a:effectLst/>
                        </a:rPr>
                        <a:t>离职日是当月，最晚当月最后一天需要发起</a:t>
                      </a:r>
                      <a:endParaRPr lang="zh-CN" altLang="en-US" sz="1400" b="0" i="0" u="none" strike="noStrike">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dirty="0">
                          <a:effectLst/>
                        </a:rPr>
                        <a:t>　</a:t>
                      </a:r>
                      <a:endParaRPr lang="zh-CN" altLang="en-US" sz="1400" b="0" i="0" u="none" strike="noStrike" dirty="0">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49315989"/>
                  </a:ext>
                </a:extLst>
              </a:tr>
              <a:tr h="974206">
                <a:tc>
                  <a:txBody>
                    <a:bodyPr/>
                    <a:lstStyle/>
                    <a:p>
                      <a:pPr algn="l" fontAlgn="ctr"/>
                      <a:r>
                        <a:rPr lang="zh-CN" altLang="en-US" sz="1400" b="1" u="none" strike="noStrike" dirty="0">
                          <a:solidFill>
                            <a:schemeClr val="tx1"/>
                          </a:solidFill>
                          <a:effectLst/>
                        </a:rPr>
                        <a:t>排班</a:t>
                      </a:r>
                      <a:endParaRPr lang="zh-CN" altLang="en-US" sz="1400" b="1" i="0" u="none" strike="noStrike" dirty="0">
                        <a:solidFill>
                          <a:schemeClr val="tx1"/>
                        </a:solidFill>
                        <a:effectLst/>
                        <a:latin typeface="宋体" panose="02010600030101010101" pitchFamily="2" charset="-122"/>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dirty="0">
                          <a:effectLst/>
                        </a:rPr>
                        <a:t>当月计薪的员工，最晚当月考勤提交日晚</a:t>
                      </a:r>
                      <a:r>
                        <a:rPr lang="en-US" altLang="zh-CN" sz="1400" u="none" strike="noStrike" dirty="0">
                          <a:effectLst/>
                        </a:rPr>
                        <a:t>23</a:t>
                      </a:r>
                      <a:r>
                        <a:rPr lang="zh-CN" altLang="en-US" sz="1400" u="none" strike="noStrike" dirty="0">
                          <a:effectLst/>
                        </a:rPr>
                        <a:t>点</a:t>
                      </a:r>
                      <a:r>
                        <a:rPr lang="en-US" altLang="zh-CN" sz="1400" u="none" strike="noStrike" dirty="0">
                          <a:effectLst/>
                        </a:rPr>
                        <a:t>59</a:t>
                      </a:r>
                      <a:r>
                        <a:rPr lang="zh-CN" altLang="en-US" sz="1400" u="none" strike="noStrike" dirty="0">
                          <a:effectLst/>
                        </a:rPr>
                        <a:t>分前需完成；</a:t>
                      </a:r>
                      <a:br>
                        <a:rPr lang="zh-CN" altLang="en-US" sz="1400" u="none" strike="noStrike" dirty="0">
                          <a:effectLst/>
                        </a:rPr>
                      </a:br>
                      <a:r>
                        <a:rPr lang="zh-CN" altLang="en-US" sz="1400" u="none" strike="noStrike" dirty="0">
                          <a:effectLst/>
                        </a:rPr>
                        <a:t>当月入职但非当月计薪的员工（考勤提交日后生效的入职），最晚当月最后一天晚</a:t>
                      </a:r>
                      <a:r>
                        <a:rPr lang="en-US" altLang="zh-CN" sz="1400" u="none" strike="noStrike" dirty="0">
                          <a:effectLst/>
                        </a:rPr>
                        <a:t>23</a:t>
                      </a:r>
                      <a:r>
                        <a:rPr lang="zh-CN" altLang="en-US" sz="1400" u="none" strike="noStrike" dirty="0">
                          <a:effectLst/>
                        </a:rPr>
                        <a:t>点</a:t>
                      </a:r>
                      <a:r>
                        <a:rPr lang="en-US" altLang="zh-CN" sz="1400" u="none" strike="noStrike" dirty="0">
                          <a:effectLst/>
                        </a:rPr>
                        <a:t>59</a:t>
                      </a:r>
                      <a:r>
                        <a:rPr lang="zh-CN" altLang="en-US" sz="1400" u="none" strike="noStrike" dirty="0">
                          <a:effectLst/>
                        </a:rPr>
                        <a:t>分前需完成；</a:t>
                      </a:r>
                      <a:br>
                        <a:rPr lang="zh-CN" altLang="en-US" sz="1400" u="none" strike="noStrike" dirty="0">
                          <a:effectLst/>
                        </a:rPr>
                      </a:br>
                      <a:r>
                        <a:rPr lang="zh-CN" altLang="en-US" sz="1400" u="none" strike="noStrike" dirty="0">
                          <a:effectLst/>
                        </a:rPr>
                        <a:t>时薪工的排班在次月考勤提交前可调整当月</a:t>
                      </a:r>
                      <a:r>
                        <a:rPr lang="en-US" altLang="zh-CN" sz="1400" u="none" strike="noStrike" dirty="0">
                          <a:effectLst/>
                        </a:rPr>
                        <a:t>16</a:t>
                      </a:r>
                      <a:r>
                        <a:rPr lang="zh-CN" altLang="en-US" sz="1400" u="none" strike="noStrike" dirty="0">
                          <a:effectLst/>
                        </a:rPr>
                        <a:t>号至次月</a:t>
                      </a:r>
                      <a:r>
                        <a:rPr lang="en-US" altLang="zh-CN" sz="1400" u="none" strike="noStrike" dirty="0">
                          <a:effectLst/>
                        </a:rPr>
                        <a:t>15</a:t>
                      </a:r>
                      <a:r>
                        <a:rPr lang="zh-CN" altLang="en-US" sz="1400" u="none" strike="noStrike" dirty="0">
                          <a:effectLst/>
                        </a:rPr>
                        <a:t>号期间的排班</a:t>
                      </a:r>
                      <a:endParaRPr lang="zh-CN" altLang="en-US" sz="1400" b="0" i="0" u="none" strike="noStrike" dirty="0">
                        <a:effectLst/>
                        <a:latin typeface="宋体" panose="02010600030101010101" pitchFamily="2" charset="-122"/>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a:effectLst/>
                        </a:rPr>
                        <a:t>　</a:t>
                      </a:r>
                      <a:endParaRPr lang="zh-CN" altLang="en-US" sz="1400" b="0" i="0" u="none" strike="noStrike">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6154228"/>
                  </a:ext>
                </a:extLst>
              </a:tr>
              <a:tr h="497171">
                <a:tc>
                  <a:txBody>
                    <a:bodyPr/>
                    <a:lstStyle/>
                    <a:p>
                      <a:pPr algn="l" fontAlgn="ctr"/>
                      <a:r>
                        <a:rPr lang="zh-CN" altLang="en-US" sz="1400" b="1" u="none" strike="noStrike">
                          <a:solidFill>
                            <a:schemeClr val="tx1"/>
                          </a:solidFill>
                          <a:effectLst/>
                        </a:rPr>
                        <a:t>请假</a:t>
                      </a:r>
                      <a:endParaRPr lang="zh-CN" altLang="en-US" sz="1400" b="1" i="0" u="none" strike="noStrike">
                        <a:solidFill>
                          <a:schemeClr val="tx1"/>
                        </a:solidFill>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dirty="0">
                          <a:effectLst/>
                        </a:rPr>
                        <a:t>请假时间为当月</a:t>
                      </a:r>
                      <a:r>
                        <a:rPr lang="en-US" altLang="zh-CN" sz="1400" u="none" strike="noStrike" dirty="0">
                          <a:effectLst/>
                        </a:rPr>
                        <a:t>1</a:t>
                      </a:r>
                      <a:r>
                        <a:rPr lang="zh-CN" altLang="en-US" sz="1400" u="none" strike="noStrike" dirty="0">
                          <a:effectLst/>
                        </a:rPr>
                        <a:t>号</a:t>
                      </a:r>
                      <a:r>
                        <a:rPr lang="en-US" altLang="zh-CN" sz="1400" u="none" strike="noStrike" dirty="0">
                          <a:effectLst/>
                        </a:rPr>
                        <a:t>-25</a:t>
                      </a:r>
                      <a:r>
                        <a:rPr lang="zh-CN" altLang="en-US" sz="1400" u="none" strike="noStrike" dirty="0">
                          <a:effectLst/>
                        </a:rPr>
                        <a:t>号，当月</a:t>
                      </a:r>
                      <a:r>
                        <a:rPr lang="en-US" altLang="zh-CN" sz="1400" u="none" strike="noStrike" dirty="0">
                          <a:effectLst/>
                        </a:rPr>
                        <a:t>25</a:t>
                      </a:r>
                      <a:r>
                        <a:rPr lang="zh-CN" altLang="en-US" sz="1400" u="none" strike="noStrike" dirty="0">
                          <a:effectLst/>
                        </a:rPr>
                        <a:t>号晚</a:t>
                      </a:r>
                      <a:r>
                        <a:rPr lang="en-US" altLang="zh-CN" sz="1400" u="none" strike="noStrike" dirty="0">
                          <a:effectLst/>
                        </a:rPr>
                        <a:t>23</a:t>
                      </a:r>
                      <a:r>
                        <a:rPr lang="zh-CN" altLang="en-US" sz="1400" u="none" strike="noStrike" dirty="0">
                          <a:effectLst/>
                        </a:rPr>
                        <a:t>点</a:t>
                      </a:r>
                      <a:r>
                        <a:rPr lang="en-US" altLang="zh-CN" sz="1400" u="none" strike="noStrike" dirty="0">
                          <a:effectLst/>
                        </a:rPr>
                        <a:t>59</a:t>
                      </a:r>
                      <a:r>
                        <a:rPr lang="zh-CN" altLang="en-US" sz="1400" u="none" strike="noStrike" dirty="0">
                          <a:effectLst/>
                        </a:rPr>
                        <a:t>分前需要发起；</a:t>
                      </a:r>
                      <a:br>
                        <a:rPr lang="zh-CN" altLang="en-US" sz="1400" u="none" strike="noStrike" dirty="0">
                          <a:effectLst/>
                        </a:rPr>
                      </a:br>
                      <a:r>
                        <a:rPr lang="zh-CN" altLang="en-US" sz="1400" u="none" strike="noStrike" dirty="0">
                          <a:effectLst/>
                        </a:rPr>
                        <a:t>请假时间为当月</a:t>
                      </a:r>
                      <a:r>
                        <a:rPr lang="en-US" altLang="zh-CN" sz="1400" u="none" strike="noStrike" dirty="0">
                          <a:effectLst/>
                        </a:rPr>
                        <a:t>26</a:t>
                      </a:r>
                      <a:r>
                        <a:rPr lang="zh-CN" altLang="en-US" sz="1400" u="none" strike="noStrike" dirty="0">
                          <a:effectLst/>
                        </a:rPr>
                        <a:t>号</a:t>
                      </a:r>
                      <a:r>
                        <a:rPr lang="en-US" altLang="zh-CN" sz="1400" u="none" strike="noStrike" dirty="0">
                          <a:effectLst/>
                        </a:rPr>
                        <a:t>-</a:t>
                      </a:r>
                      <a:r>
                        <a:rPr lang="zh-CN" altLang="en-US" sz="1400" u="none" strike="noStrike" dirty="0">
                          <a:effectLst/>
                        </a:rPr>
                        <a:t>月底，月底最后一天</a:t>
                      </a:r>
                      <a:r>
                        <a:rPr lang="en-US" altLang="zh-CN" sz="1400" u="none" strike="noStrike" dirty="0">
                          <a:effectLst/>
                        </a:rPr>
                        <a:t>23</a:t>
                      </a:r>
                      <a:r>
                        <a:rPr lang="zh-CN" altLang="en-US" sz="1400" u="none" strike="noStrike" dirty="0">
                          <a:effectLst/>
                        </a:rPr>
                        <a:t>点</a:t>
                      </a:r>
                      <a:r>
                        <a:rPr lang="en-US" altLang="zh-CN" sz="1400" u="none" strike="noStrike" dirty="0">
                          <a:effectLst/>
                        </a:rPr>
                        <a:t>59</a:t>
                      </a:r>
                      <a:r>
                        <a:rPr lang="zh-CN" altLang="en-US" sz="1400" u="none" strike="noStrike" dirty="0">
                          <a:effectLst/>
                        </a:rPr>
                        <a:t>分前需要发起</a:t>
                      </a:r>
                      <a:endParaRPr lang="zh-CN" altLang="en-US" sz="1400" b="0" i="0" u="none" strike="noStrike" dirty="0">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a:effectLst/>
                        </a:rPr>
                        <a:t>每月</a:t>
                      </a:r>
                      <a:r>
                        <a:rPr lang="en-US" altLang="zh-CN" sz="1400" u="none" strike="noStrike">
                          <a:effectLst/>
                        </a:rPr>
                        <a:t>25</a:t>
                      </a:r>
                      <a:r>
                        <a:rPr lang="zh-CN" altLang="en-US" sz="1400" u="none" strike="noStrike">
                          <a:effectLst/>
                        </a:rPr>
                        <a:t>号晚</a:t>
                      </a:r>
                      <a:r>
                        <a:rPr lang="en-US" altLang="zh-CN" sz="1400" u="none" strike="noStrike">
                          <a:effectLst/>
                        </a:rPr>
                        <a:t>23</a:t>
                      </a:r>
                      <a:r>
                        <a:rPr lang="zh-CN" altLang="en-US" sz="1400" u="none" strike="noStrike">
                          <a:effectLst/>
                        </a:rPr>
                        <a:t>点</a:t>
                      </a:r>
                      <a:r>
                        <a:rPr lang="en-US" altLang="zh-CN" sz="1400" u="none" strike="noStrike">
                          <a:effectLst/>
                        </a:rPr>
                        <a:t>59</a:t>
                      </a:r>
                      <a:r>
                        <a:rPr lang="zh-CN" altLang="en-US" sz="1400" u="none" strike="noStrike">
                          <a:effectLst/>
                        </a:rPr>
                        <a:t>分系统将自动通过审批中的假单</a:t>
                      </a:r>
                      <a:endParaRPr lang="zh-CN" altLang="en-US" sz="1400" b="0" i="0" u="none" strike="noStrike">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1852524"/>
                  </a:ext>
                </a:extLst>
              </a:tr>
              <a:tr h="277831">
                <a:tc>
                  <a:txBody>
                    <a:bodyPr/>
                    <a:lstStyle/>
                    <a:p>
                      <a:pPr algn="l" fontAlgn="ctr"/>
                      <a:r>
                        <a:rPr lang="zh-CN" altLang="en-US" sz="1400" b="1" u="none" strike="noStrike">
                          <a:solidFill>
                            <a:schemeClr val="tx1"/>
                          </a:solidFill>
                          <a:effectLst/>
                        </a:rPr>
                        <a:t>加班</a:t>
                      </a:r>
                      <a:endParaRPr lang="zh-CN" altLang="en-US" sz="1400" b="1" i="0" u="none" strike="noStrike">
                        <a:solidFill>
                          <a:schemeClr val="tx1"/>
                        </a:solidFill>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dirty="0">
                          <a:effectLst/>
                        </a:rPr>
                        <a:t>当月的加班最晚可在次月</a:t>
                      </a:r>
                      <a:r>
                        <a:rPr lang="en-US" altLang="zh-CN" sz="1400" u="none" strike="noStrike" dirty="0">
                          <a:effectLst/>
                        </a:rPr>
                        <a:t>10</a:t>
                      </a:r>
                      <a:r>
                        <a:rPr lang="zh-CN" altLang="en-US" sz="1400" u="none" strike="noStrike" dirty="0">
                          <a:effectLst/>
                        </a:rPr>
                        <a:t>号晚</a:t>
                      </a:r>
                      <a:r>
                        <a:rPr lang="en-US" altLang="zh-CN" sz="1400" u="none" strike="noStrike" dirty="0">
                          <a:effectLst/>
                        </a:rPr>
                        <a:t>23</a:t>
                      </a:r>
                      <a:r>
                        <a:rPr lang="zh-CN" altLang="en-US" sz="1400" u="none" strike="noStrike" dirty="0">
                          <a:effectLst/>
                        </a:rPr>
                        <a:t>点</a:t>
                      </a:r>
                      <a:r>
                        <a:rPr lang="en-US" altLang="zh-CN" sz="1400" u="none" strike="noStrike" dirty="0">
                          <a:effectLst/>
                        </a:rPr>
                        <a:t>59</a:t>
                      </a:r>
                      <a:r>
                        <a:rPr lang="zh-CN" altLang="en-US" sz="1400" u="none" strike="noStrike" dirty="0">
                          <a:effectLst/>
                        </a:rPr>
                        <a:t>分前发起</a:t>
                      </a:r>
                      <a:endParaRPr lang="zh-CN" altLang="en-US" sz="1400" b="0" i="0" u="none" strike="noStrike" dirty="0">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a:effectLst/>
                        </a:rPr>
                        <a:t>当月的加班如果在次月</a:t>
                      </a:r>
                      <a:r>
                        <a:rPr lang="en-US" altLang="zh-CN" sz="1400" u="none" strike="noStrike">
                          <a:effectLst/>
                        </a:rPr>
                        <a:t>17</a:t>
                      </a:r>
                      <a:r>
                        <a:rPr lang="zh-CN" altLang="en-US" sz="1400" u="none" strike="noStrike">
                          <a:effectLst/>
                        </a:rPr>
                        <a:t>号晚</a:t>
                      </a:r>
                      <a:r>
                        <a:rPr lang="en-US" altLang="zh-CN" sz="1400" u="none" strike="noStrike">
                          <a:effectLst/>
                        </a:rPr>
                        <a:t>23</a:t>
                      </a:r>
                      <a:r>
                        <a:rPr lang="zh-CN" altLang="en-US" sz="1400" u="none" strike="noStrike">
                          <a:effectLst/>
                        </a:rPr>
                        <a:t>点</a:t>
                      </a:r>
                      <a:r>
                        <a:rPr lang="en-US" altLang="zh-CN" sz="1400" u="none" strike="noStrike">
                          <a:effectLst/>
                        </a:rPr>
                        <a:t>59</a:t>
                      </a:r>
                      <a:r>
                        <a:rPr lang="zh-CN" altLang="en-US" sz="1400" u="none" strike="noStrike">
                          <a:effectLst/>
                        </a:rPr>
                        <a:t>分前仍未完成审批，系统将自动驳回</a:t>
                      </a:r>
                      <a:endParaRPr lang="zh-CN" altLang="en-US" sz="1400" b="0" i="0" u="none" strike="noStrike">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5376579"/>
                  </a:ext>
                </a:extLst>
              </a:tr>
              <a:tr h="606813">
                <a:tc>
                  <a:txBody>
                    <a:bodyPr/>
                    <a:lstStyle/>
                    <a:p>
                      <a:pPr algn="l" fontAlgn="ctr"/>
                      <a:r>
                        <a:rPr lang="fr-FR" sz="1400" b="1" u="none" strike="noStrike">
                          <a:solidFill>
                            <a:schemeClr val="tx1"/>
                          </a:solidFill>
                          <a:effectLst/>
                        </a:rPr>
                        <a:t>PICF&amp;</a:t>
                      </a:r>
                      <a:r>
                        <a:rPr lang="zh-CN" altLang="en-US" sz="1400" b="1" u="none" strike="noStrike">
                          <a:solidFill>
                            <a:schemeClr val="tx1"/>
                          </a:solidFill>
                          <a:effectLst/>
                        </a:rPr>
                        <a:t>成本分摊</a:t>
                      </a:r>
                      <a:endParaRPr lang="zh-CN" altLang="en-US" sz="1400" b="1" i="0" u="none" strike="noStrike">
                        <a:solidFill>
                          <a:schemeClr val="tx1"/>
                        </a:solidFill>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dirty="0">
                          <a:effectLst/>
                        </a:rPr>
                        <a:t>需当月生效的表单，</a:t>
                      </a:r>
                      <a:endParaRPr lang="en-US" altLang="zh-CN" sz="1400" u="none" strike="noStrike" dirty="0">
                        <a:effectLst/>
                      </a:endParaRPr>
                    </a:p>
                    <a:p>
                      <a:pPr algn="l" fontAlgn="ctr"/>
                      <a:r>
                        <a:rPr lang="zh-CN" altLang="en-US" sz="1400" u="none" strike="noStrike" dirty="0">
                          <a:effectLst/>
                        </a:rPr>
                        <a:t>最晚当月</a:t>
                      </a:r>
                      <a:r>
                        <a:rPr lang="en-US" altLang="zh-CN" sz="1400" u="none" strike="noStrike" dirty="0">
                          <a:effectLst/>
                        </a:rPr>
                        <a:t>15</a:t>
                      </a:r>
                      <a:r>
                        <a:rPr lang="zh-CN" altLang="en-US" sz="1400" u="none" strike="noStrike" dirty="0">
                          <a:effectLst/>
                        </a:rPr>
                        <a:t>号晚</a:t>
                      </a:r>
                      <a:r>
                        <a:rPr lang="en-US" altLang="zh-CN" sz="1400" u="none" strike="noStrike" dirty="0">
                          <a:effectLst/>
                        </a:rPr>
                        <a:t>23</a:t>
                      </a:r>
                      <a:r>
                        <a:rPr lang="zh-CN" altLang="en-US" sz="1400" u="none" strike="noStrike" dirty="0">
                          <a:effectLst/>
                        </a:rPr>
                        <a:t>点</a:t>
                      </a:r>
                      <a:r>
                        <a:rPr lang="en-US" altLang="zh-CN" sz="1400" u="none" strike="noStrike" dirty="0">
                          <a:effectLst/>
                        </a:rPr>
                        <a:t>59</a:t>
                      </a:r>
                      <a:r>
                        <a:rPr lang="zh-CN" altLang="en-US" sz="1400" u="none" strike="noStrike" dirty="0">
                          <a:effectLst/>
                        </a:rPr>
                        <a:t>分前需要发起并完成审批</a:t>
                      </a:r>
                      <a:endParaRPr lang="zh-CN" altLang="en-US" sz="1400" b="0" i="0" u="none" strike="noStrike" dirty="0">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a:effectLst/>
                        </a:rPr>
                        <a:t>当月的表单如果在当月</a:t>
                      </a:r>
                      <a:r>
                        <a:rPr lang="en-US" altLang="zh-CN" sz="1400" u="none" strike="noStrike">
                          <a:effectLst/>
                        </a:rPr>
                        <a:t>15</a:t>
                      </a:r>
                      <a:r>
                        <a:rPr lang="zh-CN" altLang="en-US" sz="1400" u="none" strike="noStrike">
                          <a:effectLst/>
                        </a:rPr>
                        <a:t>号晚</a:t>
                      </a:r>
                      <a:r>
                        <a:rPr lang="en-US" altLang="zh-CN" sz="1400" u="none" strike="noStrike">
                          <a:effectLst/>
                        </a:rPr>
                        <a:t>23</a:t>
                      </a:r>
                      <a:r>
                        <a:rPr lang="zh-CN" altLang="en-US" sz="1400" u="none" strike="noStrike">
                          <a:effectLst/>
                        </a:rPr>
                        <a:t>点</a:t>
                      </a:r>
                      <a:r>
                        <a:rPr lang="en-US" altLang="zh-CN" sz="1400" u="none" strike="noStrike">
                          <a:effectLst/>
                        </a:rPr>
                        <a:t>59</a:t>
                      </a:r>
                      <a:r>
                        <a:rPr lang="zh-CN" altLang="en-US" sz="1400" u="none" strike="noStrike">
                          <a:effectLst/>
                        </a:rPr>
                        <a:t>分前仍未完成审批，系统将自动驳回</a:t>
                      </a:r>
                      <a:endParaRPr lang="zh-CN" altLang="en-US" sz="1400" b="0" i="0" u="none" strike="noStrike">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2984637"/>
                  </a:ext>
                </a:extLst>
              </a:tr>
              <a:tr h="536549">
                <a:tc>
                  <a:txBody>
                    <a:bodyPr/>
                    <a:lstStyle/>
                    <a:p>
                      <a:pPr algn="l" fontAlgn="ctr"/>
                      <a:r>
                        <a:rPr lang="zh-CN" altLang="en-US" sz="1400" b="1" u="none" strike="noStrike">
                          <a:solidFill>
                            <a:schemeClr val="tx1"/>
                          </a:solidFill>
                          <a:effectLst/>
                        </a:rPr>
                        <a:t>奖惩</a:t>
                      </a:r>
                      <a:endParaRPr lang="zh-CN" altLang="en-US" sz="1400" b="1" i="0" u="none" strike="noStrike">
                        <a:solidFill>
                          <a:schemeClr val="tx1"/>
                        </a:solidFill>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dirty="0">
                          <a:effectLst/>
                        </a:rPr>
                        <a:t>需当月生效的表单，</a:t>
                      </a:r>
                      <a:endParaRPr lang="en-US" altLang="zh-CN" sz="1400" u="none" strike="noStrike" dirty="0">
                        <a:effectLst/>
                      </a:endParaRPr>
                    </a:p>
                    <a:p>
                      <a:pPr algn="l" fontAlgn="ctr"/>
                      <a:r>
                        <a:rPr lang="zh-CN" altLang="en-US" sz="1400" u="none" strike="noStrike" dirty="0">
                          <a:effectLst/>
                        </a:rPr>
                        <a:t>最晚当月考勤提交日晚</a:t>
                      </a:r>
                      <a:r>
                        <a:rPr lang="en-US" altLang="zh-CN" sz="1400" u="none" strike="noStrike" dirty="0">
                          <a:effectLst/>
                        </a:rPr>
                        <a:t>23</a:t>
                      </a:r>
                      <a:r>
                        <a:rPr lang="zh-CN" altLang="en-US" sz="1400" u="none" strike="noStrike" dirty="0">
                          <a:effectLst/>
                        </a:rPr>
                        <a:t>点</a:t>
                      </a:r>
                      <a:r>
                        <a:rPr lang="en-US" altLang="zh-CN" sz="1400" u="none" strike="noStrike" dirty="0">
                          <a:effectLst/>
                        </a:rPr>
                        <a:t>59</a:t>
                      </a:r>
                      <a:r>
                        <a:rPr lang="zh-CN" altLang="en-US" sz="1400" u="none" strike="noStrike" dirty="0">
                          <a:effectLst/>
                        </a:rPr>
                        <a:t>分前需要发起并完成审批</a:t>
                      </a:r>
                      <a:endParaRPr lang="zh-CN" altLang="en-US" sz="1400" b="0" i="0" u="none" strike="noStrike" dirty="0">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dirty="0">
                          <a:effectLst/>
                        </a:rPr>
                        <a:t>　</a:t>
                      </a:r>
                      <a:endParaRPr lang="zh-CN" altLang="en-US" sz="1400" b="0" i="0" u="none" strike="noStrike" dirty="0">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5392557"/>
                  </a:ext>
                </a:extLst>
              </a:tr>
              <a:tr h="528320">
                <a:tc>
                  <a:txBody>
                    <a:bodyPr/>
                    <a:lstStyle/>
                    <a:p>
                      <a:pPr algn="l" fontAlgn="ctr"/>
                      <a:r>
                        <a:rPr lang="zh-CN" altLang="en-US" sz="1400" b="1" u="none" strike="noStrike">
                          <a:solidFill>
                            <a:schemeClr val="tx1"/>
                          </a:solidFill>
                          <a:effectLst/>
                        </a:rPr>
                        <a:t>餐补</a:t>
                      </a:r>
                      <a:r>
                        <a:rPr lang="en-US" altLang="zh-CN" sz="1400" b="1" u="none" strike="noStrike">
                          <a:solidFill>
                            <a:schemeClr val="tx1"/>
                          </a:solidFill>
                          <a:effectLst/>
                        </a:rPr>
                        <a:t>/</a:t>
                      </a:r>
                      <a:r>
                        <a:rPr lang="zh-CN" altLang="en-US" sz="1400" b="1" u="none" strike="noStrike">
                          <a:solidFill>
                            <a:schemeClr val="tx1"/>
                          </a:solidFill>
                          <a:effectLst/>
                        </a:rPr>
                        <a:t>高温费</a:t>
                      </a:r>
                      <a:r>
                        <a:rPr lang="en-US" altLang="zh-CN" sz="1400" b="1" u="none" strike="noStrike">
                          <a:solidFill>
                            <a:schemeClr val="tx1"/>
                          </a:solidFill>
                          <a:effectLst/>
                        </a:rPr>
                        <a:t>/</a:t>
                      </a:r>
                      <a:r>
                        <a:rPr lang="zh-CN" altLang="en-US" sz="1400" b="1" u="none" strike="noStrike">
                          <a:solidFill>
                            <a:schemeClr val="tx1"/>
                          </a:solidFill>
                          <a:effectLst/>
                        </a:rPr>
                        <a:t>伙伴津贴</a:t>
                      </a:r>
                      <a:endParaRPr lang="zh-CN" altLang="en-US" sz="1400" b="1" i="0" u="none" strike="noStrike">
                        <a:solidFill>
                          <a:schemeClr val="tx1"/>
                        </a:solidFill>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dirty="0">
                          <a:effectLst/>
                        </a:rPr>
                        <a:t>需当月生效的数据，</a:t>
                      </a:r>
                      <a:endParaRPr lang="en-US" altLang="zh-CN" sz="1400" u="none" strike="noStrike" dirty="0">
                        <a:effectLst/>
                      </a:endParaRPr>
                    </a:p>
                    <a:p>
                      <a:pPr algn="l" fontAlgn="ctr"/>
                      <a:r>
                        <a:rPr lang="zh-CN" altLang="en-US" sz="1400" u="none" strike="noStrike" dirty="0">
                          <a:effectLst/>
                        </a:rPr>
                        <a:t>最晚当月考勤提交日晚</a:t>
                      </a:r>
                      <a:r>
                        <a:rPr lang="en-US" altLang="zh-CN" sz="1400" u="none" strike="noStrike" dirty="0">
                          <a:effectLst/>
                        </a:rPr>
                        <a:t>23</a:t>
                      </a:r>
                      <a:r>
                        <a:rPr lang="zh-CN" altLang="en-US" sz="1400" u="none" strike="noStrike" dirty="0">
                          <a:effectLst/>
                        </a:rPr>
                        <a:t>点</a:t>
                      </a:r>
                      <a:r>
                        <a:rPr lang="en-US" altLang="zh-CN" sz="1400" u="none" strike="noStrike" dirty="0">
                          <a:effectLst/>
                        </a:rPr>
                        <a:t>59</a:t>
                      </a:r>
                      <a:r>
                        <a:rPr lang="zh-CN" altLang="en-US" sz="1400" u="none" strike="noStrike" dirty="0">
                          <a:effectLst/>
                        </a:rPr>
                        <a:t>分前需设置完成</a:t>
                      </a:r>
                      <a:endParaRPr lang="zh-CN" altLang="en-US" sz="1400" b="0" i="0" u="none" strike="noStrike" dirty="0">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dirty="0">
                          <a:effectLst/>
                        </a:rPr>
                        <a:t>　</a:t>
                      </a:r>
                      <a:endParaRPr lang="zh-CN" altLang="en-US" sz="1400" b="0" i="0" u="none" strike="noStrike" dirty="0">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2612415"/>
                  </a:ext>
                </a:extLst>
              </a:tr>
              <a:tr h="842560">
                <a:tc>
                  <a:txBody>
                    <a:bodyPr/>
                    <a:lstStyle/>
                    <a:p>
                      <a:pPr algn="l" fontAlgn="ctr"/>
                      <a:r>
                        <a:rPr lang="zh-CN" altLang="en-US" sz="1400" b="1" u="none" strike="noStrike" dirty="0">
                          <a:solidFill>
                            <a:schemeClr val="tx1"/>
                          </a:solidFill>
                          <a:effectLst/>
                        </a:rPr>
                        <a:t>考勤提交</a:t>
                      </a:r>
                      <a:r>
                        <a:rPr lang="en-US" altLang="zh-CN" sz="1400" b="1" u="none" strike="noStrike" dirty="0">
                          <a:solidFill>
                            <a:schemeClr val="tx1"/>
                          </a:solidFill>
                          <a:effectLst/>
                        </a:rPr>
                        <a:t>/</a:t>
                      </a:r>
                      <a:r>
                        <a:rPr lang="zh-CN" altLang="en-US" sz="1400" b="1" u="none" strike="noStrike" dirty="0">
                          <a:solidFill>
                            <a:schemeClr val="tx1"/>
                          </a:solidFill>
                          <a:effectLst/>
                        </a:rPr>
                        <a:t>审批</a:t>
                      </a:r>
                      <a:endParaRPr lang="zh-CN" altLang="en-US" sz="1400" b="1" i="0" u="none" strike="noStrike" dirty="0">
                        <a:solidFill>
                          <a:schemeClr val="tx1"/>
                        </a:solidFill>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a:effectLst/>
                        </a:rPr>
                        <a:t>每月时间不固定，具体时间请参考每月系统公告发出的时间提醒</a:t>
                      </a:r>
                      <a:endParaRPr lang="zh-CN" altLang="en-US" sz="1400" b="0" i="0" u="none" strike="noStrike">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dirty="0">
                          <a:effectLst/>
                        </a:rPr>
                        <a:t>考勤无需手动提交，将由系统在考勤提交日晚</a:t>
                      </a:r>
                      <a:r>
                        <a:rPr lang="en-US" altLang="zh-CN" sz="1400" u="none" strike="noStrike" dirty="0">
                          <a:effectLst/>
                        </a:rPr>
                        <a:t>23</a:t>
                      </a:r>
                      <a:r>
                        <a:rPr lang="zh-CN" altLang="en-US" sz="1400" u="none" strike="noStrike" dirty="0">
                          <a:effectLst/>
                        </a:rPr>
                        <a:t>点</a:t>
                      </a:r>
                      <a:r>
                        <a:rPr lang="en-US" altLang="zh-CN" sz="1400" u="none" strike="noStrike" dirty="0">
                          <a:effectLst/>
                        </a:rPr>
                        <a:t>59</a:t>
                      </a:r>
                      <a:r>
                        <a:rPr lang="zh-CN" altLang="en-US" sz="1400" u="none" strike="noStrike" dirty="0">
                          <a:effectLst/>
                        </a:rPr>
                        <a:t>分自动提交</a:t>
                      </a:r>
                      <a:br>
                        <a:rPr lang="zh-CN" altLang="en-US" sz="1400" u="none" strike="noStrike" dirty="0">
                          <a:effectLst/>
                        </a:rPr>
                      </a:br>
                      <a:r>
                        <a:rPr lang="zh-CN" altLang="en-US" sz="1400" u="none" strike="noStrike" dirty="0">
                          <a:effectLst/>
                        </a:rPr>
                        <a:t>如在考勤审批截止前未完成审批，系统将在考勤审批日晚</a:t>
                      </a:r>
                      <a:r>
                        <a:rPr lang="en-US" altLang="zh-CN" sz="1400" u="none" strike="noStrike" dirty="0">
                          <a:effectLst/>
                        </a:rPr>
                        <a:t>23</a:t>
                      </a:r>
                      <a:r>
                        <a:rPr lang="zh-CN" altLang="en-US" sz="1400" u="none" strike="noStrike" dirty="0">
                          <a:effectLst/>
                        </a:rPr>
                        <a:t>点</a:t>
                      </a:r>
                      <a:r>
                        <a:rPr lang="en-US" altLang="zh-CN" sz="1400" u="none" strike="noStrike" dirty="0">
                          <a:effectLst/>
                        </a:rPr>
                        <a:t>59</a:t>
                      </a:r>
                      <a:r>
                        <a:rPr lang="zh-CN" altLang="en-US" sz="1400" u="none" strike="noStrike" dirty="0">
                          <a:effectLst/>
                        </a:rPr>
                        <a:t>分自动审批当月考勤</a:t>
                      </a:r>
                      <a:endParaRPr lang="zh-CN" altLang="en-US" sz="1400" b="0" i="0" u="none" strike="noStrike" dirty="0">
                        <a:effectLst/>
                        <a:latin typeface="宋体" panose="02010600030101010101" pitchFamily="2" charset="-122"/>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688890"/>
                  </a:ext>
                </a:extLst>
              </a:tr>
            </a:tbl>
          </a:graphicData>
        </a:graphic>
      </p:graphicFrame>
    </p:spTree>
    <p:extLst>
      <p:ext uri="{BB962C8B-B14F-4D97-AF65-F5344CB8AC3E}">
        <p14:creationId xmlns:p14="http://schemas.microsoft.com/office/powerpoint/2010/main" val="15936931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预入职</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41" name="添加标题">
            <a:extLst>
              <a:ext uri="{FF2B5EF4-FFF2-40B4-BE49-F238E27FC236}">
                <a16:creationId xmlns:a16="http://schemas.microsoft.com/office/drawing/2014/main" id="{9F8649A0-D8BB-4C7A-9FCC-68EF28AA1C54}"/>
              </a:ext>
            </a:extLst>
          </p:cNvPr>
          <p:cNvSpPr txBox="1"/>
          <p:nvPr/>
        </p:nvSpPr>
        <p:spPr>
          <a:xfrm>
            <a:off x="896787" y="1449227"/>
            <a:ext cx="11079446" cy="792781"/>
          </a:xfrm>
          <a:prstGeom prst="rect">
            <a:avLst/>
          </a:prstGeom>
          <a:noFill/>
        </p:spPr>
        <p:txBody>
          <a:bodyPr wrap="square" rtlCol="0">
            <a:spAutoFit/>
          </a:bodyPr>
          <a:lstStyle/>
          <a:p>
            <a:pPr>
              <a:lnSpc>
                <a:spcPct val="150000"/>
              </a:lnSpc>
              <a:spcBef>
                <a:spcPts val="600"/>
              </a:spcBef>
            </a:pPr>
            <a:r>
              <a:rPr lang="en-US" altLang="zh-CN" sz="1600" b="1" dirty="0">
                <a:solidFill>
                  <a:srgbClr val="1C1C1C"/>
                </a:solidFill>
                <a:latin typeface="等线"/>
              </a:rPr>
              <a:t>6. </a:t>
            </a:r>
            <a:r>
              <a:rPr lang="zh-CN" altLang="en-US" sz="1600" b="1" dirty="0">
                <a:solidFill>
                  <a:srgbClr val="1C1C1C"/>
                </a:solidFill>
                <a:latin typeface="等线"/>
              </a:rPr>
              <a:t>填写完点击右上角“保存”按钮后，此时</a:t>
            </a:r>
            <a:r>
              <a:rPr lang="en-US" altLang="zh-CN" sz="1600" b="1" dirty="0">
                <a:solidFill>
                  <a:srgbClr val="1C1C1C"/>
                </a:solidFill>
                <a:latin typeface="等线"/>
              </a:rPr>
              <a:t>Offer</a:t>
            </a:r>
            <a:r>
              <a:rPr lang="zh-CN" altLang="en-US" sz="1600" b="1" dirty="0">
                <a:solidFill>
                  <a:srgbClr val="1C1C1C"/>
                </a:solidFill>
                <a:latin typeface="等线"/>
              </a:rPr>
              <a:t>状态为：草稿；可对“草稿”状态的</a:t>
            </a:r>
            <a:r>
              <a:rPr lang="en-US" altLang="zh-CN" sz="1600" b="1" dirty="0">
                <a:solidFill>
                  <a:srgbClr val="1C1C1C"/>
                </a:solidFill>
                <a:latin typeface="等线"/>
              </a:rPr>
              <a:t>Offer</a:t>
            </a:r>
            <a:r>
              <a:rPr lang="zh-CN" altLang="en-US" sz="1600" b="1" dirty="0">
                <a:solidFill>
                  <a:srgbClr val="1C1C1C"/>
                </a:solidFill>
                <a:latin typeface="等线"/>
              </a:rPr>
              <a:t>信息进行查看、编辑和删除；</a:t>
            </a:r>
            <a:endParaRPr lang="en-US" altLang="zh-CN" sz="1600" b="1" dirty="0">
              <a:solidFill>
                <a:srgbClr val="1C1C1C"/>
              </a:solidFill>
              <a:latin typeface="等线"/>
            </a:endParaRPr>
          </a:p>
          <a:p>
            <a:pPr>
              <a:lnSpc>
                <a:spcPct val="150000"/>
              </a:lnSpc>
            </a:pPr>
            <a:endParaRPr lang="zh-CN" altLang="en-US" sz="1600" b="1" dirty="0">
              <a:solidFill>
                <a:srgbClr val="4F4F4F"/>
              </a:solidFill>
              <a:latin typeface="思源黑体 CN ExtraLight"/>
            </a:endParaRPr>
          </a:p>
        </p:txBody>
      </p:sp>
      <p:pic>
        <p:nvPicPr>
          <p:cNvPr id="42" name="图片 41">
            <a:extLst>
              <a:ext uri="{FF2B5EF4-FFF2-40B4-BE49-F238E27FC236}">
                <a16:creationId xmlns:a16="http://schemas.microsoft.com/office/drawing/2014/main" id="{7632010C-1CF9-425D-A6CF-FF062C01C6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796" y="2133132"/>
            <a:ext cx="10596760" cy="1295868"/>
          </a:xfrm>
          <a:prstGeom prst="rect">
            <a:avLst/>
          </a:prstGeom>
        </p:spPr>
      </p:pic>
      <p:sp>
        <p:nvSpPr>
          <p:cNvPr id="43" name="添加标题">
            <a:extLst>
              <a:ext uri="{FF2B5EF4-FFF2-40B4-BE49-F238E27FC236}">
                <a16:creationId xmlns:a16="http://schemas.microsoft.com/office/drawing/2014/main" id="{3B60BEFD-E46D-4BF1-9795-6389C71F8097}"/>
              </a:ext>
            </a:extLst>
          </p:cNvPr>
          <p:cNvSpPr txBox="1"/>
          <p:nvPr/>
        </p:nvSpPr>
        <p:spPr>
          <a:xfrm>
            <a:off x="974034" y="3777003"/>
            <a:ext cx="11079446" cy="419987"/>
          </a:xfrm>
          <a:prstGeom prst="rect">
            <a:avLst/>
          </a:prstGeom>
          <a:noFill/>
        </p:spPr>
        <p:txBody>
          <a:bodyPr wrap="square" rtlCol="0">
            <a:spAutoFit/>
          </a:bodyPr>
          <a:lstStyle/>
          <a:p>
            <a:pPr>
              <a:lnSpc>
                <a:spcPct val="150000"/>
              </a:lnSpc>
              <a:spcBef>
                <a:spcPts val="600"/>
              </a:spcBef>
            </a:pPr>
            <a:r>
              <a:rPr lang="zh-CN" altLang="en-US" sz="1600" b="1" dirty="0">
                <a:solidFill>
                  <a:srgbClr val="1C1C1C"/>
                </a:solidFill>
                <a:latin typeface="等线"/>
              </a:rPr>
              <a:t>若对</a:t>
            </a:r>
            <a:r>
              <a:rPr lang="en-US" altLang="zh-CN" sz="1600" b="1" dirty="0">
                <a:solidFill>
                  <a:srgbClr val="1C1C1C"/>
                </a:solidFill>
                <a:latin typeface="等线"/>
              </a:rPr>
              <a:t>Offer</a:t>
            </a:r>
            <a:r>
              <a:rPr lang="zh-CN" altLang="en-US" sz="1600" b="1" dirty="0">
                <a:solidFill>
                  <a:srgbClr val="1C1C1C"/>
                </a:solidFill>
                <a:latin typeface="等线"/>
              </a:rPr>
              <a:t>信息录入没问题，可勾选需要审批的</a:t>
            </a:r>
            <a:r>
              <a:rPr lang="en-US" altLang="zh-CN" sz="1600" b="1" dirty="0">
                <a:solidFill>
                  <a:srgbClr val="1C1C1C"/>
                </a:solidFill>
                <a:latin typeface="等线"/>
              </a:rPr>
              <a:t>Offer</a:t>
            </a:r>
            <a:r>
              <a:rPr lang="zh-CN" altLang="en-US" sz="1600" b="1" dirty="0">
                <a:solidFill>
                  <a:srgbClr val="1C1C1C"/>
                </a:solidFill>
                <a:latin typeface="等线"/>
              </a:rPr>
              <a:t>，点击“提交审批”；</a:t>
            </a:r>
            <a:endParaRPr lang="zh-CN" altLang="en-US" sz="1600" b="1" dirty="0">
              <a:solidFill>
                <a:srgbClr val="4F4F4F"/>
              </a:solidFill>
              <a:latin typeface="思源黑体 CN ExtraLight"/>
            </a:endParaRPr>
          </a:p>
        </p:txBody>
      </p:sp>
      <p:pic>
        <p:nvPicPr>
          <p:cNvPr id="44" name="图片 43" descr="图形用户界面, 应用程序&#10;&#10;描述已自动生成">
            <a:extLst>
              <a:ext uri="{FF2B5EF4-FFF2-40B4-BE49-F238E27FC236}">
                <a16:creationId xmlns:a16="http://schemas.microsoft.com/office/drawing/2014/main" id="{5F2331C5-D1D3-4F61-95FF-F613DF868D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960" y="4970344"/>
            <a:ext cx="10512577" cy="1582539"/>
          </a:xfrm>
          <a:prstGeom prst="rect">
            <a:avLst/>
          </a:prstGeom>
        </p:spPr>
      </p:pic>
      <p:sp>
        <p:nvSpPr>
          <p:cNvPr id="45" name="文本框 9">
            <a:extLst>
              <a:ext uri="{FF2B5EF4-FFF2-40B4-BE49-F238E27FC236}">
                <a16:creationId xmlns:a16="http://schemas.microsoft.com/office/drawing/2014/main" id="{652A9ACC-65CC-4DF7-8065-6CD0972DF5DE}"/>
              </a:ext>
            </a:extLst>
          </p:cNvPr>
          <p:cNvSpPr txBox="1"/>
          <p:nvPr/>
        </p:nvSpPr>
        <p:spPr>
          <a:xfrm>
            <a:off x="986960" y="4196990"/>
            <a:ext cx="10538431" cy="70218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spcBef>
                <a:spcPts val="600"/>
              </a:spcBef>
            </a:pPr>
            <a:r>
              <a:rPr lang="zh-CN" altLang="en-US" sz="1400" dirty="0">
                <a:solidFill>
                  <a:srgbClr val="1C1C1C"/>
                </a:solidFill>
                <a:latin typeface="等线"/>
              </a:rPr>
              <a:t>注意：</a:t>
            </a:r>
            <a:r>
              <a:rPr lang="en-US" altLang="zh-CN" sz="1400" dirty="0">
                <a:solidFill>
                  <a:srgbClr val="1C1C1C"/>
                </a:solidFill>
                <a:latin typeface="等线"/>
              </a:rPr>
              <a:t>1</a:t>
            </a:r>
            <a:r>
              <a:rPr lang="zh-CN" altLang="en-US" sz="1400" dirty="0">
                <a:solidFill>
                  <a:srgbClr val="1C1C1C"/>
                </a:solidFill>
                <a:latin typeface="等线"/>
              </a:rPr>
              <a:t>）勾选多条，点击“提交审批”可对多条进行批量审批；</a:t>
            </a:r>
            <a:r>
              <a:rPr lang="en-US" altLang="zh-CN" sz="1400" dirty="0">
                <a:solidFill>
                  <a:srgbClr val="1C1C1C"/>
                </a:solidFill>
                <a:latin typeface="等线"/>
              </a:rPr>
              <a:t>2</a:t>
            </a:r>
            <a:r>
              <a:rPr lang="zh-CN" altLang="en-US" sz="1400" dirty="0">
                <a:solidFill>
                  <a:srgbClr val="1C1C1C"/>
                </a:solidFill>
                <a:latin typeface="等线"/>
              </a:rPr>
              <a:t>）领导收到邮件可通过邮件进行审批；</a:t>
            </a:r>
            <a:r>
              <a:rPr lang="en-US" altLang="zh-CN" sz="1400" dirty="0">
                <a:solidFill>
                  <a:srgbClr val="1C1C1C"/>
                </a:solidFill>
                <a:latin typeface="等线"/>
              </a:rPr>
              <a:t>3</a:t>
            </a:r>
            <a:r>
              <a:rPr lang="zh-CN" altLang="en-US" sz="1400" dirty="0">
                <a:solidFill>
                  <a:srgbClr val="1C1C1C"/>
                </a:solidFill>
                <a:latin typeface="等线"/>
              </a:rPr>
              <a:t>）第一层审批未完成可撤回审批；</a:t>
            </a:r>
            <a:endParaRPr lang="en-US" altLang="zh-CN" sz="1100" dirty="0">
              <a:solidFill>
                <a:srgbClr val="1C1C1C"/>
              </a:solidFill>
              <a:latin typeface="等线"/>
            </a:endParaRPr>
          </a:p>
        </p:txBody>
      </p:sp>
      <p:sp>
        <p:nvSpPr>
          <p:cNvPr id="5" name="矩形 4">
            <a:extLst>
              <a:ext uri="{FF2B5EF4-FFF2-40B4-BE49-F238E27FC236}">
                <a16:creationId xmlns:a16="http://schemas.microsoft.com/office/drawing/2014/main" id="{6127806D-53E2-288E-5976-1BDC63FAB0FD}"/>
              </a:ext>
            </a:extLst>
          </p:cNvPr>
          <p:cNvSpPr/>
          <p:nvPr/>
        </p:nvSpPr>
        <p:spPr>
          <a:xfrm rot="10800000">
            <a:off x="10595534" y="4990201"/>
            <a:ext cx="791546" cy="835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6112649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添加标题">
            <a:extLst>
              <a:ext uri="{FF2B5EF4-FFF2-40B4-BE49-F238E27FC236}">
                <a16:creationId xmlns:a16="http://schemas.microsoft.com/office/drawing/2014/main" id="{B2C3397B-EFB8-2B25-DBDA-A41819C0BEB5}"/>
              </a:ext>
            </a:extLst>
          </p:cNvPr>
          <p:cNvSpPr txBox="1"/>
          <p:nvPr/>
        </p:nvSpPr>
        <p:spPr>
          <a:xfrm>
            <a:off x="2680500" y="2583448"/>
            <a:ext cx="6554940" cy="1691104"/>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zh-CN" altLang="en-US" sz="2400" b="1" dirty="0"/>
              <a:t>通过内网</a:t>
            </a:r>
            <a:r>
              <a:rPr lang="en-US" altLang="zh-CN" sz="2400" b="1" dirty="0" err="1"/>
              <a:t>WorkSMART</a:t>
            </a:r>
            <a:r>
              <a:rPr lang="zh-CN" altLang="en-US" sz="2400" b="1" dirty="0"/>
              <a:t>链接里的“联系我们”</a:t>
            </a:r>
            <a:endParaRPr lang="en-US" altLang="zh-CN" sz="2400" b="1" dirty="0"/>
          </a:p>
          <a:p>
            <a:pPr marL="285750" indent="-285750">
              <a:lnSpc>
                <a:spcPct val="150000"/>
              </a:lnSpc>
              <a:buFont typeface="Wingdings" panose="05000000000000000000" pitchFamily="2" charset="2"/>
              <a:buChar char="Ø"/>
            </a:pPr>
            <a:r>
              <a:rPr lang="zh-CN" altLang="en-US" sz="2400" b="1" dirty="0"/>
              <a:t>发邮件至</a:t>
            </a:r>
            <a:r>
              <a:rPr lang="en-US" altLang="zh-CN" sz="2400" b="1" dirty="0"/>
              <a:t>IT.WSMSupport.CN@sodexo.com </a:t>
            </a:r>
          </a:p>
          <a:p>
            <a:pPr marL="285750" indent="-285750">
              <a:lnSpc>
                <a:spcPct val="150000"/>
              </a:lnSpc>
              <a:buFont typeface="Wingdings" panose="05000000000000000000" pitchFamily="2" charset="2"/>
              <a:buChar char="Ø"/>
            </a:pPr>
            <a:r>
              <a:rPr lang="zh-CN" altLang="en-US" sz="2400" b="1" dirty="0"/>
              <a:t>联系对口薪酬福利部同事</a:t>
            </a:r>
            <a:endParaRPr lang="en-US" altLang="zh-CN" sz="2400" b="1" dirty="0"/>
          </a:p>
        </p:txBody>
      </p:sp>
      <p:sp>
        <p:nvSpPr>
          <p:cNvPr id="4" name="文本框 3">
            <a:extLst>
              <a:ext uri="{FF2B5EF4-FFF2-40B4-BE49-F238E27FC236}">
                <a16:creationId xmlns:a16="http://schemas.microsoft.com/office/drawing/2014/main" id="{1A1197DE-7A94-EB1C-123D-09790D582431}"/>
              </a:ext>
            </a:extLst>
          </p:cNvPr>
          <p:cNvSpPr txBox="1"/>
          <p:nvPr/>
        </p:nvSpPr>
        <p:spPr>
          <a:xfrm>
            <a:off x="2061610" y="1532569"/>
            <a:ext cx="7792720" cy="746743"/>
          </a:xfrm>
          <a:prstGeom prst="rect">
            <a:avLst/>
          </a:prstGeom>
          <a:noFill/>
        </p:spPr>
        <p:txBody>
          <a:bodyPr wrap="square">
            <a:spAutoFit/>
          </a:bodyPr>
          <a:lstStyle/>
          <a:p>
            <a:pPr>
              <a:lnSpc>
                <a:spcPct val="150000"/>
              </a:lnSpc>
            </a:pPr>
            <a:r>
              <a:rPr lang="zh-CN" altLang="en-US" sz="3200" b="1" dirty="0"/>
              <a:t>任何操作问题，可通过如下方式寻求帮助</a:t>
            </a:r>
            <a:endParaRPr lang="en-US" altLang="zh-CN" sz="3200" b="1" dirty="0"/>
          </a:p>
        </p:txBody>
      </p:sp>
      <p:sp>
        <p:nvSpPr>
          <p:cNvPr id="5" name="椭圆 4">
            <a:extLst>
              <a:ext uri="{FF2B5EF4-FFF2-40B4-BE49-F238E27FC236}">
                <a16:creationId xmlns:a16="http://schemas.microsoft.com/office/drawing/2014/main" id="{F478960C-88E6-B5F6-2934-AF05C286201C}"/>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Tree>
    <p:extLst>
      <p:ext uri="{BB962C8B-B14F-4D97-AF65-F5344CB8AC3E}">
        <p14:creationId xmlns:p14="http://schemas.microsoft.com/office/powerpoint/2010/main" val="1624464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0" name="组合 269"/>
          <p:cNvGrpSpPr/>
          <p:nvPr/>
        </p:nvGrpSpPr>
        <p:grpSpPr>
          <a:xfrm>
            <a:off x="793825" y="837769"/>
            <a:ext cx="4928549" cy="646331"/>
            <a:chOff x="4153623" y="516955"/>
            <a:chExt cx="4928549" cy="646331"/>
          </a:xfrm>
        </p:grpSpPr>
        <p:sp>
          <p:nvSpPr>
            <p:cNvPr id="271" name="文本框 270"/>
            <p:cNvSpPr txBox="1"/>
            <p:nvPr/>
          </p:nvSpPr>
          <p:spPr>
            <a:xfrm>
              <a:off x="4524670" y="516955"/>
              <a:ext cx="4557502"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00B050"/>
                  </a:solidFill>
                  <a:uLnTx/>
                  <a:uFillTx/>
                  <a:latin typeface="Century Gothic" panose="020B0502020202020204" pitchFamily="34" charset="0"/>
                  <a:ea typeface="微软雅黑" panose="020B0503020204020204" pitchFamily="34" charset="-122"/>
                </a:rPr>
                <a:t>目录 </a:t>
              </a:r>
              <a:r>
                <a:rPr kumimoji="0" lang="en-US" altLang="zh-CN" sz="3600" b="1" i="0" u="none" strike="noStrike" kern="1200" cap="none" spc="0" normalizeH="0" baseline="0" noProof="0" dirty="0">
                  <a:ln>
                    <a:noFill/>
                  </a:ln>
                  <a:solidFill>
                    <a:srgbClr val="00B050"/>
                  </a:solidFill>
                  <a:uLnTx/>
                  <a:uFillTx/>
                  <a:latin typeface="Century Gothic" panose="020B0502020202020204" pitchFamily="34" charset="0"/>
                  <a:ea typeface="微软雅黑" panose="020B0503020204020204" pitchFamily="34" charset="-122"/>
                </a:rPr>
                <a:t>/ </a:t>
              </a:r>
              <a:r>
                <a:rPr lang="en-US" altLang="zh-CN" sz="3600" b="1" dirty="0">
                  <a:solidFill>
                    <a:srgbClr val="00B050"/>
                  </a:solidFill>
                  <a:latin typeface="Century Gothic" panose="020B0502020202020204" pitchFamily="34" charset="0"/>
                  <a:ea typeface="微软雅黑" panose="020B0503020204020204" pitchFamily="34" charset="-122"/>
                </a:rPr>
                <a:t>CONTENTS</a:t>
              </a:r>
              <a:endParaRPr lang="zh-CN" altLang="en-US" sz="3600" b="1" dirty="0">
                <a:solidFill>
                  <a:srgbClr val="00B050"/>
                </a:solidFill>
                <a:latin typeface="Century Gothic" panose="020B0502020202020204" pitchFamily="34" charset="0"/>
                <a:ea typeface="微软雅黑" panose="020B0503020204020204" pitchFamily="34" charset="-122"/>
              </a:endParaRPr>
            </a:p>
          </p:txBody>
        </p:sp>
        <p:pic>
          <p:nvPicPr>
            <p:cNvPr id="272" name="图片 271"/>
            <p:cNvPicPr>
              <a:picLocks noChangeAspect="1"/>
            </p:cNvPicPr>
            <p:nvPr/>
          </p:nvPicPr>
          <p:blipFill rotWithShape="1">
            <a:blip r:embed="rId2">
              <a:biLevel thresh="50000"/>
            </a:blip>
            <a:srcRect r="73568" b="14824"/>
            <a:stretch/>
          </p:blipFill>
          <p:spPr>
            <a:xfrm>
              <a:off x="4153623" y="728010"/>
              <a:ext cx="475977" cy="293380"/>
            </a:xfrm>
            <a:prstGeom prst="rect">
              <a:avLst/>
            </a:prstGeom>
          </p:spPr>
        </p:pic>
      </p:grpSp>
      <p:sp>
        <p:nvSpPr>
          <p:cNvPr id="4" name="文本框 3">
            <a:extLst>
              <a:ext uri="{FF2B5EF4-FFF2-40B4-BE49-F238E27FC236}">
                <a16:creationId xmlns:a16="http://schemas.microsoft.com/office/drawing/2014/main" id="{C8B2E8FB-B2AD-7363-8D2F-02BB574A578C}"/>
              </a:ext>
            </a:extLst>
          </p:cNvPr>
          <p:cNvSpPr txBox="1"/>
          <p:nvPr/>
        </p:nvSpPr>
        <p:spPr>
          <a:xfrm>
            <a:off x="793825" y="1904566"/>
            <a:ext cx="2400016" cy="3694473"/>
          </a:xfrm>
          <a:prstGeom prst="rect">
            <a:avLst/>
          </a:prstGeom>
          <a:noFill/>
        </p:spPr>
        <p:txBody>
          <a:bodyPr wrap="none" rtlCol="0">
            <a:spAutoFit/>
          </a:bodyPr>
          <a:lstStyle/>
          <a:p>
            <a:pPr>
              <a:lnSpc>
                <a:spcPct val="200000"/>
              </a:lnSpc>
            </a:pPr>
            <a:r>
              <a:rPr lang="en-US" altLang="zh-CN" sz="2000" b="1" dirty="0">
                <a:solidFill>
                  <a:srgbClr val="00B050"/>
                </a:solidFill>
                <a:hlinkClick r:id="rId3" action="ppaction://hlinksldjump"/>
              </a:rPr>
              <a:t>01 /</a:t>
            </a:r>
            <a:r>
              <a:rPr lang="zh-CN" altLang="en-US" sz="2000" b="1" dirty="0">
                <a:solidFill>
                  <a:srgbClr val="00B050"/>
                </a:solidFill>
                <a:hlinkClick r:id="rId3" action="ppaction://hlinksldjump"/>
              </a:rPr>
              <a:t> 登录路径</a:t>
            </a:r>
            <a:r>
              <a:rPr lang="en-US" altLang="zh-CN" sz="2000" b="1" dirty="0">
                <a:solidFill>
                  <a:srgbClr val="00B050"/>
                </a:solidFill>
                <a:hlinkClick r:id="rId3" action="ppaction://hlinksldjump"/>
              </a:rPr>
              <a:t>&amp;</a:t>
            </a:r>
            <a:r>
              <a:rPr lang="zh-CN" altLang="en-US" sz="2000" b="1" dirty="0">
                <a:solidFill>
                  <a:srgbClr val="00B050"/>
                </a:solidFill>
                <a:hlinkClick r:id="rId3" action="ppaction://hlinksldjump"/>
              </a:rPr>
              <a:t>链接</a:t>
            </a:r>
            <a:endParaRPr lang="en-US" altLang="zh-CN" sz="2000" b="1" dirty="0">
              <a:solidFill>
                <a:srgbClr val="00B050"/>
              </a:solidFill>
            </a:endParaRPr>
          </a:p>
          <a:p>
            <a:pPr>
              <a:lnSpc>
                <a:spcPct val="200000"/>
              </a:lnSpc>
            </a:pPr>
            <a:r>
              <a:rPr lang="en-US" altLang="zh-CN" sz="2000" b="1" dirty="0">
                <a:solidFill>
                  <a:srgbClr val="00B050"/>
                </a:solidFill>
                <a:hlinkClick r:id="rId4" action="ppaction://hlinksldjump"/>
              </a:rPr>
              <a:t>02</a:t>
            </a:r>
            <a:r>
              <a:rPr lang="zh-CN" altLang="en-US" sz="2000" b="1" dirty="0">
                <a:solidFill>
                  <a:srgbClr val="00B050"/>
                </a:solidFill>
                <a:hlinkClick r:id="rId4" action="ppaction://hlinksldjump"/>
              </a:rPr>
              <a:t> </a:t>
            </a:r>
            <a:r>
              <a:rPr lang="en-US" altLang="zh-CN" sz="2000" b="1" dirty="0">
                <a:solidFill>
                  <a:srgbClr val="00B050"/>
                </a:solidFill>
                <a:hlinkClick r:id="rId4" action="ppaction://hlinksldjump"/>
              </a:rPr>
              <a:t>/</a:t>
            </a:r>
            <a:r>
              <a:rPr lang="zh-CN" altLang="en-US" sz="2000" b="1" dirty="0">
                <a:solidFill>
                  <a:srgbClr val="00B050"/>
                </a:solidFill>
                <a:hlinkClick r:id="rId4" action="ppaction://hlinksldjump"/>
              </a:rPr>
              <a:t> 组织信息查看</a:t>
            </a:r>
            <a:endParaRPr lang="en-US" altLang="zh-CN" sz="2000" b="1" dirty="0">
              <a:solidFill>
                <a:srgbClr val="00B050"/>
              </a:solidFill>
            </a:endParaRPr>
          </a:p>
          <a:p>
            <a:pPr>
              <a:lnSpc>
                <a:spcPct val="200000"/>
              </a:lnSpc>
            </a:pPr>
            <a:r>
              <a:rPr lang="en-US" altLang="zh-CN" sz="2000" b="1" dirty="0">
                <a:solidFill>
                  <a:srgbClr val="00B050"/>
                </a:solidFill>
                <a:hlinkClick r:id="rId5" action="ppaction://hlinksldjump"/>
              </a:rPr>
              <a:t>03 / </a:t>
            </a:r>
            <a:r>
              <a:rPr lang="zh-CN" altLang="en-US" sz="2000" b="1" dirty="0">
                <a:solidFill>
                  <a:srgbClr val="00B050"/>
                </a:solidFill>
                <a:hlinkClick r:id="rId5" action="ppaction://hlinksldjump"/>
              </a:rPr>
              <a:t>培训记录上传</a:t>
            </a:r>
            <a:endParaRPr lang="en-US" altLang="zh-CN" sz="2000" b="1" dirty="0">
              <a:solidFill>
                <a:srgbClr val="00B050"/>
              </a:solidFill>
            </a:endParaRPr>
          </a:p>
          <a:p>
            <a:pPr>
              <a:lnSpc>
                <a:spcPct val="200000"/>
              </a:lnSpc>
            </a:pPr>
            <a:r>
              <a:rPr lang="en-US" altLang="zh-CN" sz="2000" b="1" dirty="0">
                <a:solidFill>
                  <a:srgbClr val="00B050"/>
                </a:solidFill>
                <a:hlinkClick r:id="rId6" action="ppaction://hlinksldjump"/>
              </a:rPr>
              <a:t>04 / </a:t>
            </a:r>
            <a:r>
              <a:rPr lang="zh-CN" altLang="en-US" sz="2000" b="1" dirty="0">
                <a:solidFill>
                  <a:srgbClr val="00B050"/>
                </a:solidFill>
                <a:hlinkClick r:id="rId6" action="ppaction://hlinksldjump"/>
              </a:rPr>
              <a:t>入职管理</a:t>
            </a:r>
            <a:endParaRPr lang="en-US" altLang="zh-CN" sz="2000" b="1" dirty="0">
              <a:solidFill>
                <a:srgbClr val="00B050"/>
              </a:solidFill>
            </a:endParaRPr>
          </a:p>
          <a:p>
            <a:pPr>
              <a:lnSpc>
                <a:spcPct val="200000"/>
              </a:lnSpc>
            </a:pPr>
            <a:r>
              <a:rPr lang="en-US" altLang="zh-CN" sz="2000" b="1" dirty="0">
                <a:solidFill>
                  <a:srgbClr val="00B050"/>
                </a:solidFill>
                <a:hlinkClick r:id="rId7" action="ppaction://hlinksldjump"/>
              </a:rPr>
              <a:t>05 / </a:t>
            </a:r>
            <a:r>
              <a:rPr lang="zh-CN" altLang="en-US" sz="2000" b="1" dirty="0">
                <a:solidFill>
                  <a:srgbClr val="00B050"/>
                </a:solidFill>
                <a:hlinkClick r:id="rId7" action="ppaction://hlinksldjump"/>
              </a:rPr>
              <a:t>排班管理</a:t>
            </a:r>
            <a:endParaRPr lang="en-US" altLang="zh-CN" sz="2000" b="1" dirty="0">
              <a:solidFill>
                <a:srgbClr val="00B050"/>
              </a:solidFill>
            </a:endParaRPr>
          </a:p>
          <a:p>
            <a:pPr>
              <a:lnSpc>
                <a:spcPct val="200000"/>
              </a:lnSpc>
            </a:pPr>
            <a:r>
              <a:rPr lang="en-US" altLang="zh-CN" sz="2000" b="1" dirty="0">
                <a:solidFill>
                  <a:srgbClr val="00B050"/>
                </a:solidFill>
                <a:hlinkClick r:id="rId8" action="ppaction://hlinksldjump"/>
              </a:rPr>
              <a:t>06 / </a:t>
            </a:r>
            <a:r>
              <a:rPr lang="zh-CN" altLang="en-US" sz="2000" b="1" dirty="0">
                <a:solidFill>
                  <a:srgbClr val="00B050"/>
                </a:solidFill>
                <a:hlinkClick r:id="rId8" action="ppaction://hlinksldjump"/>
              </a:rPr>
              <a:t>休假管理</a:t>
            </a:r>
            <a:endParaRPr lang="en-US" altLang="zh-CN" sz="2000" b="1" dirty="0">
              <a:solidFill>
                <a:srgbClr val="00B050"/>
              </a:solidFill>
            </a:endParaRPr>
          </a:p>
        </p:txBody>
      </p:sp>
      <p:sp>
        <p:nvSpPr>
          <p:cNvPr id="6" name="文本框 5">
            <a:extLst>
              <a:ext uri="{FF2B5EF4-FFF2-40B4-BE49-F238E27FC236}">
                <a16:creationId xmlns:a16="http://schemas.microsoft.com/office/drawing/2014/main" id="{22D3C44F-34E0-F47A-4C9F-9258B887AFBD}"/>
              </a:ext>
            </a:extLst>
          </p:cNvPr>
          <p:cNvSpPr txBox="1"/>
          <p:nvPr/>
        </p:nvSpPr>
        <p:spPr>
          <a:xfrm>
            <a:off x="4150595" y="1904565"/>
            <a:ext cx="3890809" cy="3694473"/>
          </a:xfrm>
          <a:prstGeom prst="rect">
            <a:avLst/>
          </a:prstGeom>
          <a:noFill/>
        </p:spPr>
        <p:txBody>
          <a:bodyPr wrap="none" rtlCol="0">
            <a:spAutoFit/>
          </a:bodyPr>
          <a:lstStyle/>
          <a:p>
            <a:pPr>
              <a:lnSpc>
                <a:spcPct val="200000"/>
              </a:lnSpc>
            </a:pPr>
            <a:r>
              <a:rPr lang="en-US" altLang="zh-CN" sz="2000" b="1" dirty="0">
                <a:solidFill>
                  <a:srgbClr val="00B050"/>
                </a:solidFill>
                <a:hlinkClick r:id="rId9" action="ppaction://hlinksldjump"/>
              </a:rPr>
              <a:t>07 /</a:t>
            </a:r>
            <a:r>
              <a:rPr lang="zh-CN" altLang="en-US" sz="2000" b="1" dirty="0">
                <a:solidFill>
                  <a:srgbClr val="00B050"/>
                </a:solidFill>
                <a:hlinkClick r:id="rId9" action="ppaction://hlinksldjump"/>
              </a:rPr>
              <a:t> 假别额度查询</a:t>
            </a:r>
            <a:endParaRPr lang="en-US" altLang="zh-CN" sz="2000" b="1" dirty="0">
              <a:solidFill>
                <a:srgbClr val="00B050"/>
              </a:solidFill>
            </a:endParaRPr>
          </a:p>
          <a:p>
            <a:pPr>
              <a:lnSpc>
                <a:spcPct val="200000"/>
              </a:lnSpc>
            </a:pPr>
            <a:r>
              <a:rPr lang="en-US" altLang="zh-CN" sz="2000" b="1" dirty="0">
                <a:solidFill>
                  <a:srgbClr val="00B050"/>
                </a:solidFill>
                <a:hlinkClick r:id="rId10" action="ppaction://hlinksldjump"/>
              </a:rPr>
              <a:t>08 / </a:t>
            </a:r>
            <a:r>
              <a:rPr lang="zh-CN" altLang="en-US" sz="2000" b="1" dirty="0">
                <a:solidFill>
                  <a:srgbClr val="00B050"/>
                </a:solidFill>
                <a:hlinkClick r:id="rId10" action="ppaction://hlinksldjump"/>
              </a:rPr>
              <a:t>加班管理</a:t>
            </a:r>
            <a:endParaRPr lang="en-US" altLang="zh-CN" sz="2000" b="1" dirty="0">
              <a:solidFill>
                <a:srgbClr val="00B050"/>
              </a:solidFill>
            </a:endParaRPr>
          </a:p>
          <a:p>
            <a:pPr>
              <a:lnSpc>
                <a:spcPct val="200000"/>
              </a:lnSpc>
            </a:pPr>
            <a:r>
              <a:rPr lang="en-US" altLang="zh-CN" sz="2000" b="1" dirty="0">
                <a:solidFill>
                  <a:srgbClr val="00B050"/>
                </a:solidFill>
                <a:hlinkClick r:id="rId11" action="ppaction://hlinksldjump"/>
              </a:rPr>
              <a:t>09 / </a:t>
            </a:r>
            <a:r>
              <a:rPr lang="zh-CN" altLang="en-US" sz="2000" b="1" dirty="0">
                <a:solidFill>
                  <a:srgbClr val="00B050"/>
                </a:solidFill>
                <a:hlinkClick r:id="rId11" action="ppaction://hlinksldjump"/>
              </a:rPr>
              <a:t>考勤管理</a:t>
            </a:r>
            <a:endParaRPr lang="en-US" altLang="zh-CN" sz="2000" b="1" dirty="0">
              <a:solidFill>
                <a:srgbClr val="00B050"/>
              </a:solidFill>
            </a:endParaRPr>
          </a:p>
          <a:p>
            <a:pPr>
              <a:lnSpc>
                <a:spcPct val="200000"/>
              </a:lnSpc>
            </a:pPr>
            <a:r>
              <a:rPr lang="en-US" altLang="zh-CN" sz="2000" b="1" dirty="0">
                <a:solidFill>
                  <a:srgbClr val="00B050"/>
                </a:solidFill>
                <a:hlinkClick r:id="rId12" action="ppaction://hlinksldjump"/>
              </a:rPr>
              <a:t>10 / </a:t>
            </a:r>
            <a:r>
              <a:rPr lang="zh-CN" altLang="en-US" sz="2000" b="1" dirty="0">
                <a:solidFill>
                  <a:srgbClr val="00B050"/>
                </a:solidFill>
                <a:hlinkClick r:id="rId12" action="ppaction://hlinksldjump"/>
              </a:rPr>
              <a:t>异动管理（</a:t>
            </a:r>
            <a:r>
              <a:rPr lang="en-US" altLang="zh-CN" sz="2000" b="1" dirty="0">
                <a:solidFill>
                  <a:srgbClr val="00B050"/>
                </a:solidFill>
                <a:hlinkClick r:id="rId12" action="ppaction://hlinksldjump"/>
              </a:rPr>
              <a:t>PICF&amp;</a:t>
            </a:r>
            <a:r>
              <a:rPr lang="zh-CN" altLang="en-US" sz="2000" b="1" dirty="0">
                <a:solidFill>
                  <a:srgbClr val="00B050"/>
                </a:solidFill>
                <a:hlinkClick r:id="rId12" action="ppaction://hlinksldjump"/>
              </a:rPr>
              <a:t>成本分摊）</a:t>
            </a:r>
            <a:endParaRPr lang="en-US" altLang="zh-CN" sz="2000" b="1" dirty="0">
              <a:solidFill>
                <a:srgbClr val="00B050"/>
              </a:solidFill>
            </a:endParaRPr>
          </a:p>
          <a:p>
            <a:pPr>
              <a:lnSpc>
                <a:spcPct val="200000"/>
              </a:lnSpc>
            </a:pPr>
            <a:r>
              <a:rPr lang="en-US" altLang="zh-CN" sz="2000" b="1" dirty="0">
                <a:solidFill>
                  <a:srgbClr val="00B050"/>
                </a:solidFill>
                <a:hlinkClick r:id="rId13" action="ppaction://hlinksldjump"/>
              </a:rPr>
              <a:t>11 / </a:t>
            </a:r>
            <a:r>
              <a:rPr lang="zh-CN" altLang="en-US" sz="2000" b="1" dirty="0">
                <a:solidFill>
                  <a:srgbClr val="00B050"/>
                </a:solidFill>
                <a:hlinkClick r:id="rId13" action="ppaction://hlinksldjump"/>
              </a:rPr>
              <a:t>奖惩管理</a:t>
            </a:r>
            <a:endParaRPr lang="en-US" altLang="zh-CN" sz="2000" b="1" dirty="0">
              <a:solidFill>
                <a:srgbClr val="00B050"/>
              </a:solidFill>
            </a:endParaRPr>
          </a:p>
          <a:p>
            <a:pPr>
              <a:lnSpc>
                <a:spcPct val="200000"/>
              </a:lnSpc>
            </a:pPr>
            <a:r>
              <a:rPr lang="en-US" altLang="zh-CN" sz="2000" b="1" dirty="0">
                <a:solidFill>
                  <a:srgbClr val="00B050"/>
                </a:solidFill>
                <a:hlinkClick r:id="rId14" action="ppaction://hlinksldjump"/>
              </a:rPr>
              <a:t>12 / </a:t>
            </a:r>
            <a:r>
              <a:rPr lang="zh-CN" altLang="en-US" sz="2000" b="1" dirty="0">
                <a:solidFill>
                  <a:srgbClr val="00B050"/>
                </a:solidFill>
                <a:hlinkClick r:id="rId14" action="ppaction://hlinksldjump"/>
              </a:rPr>
              <a:t>试用期管理</a:t>
            </a:r>
            <a:endParaRPr lang="en-US" altLang="zh-CN" sz="2000" b="1" dirty="0">
              <a:solidFill>
                <a:srgbClr val="00B050"/>
              </a:solidFill>
            </a:endParaRPr>
          </a:p>
        </p:txBody>
      </p:sp>
      <p:sp>
        <p:nvSpPr>
          <p:cNvPr id="8" name="文本框 7">
            <a:extLst>
              <a:ext uri="{FF2B5EF4-FFF2-40B4-BE49-F238E27FC236}">
                <a16:creationId xmlns:a16="http://schemas.microsoft.com/office/drawing/2014/main" id="{70E43E97-F831-0674-AD1F-38FCAD726979}"/>
              </a:ext>
            </a:extLst>
          </p:cNvPr>
          <p:cNvSpPr txBox="1"/>
          <p:nvPr/>
        </p:nvSpPr>
        <p:spPr>
          <a:xfrm>
            <a:off x="8618589" y="1904565"/>
            <a:ext cx="2916183" cy="4930581"/>
          </a:xfrm>
          <a:prstGeom prst="rect">
            <a:avLst/>
          </a:prstGeom>
          <a:noFill/>
        </p:spPr>
        <p:txBody>
          <a:bodyPr wrap="none" rtlCol="0">
            <a:spAutoFit/>
          </a:bodyPr>
          <a:lstStyle/>
          <a:p>
            <a:pPr>
              <a:lnSpc>
                <a:spcPct val="200000"/>
              </a:lnSpc>
            </a:pPr>
            <a:r>
              <a:rPr lang="en-US" altLang="zh-CN" sz="2000" b="1" dirty="0">
                <a:solidFill>
                  <a:srgbClr val="00B050"/>
                </a:solidFill>
                <a:hlinkClick r:id="rId15" action="ppaction://hlinksldjump"/>
              </a:rPr>
              <a:t>13 /</a:t>
            </a:r>
            <a:r>
              <a:rPr lang="zh-CN" altLang="en-US" sz="2000" b="1" dirty="0">
                <a:solidFill>
                  <a:srgbClr val="00B050"/>
                </a:solidFill>
                <a:hlinkClick r:id="rId15" action="ppaction://hlinksldjump"/>
              </a:rPr>
              <a:t> 合同管理</a:t>
            </a:r>
            <a:endParaRPr lang="en-US" altLang="zh-CN" sz="2000" b="1" dirty="0">
              <a:solidFill>
                <a:srgbClr val="00B050"/>
              </a:solidFill>
            </a:endParaRPr>
          </a:p>
          <a:p>
            <a:pPr>
              <a:lnSpc>
                <a:spcPct val="200000"/>
              </a:lnSpc>
            </a:pPr>
            <a:r>
              <a:rPr lang="en-US" altLang="zh-CN" sz="2000" b="1" dirty="0">
                <a:solidFill>
                  <a:srgbClr val="00B050"/>
                </a:solidFill>
                <a:hlinkClick r:id="rId16" action="ppaction://hlinksldjump"/>
              </a:rPr>
              <a:t>14 / </a:t>
            </a:r>
            <a:r>
              <a:rPr lang="zh-CN" altLang="en-US" sz="2000" b="1" dirty="0">
                <a:solidFill>
                  <a:srgbClr val="00B050"/>
                </a:solidFill>
                <a:hlinkClick r:id="rId16" action="ppaction://hlinksldjump"/>
              </a:rPr>
              <a:t>离职管理</a:t>
            </a:r>
            <a:endParaRPr lang="en-US" altLang="zh-CN" sz="2000" b="1" dirty="0">
              <a:solidFill>
                <a:srgbClr val="00B050"/>
              </a:solidFill>
            </a:endParaRPr>
          </a:p>
          <a:p>
            <a:pPr>
              <a:lnSpc>
                <a:spcPct val="200000"/>
              </a:lnSpc>
            </a:pPr>
            <a:r>
              <a:rPr lang="en-US" altLang="zh-CN" sz="2000" b="1" dirty="0">
                <a:solidFill>
                  <a:srgbClr val="00B050"/>
                </a:solidFill>
                <a:hlinkClick r:id="rId17" action="ppaction://hlinksldjump"/>
              </a:rPr>
              <a:t>15/ </a:t>
            </a:r>
            <a:r>
              <a:rPr lang="zh-CN" altLang="en-US" sz="2000" b="1" dirty="0">
                <a:solidFill>
                  <a:srgbClr val="00B050"/>
                </a:solidFill>
                <a:hlinkClick r:id="rId17" action="ppaction://hlinksldjump"/>
              </a:rPr>
              <a:t>自助证明</a:t>
            </a:r>
            <a:endParaRPr lang="en-US" altLang="zh-CN" sz="2000" b="1" dirty="0">
              <a:solidFill>
                <a:srgbClr val="00B050"/>
              </a:solidFill>
            </a:endParaRPr>
          </a:p>
          <a:p>
            <a:pPr>
              <a:lnSpc>
                <a:spcPct val="200000"/>
              </a:lnSpc>
            </a:pPr>
            <a:r>
              <a:rPr lang="en-US" altLang="zh-CN" sz="2000" b="1" dirty="0">
                <a:solidFill>
                  <a:srgbClr val="00B050"/>
                </a:solidFill>
                <a:hlinkClick r:id="rId17" action="ppaction://hlinksldjump"/>
              </a:rPr>
              <a:t>16 / </a:t>
            </a:r>
            <a:r>
              <a:rPr lang="zh-CN" altLang="en-US" sz="2000" b="1" dirty="0">
                <a:solidFill>
                  <a:srgbClr val="00B050"/>
                </a:solidFill>
                <a:hlinkClick r:id="rId17" action="ppaction://hlinksldjump"/>
              </a:rPr>
              <a:t>员工信息查询</a:t>
            </a:r>
            <a:r>
              <a:rPr lang="en-US" altLang="zh-CN" sz="2000" b="1" dirty="0">
                <a:solidFill>
                  <a:srgbClr val="00B050"/>
                </a:solidFill>
                <a:hlinkClick r:id="rId17" action="ppaction://hlinksldjump"/>
              </a:rPr>
              <a:t>&amp;</a:t>
            </a:r>
            <a:r>
              <a:rPr lang="zh-CN" altLang="en-US" sz="2000" b="1" dirty="0">
                <a:solidFill>
                  <a:srgbClr val="00B050"/>
                </a:solidFill>
                <a:hlinkClick r:id="rId17" action="ppaction://hlinksldjump"/>
              </a:rPr>
              <a:t>维护</a:t>
            </a:r>
            <a:endParaRPr lang="en-US" altLang="zh-CN" sz="2000" b="1" dirty="0">
              <a:solidFill>
                <a:srgbClr val="00B050"/>
              </a:solidFill>
            </a:endParaRPr>
          </a:p>
          <a:p>
            <a:pPr>
              <a:lnSpc>
                <a:spcPct val="200000"/>
              </a:lnSpc>
            </a:pPr>
            <a:r>
              <a:rPr lang="en-US" altLang="zh-CN" sz="2000" b="1" dirty="0">
                <a:solidFill>
                  <a:srgbClr val="00B050"/>
                </a:solidFill>
                <a:hlinkClick r:id="rId18" action="ppaction://hlinksldjump"/>
              </a:rPr>
              <a:t>17 / </a:t>
            </a:r>
            <a:r>
              <a:rPr lang="zh-CN" altLang="en-US" sz="2000" b="1" dirty="0">
                <a:solidFill>
                  <a:srgbClr val="00B050"/>
                </a:solidFill>
                <a:hlinkClick r:id="rId18" action="ppaction://hlinksldjump"/>
              </a:rPr>
              <a:t>报表查询</a:t>
            </a:r>
            <a:endParaRPr lang="en-US" altLang="zh-CN" sz="2000" b="1" dirty="0">
              <a:solidFill>
                <a:srgbClr val="00B050"/>
              </a:solidFill>
            </a:endParaRPr>
          </a:p>
          <a:p>
            <a:pPr>
              <a:lnSpc>
                <a:spcPct val="200000"/>
              </a:lnSpc>
            </a:pPr>
            <a:r>
              <a:rPr lang="en-US" altLang="zh-CN" sz="2000" b="1" dirty="0">
                <a:solidFill>
                  <a:srgbClr val="00B050"/>
                </a:solidFill>
                <a:hlinkClick r:id="rId19" action="ppaction://hlinksldjump"/>
              </a:rPr>
              <a:t>18 / APP</a:t>
            </a:r>
            <a:r>
              <a:rPr lang="zh-CN" altLang="en-US" sz="2000" b="1" dirty="0">
                <a:solidFill>
                  <a:srgbClr val="00B050"/>
                </a:solidFill>
                <a:hlinkClick r:id="rId19" action="ppaction://hlinksldjump"/>
              </a:rPr>
              <a:t>使用指引</a:t>
            </a:r>
            <a:endParaRPr lang="en-US" altLang="zh-CN" sz="2000" b="1" dirty="0">
              <a:solidFill>
                <a:srgbClr val="00B050"/>
              </a:solidFill>
            </a:endParaRPr>
          </a:p>
          <a:p>
            <a:pPr>
              <a:lnSpc>
                <a:spcPct val="200000"/>
              </a:lnSpc>
            </a:pPr>
            <a:r>
              <a:rPr lang="en-US" altLang="zh-CN" sz="2000" b="1" dirty="0">
                <a:solidFill>
                  <a:srgbClr val="00B050"/>
                </a:solidFill>
                <a:hlinkClick r:id="rId20" action="ppaction://hlinksldjump"/>
              </a:rPr>
              <a:t>19 / </a:t>
            </a:r>
            <a:r>
              <a:rPr lang="zh-CN" altLang="en-US" sz="2000" b="1" dirty="0">
                <a:solidFill>
                  <a:srgbClr val="00B050"/>
                </a:solidFill>
                <a:hlinkClick r:id="rId20" action="ppaction://hlinksldjump"/>
              </a:rPr>
              <a:t>常见问题</a:t>
            </a:r>
            <a:r>
              <a:rPr lang="en-US" altLang="zh-CN" sz="2000" b="1" dirty="0">
                <a:solidFill>
                  <a:srgbClr val="00B050"/>
                </a:solidFill>
                <a:hlinkClick r:id="rId20" action="ppaction://hlinksldjump"/>
              </a:rPr>
              <a:t>&amp;</a:t>
            </a:r>
            <a:r>
              <a:rPr lang="zh-CN" altLang="en-US" sz="2000" b="1" dirty="0">
                <a:solidFill>
                  <a:srgbClr val="00B050"/>
                </a:solidFill>
                <a:hlinkClick r:id="rId20" action="ppaction://hlinksldjump"/>
              </a:rPr>
              <a:t>时间截点</a:t>
            </a:r>
            <a:endParaRPr lang="en-US" altLang="zh-CN" sz="2000" b="1" dirty="0">
              <a:solidFill>
                <a:srgbClr val="00B050"/>
              </a:solidFill>
            </a:endParaRPr>
          </a:p>
          <a:p>
            <a:pPr>
              <a:lnSpc>
                <a:spcPct val="200000"/>
              </a:lnSpc>
            </a:pPr>
            <a:endParaRPr lang="en-US" altLang="zh-CN" sz="2000" b="1" dirty="0">
              <a:solidFill>
                <a:srgbClr val="00B050"/>
              </a:solidFill>
            </a:endParaRPr>
          </a:p>
        </p:txBody>
      </p:sp>
    </p:spTree>
    <p:extLst>
      <p:ext uri="{BB962C8B-B14F-4D97-AF65-F5344CB8AC3E}">
        <p14:creationId xmlns:p14="http://schemas.microsoft.com/office/powerpoint/2010/main" val="496208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airplane"/>
      </p:transition>
    </mc:Choice>
    <mc:Fallback xmlns="">
      <p:transition spd="slow"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40000">
                                      <p:stCondLst>
                                        <p:cond delay="250"/>
                                      </p:stCondLst>
                                      <p:childTnLst>
                                        <p:set>
                                          <p:cBhvr>
                                            <p:cTn id="6" dur="1" fill="hold">
                                              <p:stCondLst>
                                                <p:cond delay="0"/>
                                              </p:stCondLst>
                                            </p:cTn>
                                            <p:tgtEl>
                                              <p:spTgt spid="270"/>
                                            </p:tgtEl>
                                            <p:attrNameLst>
                                              <p:attrName>style.visibility</p:attrName>
                                            </p:attrNameLst>
                                          </p:cBhvr>
                                          <p:to>
                                            <p:strVal val="visible"/>
                                          </p:to>
                                        </p:set>
                                        <p:anim calcmode="lin" valueType="num" p14:bounceEnd="40000">
                                          <p:cBhvr additive="base">
                                            <p:cTn id="7" dur="1000" fill="hold"/>
                                            <p:tgtEl>
                                              <p:spTgt spid="270"/>
                                            </p:tgtEl>
                                            <p:attrNameLst>
                                              <p:attrName>ppt_x</p:attrName>
                                            </p:attrNameLst>
                                          </p:cBhvr>
                                          <p:tavLst>
                                            <p:tav tm="0">
                                              <p:val>
                                                <p:strVal val="0-#ppt_w/2"/>
                                              </p:val>
                                            </p:tav>
                                            <p:tav tm="100000">
                                              <p:val>
                                                <p:strVal val="#ppt_x"/>
                                              </p:val>
                                            </p:tav>
                                          </p:tavLst>
                                        </p:anim>
                                        <p:anim calcmode="lin" valueType="num" p14:bounceEnd="40000">
                                          <p:cBhvr additive="base">
                                            <p:cTn id="8" dur="1000" fill="hold"/>
                                            <p:tgtEl>
                                              <p:spTgt spid="270"/>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25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25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270"/>
                                            </p:tgtEl>
                                            <p:attrNameLst>
                                              <p:attrName>style.visibility</p:attrName>
                                            </p:attrNameLst>
                                          </p:cBhvr>
                                          <p:to>
                                            <p:strVal val="visible"/>
                                          </p:to>
                                        </p:set>
                                        <p:anim calcmode="lin" valueType="num">
                                          <p:cBhvr additive="base">
                                            <p:cTn id="7" dur="1000" fill="hold"/>
                                            <p:tgtEl>
                                              <p:spTgt spid="270"/>
                                            </p:tgtEl>
                                            <p:attrNameLst>
                                              <p:attrName>ppt_x</p:attrName>
                                            </p:attrNameLst>
                                          </p:cBhvr>
                                          <p:tavLst>
                                            <p:tav tm="0">
                                              <p:val>
                                                <p:strVal val="0-#ppt_w/2"/>
                                              </p:val>
                                            </p:tav>
                                            <p:tav tm="100000">
                                              <p:val>
                                                <p:strVal val="#ppt_x"/>
                                              </p:val>
                                            </p:tav>
                                          </p:tavLst>
                                        </p:anim>
                                        <p:anim calcmode="lin" valueType="num">
                                          <p:cBhvr additive="base">
                                            <p:cTn id="8" dur="1000" fill="hold"/>
                                            <p:tgtEl>
                                              <p:spTgt spid="270"/>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25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25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预入职</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10" name="添加标题">
            <a:extLst>
              <a:ext uri="{FF2B5EF4-FFF2-40B4-BE49-F238E27FC236}">
                <a16:creationId xmlns:a16="http://schemas.microsoft.com/office/drawing/2014/main" id="{C95E6FED-0241-4785-B3A0-9C1FE0822044}"/>
              </a:ext>
            </a:extLst>
          </p:cNvPr>
          <p:cNvSpPr txBox="1"/>
          <p:nvPr/>
        </p:nvSpPr>
        <p:spPr>
          <a:xfrm>
            <a:off x="764325" y="1337965"/>
            <a:ext cx="11079446" cy="880369"/>
          </a:xfrm>
          <a:prstGeom prst="rect">
            <a:avLst/>
          </a:prstGeom>
          <a:noFill/>
        </p:spPr>
        <p:txBody>
          <a:bodyPr wrap="square" rtlCol="0">
            <a:spAutoFit/>
          </a:bodyPr>
          <a:lstStyle/>
          <a:p>
            <a:pPr>
              <a:lnSpc>
                <a:spcPct val="150000"/>
              </a:lnSpc>
              <a:spcBef>
                <a:spcPts val="600"/>
              </a:spcBef>
            </a:pPr>
            <a:r>
              <a:rPr lang="en-US" altLang="zh-CN" b="1" dirty="0">
                <a:solidFill>
                  <a:srgbClr val="1C1C1C"/>
                </a:solidFill>
                <a:latin typeface="等线"/>
              </a:rPr>
              <a:t>7. </a:t>
            </a:r>
            <a:r>
              <a:rPr lang="zh-CN" altLang="en-US" b="1" dirty="0">
                <a:solidFill>
                  <a:srgbClr val="1C1C1C"/>
                </a:solidFill>
                <a:latin typeface="等线"/>
              </a:rPr>
              <a:t>点击“提交审批”后，</a:t>
            </a:r>
            <a:r>
              <a:rPr lang="en-US" altLang="zh-CN" b="1" dirty="0">
                <a:solidFill>
                  <a:srgbClr val="1C1C1C"/>
                </a:solidFill>
                <a:latin typeface="等线"/>
              </a:rPr>
              <a:t>Offer</a:t>
            </a:r>
            <a:r>
              <a:rPr lang="zh-CN" altLang="en-US" b="1" dirty="0">
                <a:solidFill>
                  <a:srgbClr val="1C1C1C"/>
                </a:solidFill>
                <a:latin typeface="等线"/>
              </a:rPr>
              <a:t>状态变更为“审批中” ；</a:t>
            </a:r>
            <a:endParaRPr lang="en-US" altLang="zh-CN" b="1" dirty="0">
              <a:solidFill>
                <a:srgbClr val="1C1C1C"/>
              </a:solidFill>
              <a:latin typeface="等线"/>
            </a:endParaRPr>
          </a:p>
          <a:p>
            <a:pPr>
              <a:lnSpc>
                <a:spcPct val="150000"/>
              </a:lnSpc>
            </a:pPr>
            <a:endParaRPr lang="zh-CN" altLang="en-US" b="1" dirty="0">
              <a:solidFill>
                <a:srgbClr val="4F4F4F"/>
              </a:solidFill>
              <a:latin typeface="思源黑体 CN ExtraLight"/>
            </a:endParaRPr>
          </a:p>
        </p:txBody>
      </p:sp>
      <p:pic>
        <p:nvPicPr>
          <p:cNvPr id="11" name="图片 10" descr="图形用户界面, 应用程序&#10;&#10;描述已自动生成">
            <a:extLst>
              <a:ext uri="{FF2B5EF4-FFF2-40B4-BE49-F238E27FC236}">
                <a16:creationId xmlns:a16="http://schemas.microsoft.com/office/drawing/2014/main" id="{97B67C6C-775E-4097-AB89-A5904C6876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325" y="2015733"/>
            <a:ext cx="9793716" cy="1267491"/>
          </a:xfrm>
          <a:prstGeom prst="rect">
            <a:avLst/>
          </a:prstGeom>
        </p:spPr>
      </p:pic>
      <p:pic>
        <p:nvPicPr>
          <p:cNvPr id="12" name="图片 11" descr="电脑软件截图&#10;&#10;描述已自动生成">
            <a:extLst>
              <a:ext uri="{FF2B5EF4-FFF2-40B4-BE49-F238E27FC236}">
                <a16:creationId xmlns:a16="http://schemas.microsoft.com/office/drawing/2014/main" id="{40BA85D0-BC4D-46EE-8364-9B066646DD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325" y="3429000"/>
            <a:ext cx="6748850" cy="3283224"/>
          </a:xfrm>
          <a:prstGeom prst="rect">
            <a:avLst/>
          </a:prstGeom>
        </p:spPr>
      </p:pic>
      <p:sp>
        <p:nvSpPr>
          <p:cNvPr id="5" name="矩形 4">
            <a:extLst>
              <a:ext uri="{FF2B5EF4-FFF2-40B4-BE49-F238E27FC236}">
                <a16:creationId xmlns:a16="http://schemas.microsoft.com/office/drawing/2014/main" id="{C3992BA2-6C0E-1806-39B7-6448BA987869}"/>
              </a:ext>
            </a:extLst>
          </p:cNvPr>
          <p:cNvSpPr/>
          <p:nvPr/>
        </p:nvSpPr>
        <p:spPr>
          <a:xfrm rot="10800000">
            <a:off x="4176073" y="4124520"/>
            <a:ext cx="791546" cy="835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9DC2D874-A8CB-E1F8-9C75-31A97A447F39}"/>
              </a:ext>
            </a:extLst>
          </p:cNvPr>
          <p:cNvSpPr/>
          <p:nvPr/>
        </p:nvSpPr>
        <p:spPr>
          <a:xfrm rot="10800000">
            <a:off x="4347134" y="5760487"/>
            <a:ext cx="791546" cy="835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5624D06-F422-6038-288A-41775DAA46B0}"/>
              </a:ext>
            </a:extLst>
          </p:cNvPr>
          <p:cNvSpPr/>
          <p:nvPr/>
        </p:nvSpPr>
        <p:spPr>
          <a:xfrm rot="10800000">
            <a:off x="1762556" y="4124519"/>
            <a:ext cx="791546" cy="835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58228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预入职</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表单审批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7" name="添加标题">
            <a:extLst>
              <a:ext uri="{FF2B5EF4-FFF2-40B4-BE49-F238E27FC236}">
                <a16:creationId xmlns:a16="http://schemas.microsoft.com/office/drawing/2014/main" id="{A69D69D4-D44D-42AE-A2D7-DD41B7A293F0}"/>
              </a:ext>
            </a:extLst>
          </p:cNvPr>
          <p:cNvSpPr txBox="1"/>
          <p:nvPr/>
        </p:nvSpPr>
        <p:spPr>
          <a:xfrm>
            <a:off x="528763" y="1754807"/>
            <a:ext cx="11079446" cy="880369"/>
          </a:xfrm>
          <a:prstGeom prst="rect">
            <a:avLst/>
          </a:prstGeom>
          <a:noFill/>
        </p:spPr>
        <p:txBody>
          <a:bodyPr wrap="square" rtlCol="0">
            <a:spAutoFit/>
          </a:bodyPr>
          <a:lstStyle/>
          <a:p>
            <a:pPr>
              <a:lnSpc>
                <a:spcPct val="150000"/>
              </a:lnSpc>
              <a:spcBef>
                <a:spcPts val="600"/>
              </a:spcBef>
            </a:pPr>
            <a:r>
              <a:rPr lang="zh-CN" altLang="en-US" b="1" dirty="0"/>
              <a:t>经理邮件审批界面参考：</a:t>
            </a:r>
            <a:endParaRPr lang="en-US" altLang="zh-CN" b="1" dirty="0"/>
          </a:p>
          <a:p>
            <a:pPr>
              <a:lnSpc>
                <a:spcPct val="150000"/>
              </a:lnSpc>
            </a:pPr>
            <a:endParaRPr lang="zh-CN" altLang="en-US" b="1" dirty="0">
              <a:solidFill>
                <a:schemeClr val="tx2"/>
              </a:solidFill>
              <a:latin typeface="+mn-ea"/>
            </a:endParaRPr>
          </a:p>
        </p:txBody>
      </p:sp>
      <p:sp>
        <p:nvSpPr>
          <p:cNvPr id="10" name="文本框 9">
            <a:extLst>
              <a:ext uri="{FF2B5EF4-FFF2-40B4-BE49-F238E27FC236}">
                <a16:creationId xmlns:a16="http://schemas.microsoft.com/office/drawing/2014/main" id="{31BBDA7D-2D66-4EEB-AAE2-652778078275}"/>
              </a:ext>
            </a:extLst>
          </p:cNvPr>
          <p:cNvSpPr txBox="1"/>
          <p:nvPr/>
        </p:nvSpPr>
        <p:spPr>
          <a:xfrm>
            <a:off x="6872077" y="2874699"/>
            <a:ext cx="5319923" cy="1348126"/>
          </a:xfrm>
          <a:prstGeom prst="rect">
            <a:avLst/>
          </a:prstGeom>
          <a:noFill/>
        </p:spPr>
        <p:txBody>
          <a:bodyPr wrap="square" rtlCol="0">
            <a:spAutoFit/>
          </a:bodyPr>
          <a:lstStyle/>
          <a:p>
            <a:pPr marL="342900" indent="-342900">
              <a:lnSpc>
                <a:spcPct val="150000"/>
              </a:lnSpc>
              <a:buAutoNum type="arabicPeriod"/>
            </a:pPr>
            <a:r>
              <a:rPr lang="zh-CN" altLang="en-US" sz="1400" dirty="0"/>
              <a:t>可点击“表单号”进入网页端查看详细</a:t>
            </a:r>
            <a:r>
              <a:rPr lang="en-US" altLang="zh-CN" sz="1400" dirty="0"/>
              <a:t>offer</a:t>
            </a:r>
            <a:r>
              <a:rPr lang="zh-CN" altLang="en-US" sz="1400" dirty="0"/>
              <a:t>；</a:t>
            </a:r>
            <a:endParaRPr lang="en-US" altLang="zh-CN" sz="1400" dirty="0"/>
          </a:p>
          <a:p>
            <a:pPr marL="342900" indent="-342900">
              <a:lnSpc>
                <a:spcPct val="150000"/>
              </a:lnSpc>
              <a:buAutoNum type="arabicPeriod"/>
            </a:pPr>
            <a:r>
              <a:rPr lang="en-US" altLang="zh-CN" sz="1400" dirty="0"/>
              <a:t>Offer</a:t>
            </a:r>
            <a:r>
              <a:rPr lang="zh-CN" altLang="en-US" sz="1400" dirty="0"/>
              <a:t>审批发起后，邮件实时提醒经理进行审批；</a:t>
            </a:r>
            <a:endParaRPr lang="en-US" altLang="zh-CN" sz="1400" dirty="0"/>
          </a:p>
          <a:p>
            <a:pPr marL="342900" indent="-342900">
              <a:lnSpc>
                <a:spcPct val="150000"/>
              </a:lnSpc>
              <a:buAutoNum type="arabicPeriod"/>
            </a:pPr>
            <a:r>
              <a:rPr lang="zh-CN" altLang="en-US" sz="1400" dirty="0"/>
              <a:t>可邮件直接“同意”或“驳回”；也可点击表单号进行网页端审批；</a:t>
            </a:r>
          </a:p>
        </p:txBody>
      </p:sp>
      <p:pic>
        <p:nvPicPr>
          <p:cNvPr id="11" name="图片 10">
            <a:extLst>
              <a:ext uri="{FF2B5EF4-FFF2-40B4-BE49-F238E27FC236}">
                <a16:creationId xmlns:a16="http://schemas.microsoft.com/office/drawing/2014/main" id="{DE2A7A6F-ACE5-4C06-A8DC-D49615E01FFB}"/>
              </a:ext>
            </a:extLst>
          </p:cNvPr>
          <p:cNvPicPr>
            <a:picLocks noChangeAspect="1"/>
          </p:cNvPicPr>
          <p:nvPr/>
        </p:nvPicPr>
        <p:blipFill rotWithShape="1">
          <a:blip r:embed="rId2"/>
          <a:srcRect t="3209" b="5055"/>
          <a:stretch/>
        </p:blipFill>
        <p:spPr>
          <a:xfrm>
            <a:off x="583791" y="2324045"/>
            <a:ext cx="5895845" cy="3797560"/>
          </a:xfrm>
          <a:prstGeom prst="rect">
            <a:avLst/>
          </a:prstGeom>
        </p:spPr>
      </p:pic>
    </p:spTree>
    <p:extLst>
      <p:ext uri="{BB962C8B-B14F-4D97-AF65-F5344CB8AC3E}">
        <p14:creationId xmlns:p14="http://schemas.microsoft.com/office/powerpoint/2010/main" val="36260135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预入职</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候选人填写上传入职资料</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8" name="添加标题">
            <a:extLst>
              <a:ext uri="{FF2B5EF4-FFF2-40B4-BE49-F238E27FC236}">
                <a16:creationId xmlns:a16="http://schemas.microsoft.com/office/drawing/2014/main" id="{90AA2525-DC1B-4F9C-BA8C-FFC3C16506E1}"/>
              </a:ext>
            </a:extLst>
          </p:cNvPr>
          <p:cNvSpPr txBox="1"/>
          <p:nvPr/>
        </p:nvSpPr>
        <p:spPr>
          <a:xfrm>
            <a:off x="1165078" y="1195384"/>
            <a:ext cx="10324960" cy="6916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spcBef>
                <a:spcPts val="600"/>
              </a:spcBef>
            </a:pPr>
            <a:r>
              <a:rPr lang="zh-CN" altLang="en-US" sz="1200" dirty="0"/>
              <a:t>预入职表单审批完成后，系统会自动推送短信给到候选人</a:t>
            </a:r>
            <a:endParaRPr lang="en-US" altLang="zh-CN" sz="1200" dirty="0"/>
          </a:p>
          <a:p>
            <a:pPr>
              <a:lnSpc>
                <a:spcPct val="150000"/>
              </a:lnSpc>
              <a:spcBef>
                <a:spcPts val="600"/>
              </a:spcBef>
            </a:pPr>
            <a:r>
              <a:rPr lang="zh-CN" altLang="en-US" sz="1200" dirty="0"/>
              <a:t>候选人需打开短信链接根据提示输入自己预留手机号码和短信验证码并逐一录入信息，“保存为草稿”按钮点击后可退出重新点击链接进入后继续填写</a:t>
            </a:r>
            <a:endParaRPr lang="en-US" altLang="zh-CN" sz="1400" b="1" dirty="0"/>
          </a:p>
        </p:txBody>
      </p:sp>
      <p:pic>
        <p:nvPicPr>
          <p:cNvPr id="9" name="图片 8">
            <a:extLst>
              <a:ext uri="{FF2B5EF4-FFF2-40B4-BE49-F238E27FC236}">
                <a16:creationId xmlns:a16="http://schemas.microsoft.com/office/drawing/2014/main" id="{738F4030-D828-4178-99FB-43B718CB97BB}"/>
              </a:ext>
            </a:extLst>
          </p:cNvPr>
          <p:cNvPicPr>
            <a:picLocks noChangeAspect="1"/>
          </p:cNvPicPr>
          <p:nvPr/>
        </p:nvPicPr>
        <p:blipFill rotWithShape="1">
          <a:blip r:embed="rId2"/>
          <a:srcRect t="40071" b="34038"/>
          <a:stretch/>
        </p:blipFill>
        <p:spPr>
          <a:xfrm>
            <a:off x="452654" y="2336758"/>
            <a:ext cx="2503490" cy="1440415"/>
          </a:xfrm>
          <a:prstGeom prst="rect">
            <a:avLst/>
          </a:prstGeom>
        </p:spPr>
      </p:pic>
      <p:pic>
        <p:nvPicPr>
          <p:cNvPr id="12" name="图片 11">
            <a:extLst>
              <a:ext uri="{FF2B5EF4-FFF2-40B4-BE49-F238E27FC236}">
                <a16:creationId xmlns:a16="http://schemas.microsoft.com/office/drawing/2014/main" id="{9650EAB1-31D4-47B7-998C-425CBE31FCE4}"/>
              </a:ext>
            </a:extLst>
          </p:cNvPr>
          <p:cNvPicPr>
            <a:picLocks noChangeAspect="1"/>
          </p:cNvPicPr>
          <p:nvPr/>
        </p:nvPicPr>
        <p:blipFill rotWithShape="1">
          <a:blip r:embed="rId3"/>
          <a:srcRect b="45556"/>
          <a:stretch/>
        </p:blipFill>
        <p:spPr>
          <a:xfrm>
            <a:off x="680102" y="4002139"/>
            <a:ext cx="2222455" cy="2688896"/>
          </a:xfrm>
          <a:prstGeom prst="rect">
            <a:avLst/>
          </a:prstGeom>
        </p:spPr>
      </p:pic>
      <p:pic>
        <p:nvPicPr>
          <p:cNvPr id="13" name="图片 12">
            <a:extLst>
              <a:ext uri="{FF2B5EF4-FFF2-40B4-BE49-F238E27FC236}">
                <a16:creationId xmlns:a16="http://schemas.microsoft.com/office/drawing/2014/main" id="{6D970C38-A3AA-455E-9980-299037560756}"/>
              </a:ext>
            </a:extLst>
          </p:cNvPr>
          <p:cNvPicPr>
            <a:picLocks noChangeAspect="1"/>
          </p:cNvPicPr>
          <p:nvPr/>
        </p:nvPicPr>
        <p:blipFill>
          <a:blip r:embed="rId4"/>
          <a:stretch>
            <a:fillRect/>
          </a:stretch>
        </p:blipFill>
        <p:spPr>
          <a:xfrm>
            <a:off x="8378449" y="1991462"/>
            <a:ext cx="2094208" cy="4653795"/>
          </a:xfrm>
          <a:prstGeom prst="rect">
            <a:avLst/>
          </a:prstGeom>
        </p:spPr>
      </p:pic>
      <p:grpSp>
        <p:nvGrpSpPr>
          <p:cNvPr id="14" name="组合 13">
            <a:extLst>
              <a:ext uri="{FF2B5EF4-FFF2-40B4-BE49-F238E27FC236}">
                <a16:creationId xmlns:a16="http://schemas.microsoft.com/office/drawing/2014/main" id="{328DD94B-1CE1-43A9-ABD8-C639562ECFE9}"/>
              </a:ext>
            </a:extLst>
          </p:cNvPr>
          <p:cNvGrpSpPr/>
          <p:nvPr/>
        </p:nvGrpSpPr>
        <p:grpSpPr>
          <a:xfrm>
            <a:off x="5740415" y="2158427"/>
            <a:ext cx="2148659" cy="4699573"/>
            <a:chOff x="6801416" y="1570737"/>
            <a:chExt cx="2232856" cy="4961904"/>
          </a:xfrm>
        </p:grpSpPr>
        <p:pic>
          <p:nvPicPr>
            <p:cNvPr id="15" name="图片 14">
              <a:extLst>
                <a:ext uri="{FF2B5EF4-FFF2-40B4-BE49-F238E27FC236}">
                  <a16:creationId xmlns:a16="http://schemas.microsoft.com/office/drawing/2014/main" id="{D755B826-794E-487E-8E9C-4F1B1E6C4C41}"/>
                </a:ext>
              </a:extLst>
            </p:cNvPr>
            <p:cNvPicPr>
              <a:picLocks noChangeAspect="1"/>
            </p:cNvPicPr>
            <p:nvPr/>
          </p:nvPicPr>
          <p:blipFill>
            <a:blip r:embed="rId5"/>
            <a:stretch>
              <a:fillRect/>
            </a:stretch>
          </p:blipFill>
          <p:spPr>
            <a:xfrm>
              <a:off x="6801416" y="1570737"/>
              <a:ext cx="2232856" cy="4961904"/>
            </a:xfrm>
            <a:prstGeom prst="rect">
              <a:avLst/>
            </a:prstGeom>
          </p:spPr>
        </p:pic>
        <p:sp>
          <p:nvSpPr>
            <p:cNvPr id="16" name="矩形 15">
              <a:extLst>
                <a:ext uri="{FF2B5EF4-FFF2-40B4-BE49-F238E27FC236}">
                  <a16:creationId xmlns:a16="http://schemas.microsoft.com/office/drawing/2014/main" id="{DAD4F4E6-008E-4F67-BCBF-F3C24B3679EC}"/>
                </a:ext>
              </a:extLst>
            </p:cNvPr>
            <p:cNvSpPr/>
            <p:nvPr/>
          </p:nvSpPr>
          <p:spPr>
            <a:xfrm>
              <a:off x="6858000" y="3291840"/>
              <a:ext cx="2176272" cy="8595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sp>
          <p:nvSpPr>
            <p:cNvPr id="17" name="文本框 16">
              <a:extLst>
                <a:ext uri="{FF2B5EF4-FFF2-40B4-BE49-F238E27FC236}">
                  <a16:creationId xmlns:a16="http://schemas.microsoft.com/office/drawing/2014/main" id="{46789A40-3238-4C49-B49F-E8E2495168DA}"/>
                </a:ext>
              </a:extLst>
            </p:cNvPr>
            <p:cNvSpPr txBox="1"/>
            <p:nvPr/>
          </p:nvSpPr>
          <p:spPr>
            <a:xfrm>
              <a:off x="7183273" y="3415944"/>
              <a:ext cx="1544546" cy="259965"/>
            </a:xfrm>
            <a:prstGeom prst="rect">
              <a:avLst/>
            </a:prstGeom>
            <a:noFill/>
          </p:spPr>
          <p:txBody>
            <a:bodyPr wrap="none" rtlCol="0">
              <a:spAutoFit/>
            </a:bodyPr>
            <a:lstStyle/>
            <a:p>
              <a:r>
                <a:rPr lang="en-US" altLang="zh-CN" sz="1000" dirty="0">
                  <a:solidFill>
                    <a:srgbClr val="FF0000"/>
                  </a:solidFill>
                </a:rPr>
                <a:t>OSPP</a:t>
              </a:r>
              <a:r>
                <a:rPr lang="zh-CN" altLang="en-US" sz="1000" dirty="0">
                  <a:solidFill>
                    <a:srgbClr val="FF0000"/>
                  </a:solidFill>
                </a:rPr>
                <a:t>职位组员工非必填</a:t>
              </a:r>
            </a:p>
          </p:txBody>
        </p:sp>
      </p:grpSp>
      <p:grpSp>
        <p:nvGrpSpPr>
          <p:cNvPr id="18" name="组合 17">
            <a:extLst>
              <a:ext uri="{FF2B5EF4-FFF2-40B4-BE49-F238E27FC236}">
                <a16:creationId xmlns:a16="http://schemas.microsoft.com/office/drawing/2014/main" id="{DFD41ED8-3C60-4DC7-A747-9A3A07DD9FE1}"/>
              </a:ext>
            </a:extLst>
          </p:cNvPr>
          <p:cNvGrpSpPr/>
          <p:nvPr/>
        </p:nvGrpSpPr>
        <p:grpSpPr>
          <a:xfrm>
            <a:off x="3281947" y="1991462"/>
            <a:ext cx="2009773" cy="4786604"/>
            <a:chOff x="4187017" y="1394453"/>
            <a:chExt cx="2422626" cy="5383613"/>
          </a:xfrm>
        </p:grpSpPr>
        <p:pic>
          <p:nvPicPr>
            <p:cNvPr id="19" name="图片 18">
              <a:extLst>
                <a:ext uri="{FF2B5EF4-FFF2-40B4-BE49-F238E27FC236}">
                  <a16:creationId xmlns:a16="http://schemas.microsoft.com/office/drawing/2014/main" id="{123E3035-EBFB-44AF-81F0-102B032DC331}"/>
                </a:ext>
              </a:extLst>
            </p:cNvPr>
            <p:cNvPicPr>
              <a:picLocks noChangeAspect="1"/>
            </p:cNvPicPr>
            <p:nvPr/>
          </p:nvPicPr>
          <p:blipFill>
            <a:blip r:embed="rId6"/>
            <a:stretch>
              <a:fillRect/>
            </a:stretch>
          </p:blipFill>
          <p:spPr>
            <a:xfrm>
              <a:off x="4187017" y="1394453"/>
              <a:ext cx="2422626" cy="5383613"/>
            </a:xfrm>
            <a:prstGeom prst="rect">
              <a:avLst/>
            </a:prstGeom>
          </p:spPr>
        </p:pic>
        <p:sp>
          <p:nvSpPr>
            <p:cNvPr id="20" name="矩形 19">
              <a:extLst>
                <a:ext uri="{FF2B5EF4-FFF2-40B4-BE49-F238E27FC236}">
                  <a16:creationId xmlns:a16="http://schemas.microsoft.com/office/drawing/2014/main" id="{16ADE048-543B-44B5-AC54-455260590258}"/>
                </a:ext>
              </a:extLst>
            </p:cNvPr>
            <p:cNvSpPr/>
            <p:nvPr/>
          </p:nvSpPr>
          <p:spPr>
            <a:xfrm>
              <a:off x="6272784" y="3056966"/>
              <a:ext cx="336859" cy="3720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sp>
          <p:nvSpPr>
            <p:cNvPr id="21" name="文本框 20">
              <a:extLst>
                <a:ext uri="{FF2B5EF4-FFF2-40B4-BE49-F238E27FC236}">
                  <a16:creationId xmlns:a16="http://schemas.microsoft.com/office/drawing/2014/main" id="{E6E960B7-585D-45EF-8582-11DBC9FB9872}"/>
                </a:ext>
              </a:extLst>
            </p:cNvPr>
            <p:cNvSpPr txBox="1"/>
            <p:nvPr/>
          </p:nvSpPr>
          <p:spPr>
            <a:xfrm>
              <a:off x="4893350" y="3547872"/>
              <a:ext cx="1329180" cy="553998"/>
            </a:xfrm>
            <a:prstGeom prst="rect">
              <a:avLst/>
            </a:prstGeom>
            <a:noFill/>
          </p:spPr>
          <p:txBody>
            <a:bodyPr wrap="square" rtlCol="0">
              <a:spAutoFit/>
            </a:bodyPr>
            <a:lstStyle/>
            <a:p>
              <a:r>
                <a:rPr lang="zh-CN" altLang="en-US" sz="1000" dirty="0">
                  <a:solidFill>
                    <a:srgbClr val="FF0000"/>
                  </a:solidFill>
                </a:rPr>
                <a:t>点击这个图标进行身份证自动识别，信息自动填入</a:t>
              </a:r>
            </a:p>
          </p:txBody>
        </p:sp>
        <p:cxnSp>
          <p:nvCxnSpPr>
            <p:cNvPr id="22" name="直接连接符 21">
              <a:extLst>
                <a:ext uri="{FF2B5EF4-FFF2-40B4-BE49-F238E27FC236}">
                  <a16:creationId xmlns:a16="http://schemas.microsoft.com/office/drawing/2014/main" id="{5BDBB4F9-8EAD-44E1-8B38-1581F87599F9}"/>
                </a:ext>
              </a:extLst>
            </p:cNvPr>
            <p:cNvCxnSpPr>
              <a:cxnSpLocks/>
              <a:stCxn id="21" idx="0"/>
            </p:cNvCxnSpPr>
            <p:nvPr/>
          </p:nvCxnSpPr>
          <p:spPr>
            <a:xfrm flipV="1">
              <a:off x="5557940" y="3291840"/>
              <a:ext cx="734321" cy="25603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 name="矩形 4">
            <a:extLst>
              <a:ext uri="{FF2B5EF4-FFF2-40B4-BE49-F238E27FC236}">
                <a16:creationId xmlns:a16="http://schemas.microsoft.com/office/drawing/2014/main" id="{47DC7A39-1288-CFC1-4596-59A3BB4F3155}"/>
              </a:ext>
            </a:extLst>
          </p:cNvPr>
          <p:cNvSpPr/>
          <p:nvPr/>
        </p:nvSpPr>
        <p:spPr>
          <a:xfrm rot="10800000">
            <a:off x="1597438" y="5626749"/>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945929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预入职</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候选人填写的信息被</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HR</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退回后重新提交</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8" name="文本框 7">
            <a:extLst>
              <a:ext uri="{FF2B5EF4-FFF2-40B4-BE49-F238E27FC236}">
                <a16:creationId xmlns:a16="http://schemas.microsoft.com/office/drawing/2014/main" id="{A3F8FDC3-CF3A-4A93-955E-8966BD79ED2A}"/>
              </a:ext>
            </a:extLst>
          </p:cNvPr>
          <p:cNvSpPr txBox="1"/>
          <p:nvPr/>
        </p:nvSpPr>
        <p:spPr>
          <a:xfrm>
            <a:off x="113628" y="1884107"/>
            <a:ext cx="2683506" cy="2711063"/>
          </a:xfrm>
          <a:prstGeom prst="rect">
            <a:avLst/>
          </a:prstGeom>
          <a:noFill/>
        </p:spPr>
        <p:txBody>
          <a:bodyPr wrap="square" rtlCol="0">
            <a:spAutoFit/>
          </a:bodyPr>
          <a:lstStyle/>
          <a:p>
            <a:r>
              <a:rPr lang="zh-CN" altLang="en-US" sz="1400" b="1" dirty="0">
                <a:solidFill>
                  <a:srgbClr val="1C1C1C"/>
                </a:solidFill>
                <a:latin typeface="等线"/>
              </a:rPr>
              <a:t>当个人信息表被</a:t>
            </a:r>
            <a:r>
              <a:rPr lang="en-US" altLang="zh-CN" sz="1400" b="1" dirty="0">
                <a:solidFill>
                  <a:srgbClr val="1C1C1C"/>
                </a:solidFill>
                <a:latin typeface="等线"/>
              </a:rPr>
              <a:t>HR</a:t>
            </a:r>
            <a:r>
              <a:rPr lang="zh-CN" altLang="en-US" sz="1400" b="1" dirty="0">
                <a:solidFill>
                  <a:srgbClr val="1C1C1C"/>
                </a:solidFill>
                <a:latin typeface="等线"/>
              </a:rPr>
              <a:t>退回后：</a:t>
            </a:r>
            <a:endParaRPr lang="en-US" altLang="zh-CN" sz="1400" b="1" dirty="0">
              <a:solidFill>
                <a:srgbClr val="1C1C1C"/>
              </a:solidFill>
              <a:latin typeface="等线"/>
            </a:endParaRPr>
          </a:p>
          <a:p>
            <a:endParaRPr lang="en-US" altLang="zh-CN" sz="1400" b="1" dirty="0">
              <a:solidFill>
                <a:srgbClr val="1C1C1C"/>
              </a:solidFill>
              <a:latin typeface="等线"/>
            </a:endParaRPr>
          </a:p>
          <a:p>
            <a:pPr marL="285750" indent="-285750">
              <a:lnSpc>
                <a:spcPct val="150000"/>
              </a:lnSpc>
              <a:buFontTx/>
              <a:buChar char="-"/>
            </a:pPr>
            <a:r>
              <a:rPr lang="zh-CN" altLang="en-US" sz="1200" dirty="0">
                <a:solidFill>
                  <a:srgbClr val="1C1C1C"/>
                </a:solidFill>
                <a:latin typeface="等线"/>
              </a:rPr>
              <a:t>候选人会收到短信提示，点击链接进去后分别点击各个模块查看最上方具体退回原因；</a:t>
            </a:r>
            <a:endParaRPr lang="en-US" altLang="zh-CN" sz="1200" dirty="0">
              <a:solidFill>
                <a:srgbClr val="1C1C1C"/>
              </a:solidFill>
              <a:latin typeface="等线"/>
            </a:endParaRPr>
          </a:p>
          <a:p>
            <a:pPr marL="285750" indent="-285750">
              <a:lnSpc>
                <a:spcPct val="150000"/>
              </a:lnSpc>
              <a:buFontTx/>
              <a:buChar char="-"/>
            </a:pPr>
            <a:r>
              <a:rPr lang="zh-CN" altLang="en-US" sz="1200" dirty="0">
                <a:solidFill>
                  <a:srgbClr val="1C1C1C"/>
                </a:solidFill>
                <a:latin typeface="等线"/>
              </a:rPr>
              <a:t>预留邮箱的候选人同时也会收到邮件提示；</a:t>
            </a:r>
            <a:endParaRPr lang="en-US" altLang="zh-CN" sz="1200" dirty="0">
              <a:solidFill>
                <a:srgbClr val="1C1C1C"/>
              </a:solidFill>
              <a:latin typeface="等线"/>
            </a:endParaRPr>
          </a:p>
          <a:p>
            <a:pPr marL="285750" indent="-285750">
              <a:lnSpc>
                <a:spcPct val="150000"/>
              </a:lnSpc>
              <a:buFontTx/>
              <a:buChar char="-"/>
            </a:pPr>
            <a:r>
              <a:rPr lang="zh-CN" altLang="en-US" sz="1200" dirty="0">
                <a:solidFill>
                  <a:srgbClr val="1C1C1C"/>
                </a:solidFill>
                <a:latin typeface="等线"/>
              </a:rPr>
              <a:t>创建</a:t>
            </a:r>
            <a:r>
              <a:rPr lang="en-US" altLang="zh-CN" sz="1200" dirty="0">
                <a:solidFill>
                  <a:srgbClr val="1C1C1C"/>
                </a:solidFill>
                <a:latin typeface="等线"/>
              </a:rPr>
              <a:t>Offer</a:t>
            </a:r>
            <a:r>
              <a:rPr lang="zh-CN" altLang="en-US" sz="1200" dirty="0">
                <a:solidFill>
                  <a:srgbClr val="1C1C1C"/>
                </a:solidFill>
                <a:latin typeface="等线"/>
              </a:rPr>
              <a:t>的营运经理也会收到邮件提示；</a:t>
            </a:r>
            <a:endParaRPr lang="en-US" altLang="zh-CN" sz="1200" dirty="0">
              <a:solidFill>
                <a:srgbClr val="1C1C1C"/>
              </a:solidFill>
              <a:latin typeface="等线"/>
            </a:endParaRPr>
          </a:p>
          <a:p>
            <a:pPr>
              <a:lnSpc>
                <a:spcPct val="150000"/>
              </a:lnSpc>
            </a:pPr>
            <a:endParaRPr lang="zh-CN" altLang="en-US" sz="1200" dirty="0">
              <a:solidFill>
                <a:srgbClr val="1C1C1C"/>
              </a:solidFill>
              <a:latin typeface="等线"/>
            </a:endParaRPr>
          </a:p>
        </p:txBody>
      </p:sp>
      <p:pic>
        <p:nvPicPr>
          <p:cNvPr id="9" name="图片 8">
            <a:extLst>
              <a:ext uri="{FF2B5EF4-FFF2-40B4-BE49-F238E27FC236}">
                <a16:creationId xmlns:a16="http://schemas.microsoft.com/office/drawing/2014/main" id="{C06625CE-0659-4082-B492-CC3C6011A5C4}"/>
              </a:ext>
            </a:extLst>
          </p:cNvPr>
          <p:cNvPicPr>
            <a:picLocks noChangeAspect="1"/>
          </p:cNvPicPr>
          <p:nvPr/>
        </p:nvPicPr>
        <p:blipFill>
          <a:blip r:embed="rId2"/>
          <a:stretch>
            <a:fillRect/>
          </a:stretch>
        </p:blipFill>
        <p:spPr>
          <a:xfrm>
            <a:off x="5552655" y="1588544"/>
            <a:ext cx="2356487" cy="5236638"/>
          </a:xfrm>
          <a:prstGeom prst="rect">
            <a:avLst/>
          </a:prstGeom>
        </p:spPr>
      </p:pic>
      <p:pic>
        <p:nvPicPr>
          <p:cNvPr id="10" name="图片 9">
            <a:extLst>
              <a:ext uri="{FF2B5EF4-FFF2-40B4-BE49-F238E27FC236}">
                <a16:creationId xmlns:a16="http://schemas.microsoft.com/office/drawing/2014/main" id="{F09E2BEF-C052-4F82-BD4A-B00FD5B342F3}"/>
              </a:ext>
            </a:extLst>
          </p:cNvPr>
          <p:cNvPicPr>
            <a:picLocks noChangeAspect="1"/>
          </p:cNvPicPr>
          <p:nvPr/>
        </p:nvPicPr>
        <p:blipFill rotWithShape="1">
          <a:blip r:embed="rId3"/>
          <a:srcRect l="1709" r="11336" b="47221"/>
          <a:stretch/>
        </p:blipFill>
        <p:spPr>
          <a:xfrm>
            <a:off x="2751387" y="1588544"/>
            <a:ext cx="2683505" cy="4139956"/>
          </a:xfrm>
          <a:prstGeom prst="rect">
            <a:avLst/>
          </a:prstGeom>
        </p:spPr>
      </p:pic>
      <p:pic>
        <p:nvPicPr>
          <p:cNvPr id="11" name="图片 10">
            <a:extLst>
              <a:ext uri="{FF2B5EF4-FFF2-40B4-BE49-F238E27FC236}">
                <a16:creationId xmlns:a16="http://schemas.microsoft.com/office/drawing/2014/main" id="{74B07B8F-692A-4F67-B3D6-8A8C1E311B60}"/>
              </a:ext>
            </a:extLst>
          </p:cNvPr>
          <p:cNvPicPr>
            <a:picLocks noChangeAspect="1"/>
          </p:cNvPicPr>
          <p:nvPr/>
        </p:nvPicPr>
        <p:blipFill>
          <a:blip r:embed="rId4"/>
          <a:stretch>
            <a:fillRect/>
          </a:stretch>
        </p:blipFill>
        <p:spPr>
          <a:xfrm>
            <a:off x="8026905" y="1401936"/>
            <a:ext cx="2950422" cy="2566581"/>
          </a:xfrm>
          <a:prstGeom prst="rect">
            <a:avLst/>
          </a:prstGeom>
        </p:spPr>
      </p:pic>
      <p:pic>
        <p:nvPicPr>
          <p:cNvPr id="12" name="图片 11">
            <a:extLst>
              <a:ext uri="{FF2B5EF4-FFF2-40B4-BE49-F238E27FC236}">
                <a16:creationId xmlns:a16="http://schemas.microsoft.com/office/drawing/2014/main" id="{222C7CB0-178E-40EE-9CFC-08101E0012A8}"/>
              </a:ext>
            </a:extLst>
          </p:cNvPr>
          <p:cNvPicPr>
            <a:picLocks noChangeAspect="1"/>
          </p:cNvPicPr>
          <p:nvPr/>
        </p:nvPicPr>
        <p:blipFill>
          <a:blip r:embed="rId5"/>
          <a:stretch>
            <a:fillRect/>
          </a:stretch>
        </p:blipFill>
        <p:spPr>
          <a:xfrm>
            <a:off x="8026905" y="4021628"/>
            <a:ext cx="2979928" cy="2655897"/>
          </a:xfrm>
          <a:prstGeom prst="rect">
            <a:avLst/>
          </a:prstGeom>
        </p:spPr>
      </p:pic>
      <p:sp>
        <p:nvSpPr>
          <p:cNvPr id="5" name="矩形 4">
            <a:extLst>
              <a:ext uri="{FF2B5EF4-FFF2-40B4-BE49-F238E27FC236}">
                <a16:creationId xmlns:a16="http://schemas.microsoft.com/office/drawing/2014/main" id="{D05D8C5A-CDF6-26B1-82D9-CB816678D7CC}"/>
              </a:ext>
            </a:extLst>
          </p:cNvPr>
          <p:cNvSpPr/>
          <p:nvPr/>
        </p:nvSpPr>
        <p:spPr>
          <a:xfrm rot="10800000">
            <a:off x="6780705" y="3567743"/>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425635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预入职</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注意事项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13" name="文本框 12">
            <a:extLst>
              <a:ext uri="{FF2B5EF4-FFF2-40B4-BE49-F238E27FC236}">
                <a16:creationId xmlns:a16="http://schemas.microsoft.com/office/drawing/2014/main" id="{0F6C5E34-6814-4883-A830-144C5711F30D}"/>
              </a:ext>
            </a:extLst>
          </p:cNvPr>
          <p:cNvSpPr txBox="1"/>
          <p:nvPr/>
        </p:nvSpPr>
        <p:spPr>
          <a:xfrm>
            <a:off x="637234" y="1545158"/>
            <a:ext cx="11277675" cy="3285771"/>
          </a:xfrm>
          <a:prstGeom prst="rect">
            <a:avLst/>
          </a:prstGeom>
          <a:noFill/>
        </p:spPr>
        <p:txBody>
          <a:bodyPr wrap="square" rtlCol="0">
            <a:spAutoFit/>
          </a:bodyPr>
          <a:lstStyle/>
          <a:p>
            <a:endParaRPr lang="en-US" altLang="zh-CN" b="1" dirty="0"/>
          </a:p>
          <a:p>
            <a:pPr>
              <a:lnSpc>
                <a:spcPct val="150000"/>
              </a:lnSpc>
            </a:pPr>
            <a:r>
              <a:rPr lang="en-US" altLang="zh-CN" sz="1600" dirty="0"/>
              <a:t>1. </a:t>
            </a:r>
            <a:r>
              <a:rPr lang="zh-CN" altLang="en-US" sz="1600" dirty="0"/>
              <a:t>针对</a:t>
            </a:r>
            <a:r>
              <a:rPr lang="en-US" altLang="zh-CN" sz="1600" dirty="0"/>
              <a:t>OSPP</a:t>
            </a:r>
            <a:r>
              <a:rPr lang="zh-CN" altLang="en-US" sz="1600" dirty="0"/>
              <a:t>职位组且不发</a:t>
            </a:r>
            <a:r>
              <a:rPr lang="en-US" altLang="zh-CN" sz="1600" dirty="0"/>
              <a:t>offer</a:t>
            </a:r>
            <a:r>
              <a:rPr lang="zh-CN" altLang="en-US" sz="1600" dirty="0"/>
              <a:t>的员工，营运自行在</a:t>
            </a:r>
            <a:r>
              <a:rPr lang="en-US" altLang="zh-CN" sz="1600" dirty="0"/>
              <a:t>Worksmart4.0</a:t>
            </a:r>
            <a:r>
              <a:rPr lang="zh-CN" altLang="en-US" sz="1600" dirty="0"/>
              <a:t>中发起预入职表单；且在</a:t>
            </a:r>
            <a:r>
              <a:rPr lang="en-US" altLang="zh-CN" sz="1600" dirty="0"/>
              <a:t>Offer</a:t>
            </a:r>
            <a:r>
              <a:rPr lang="zh-CN" altLang="en-US" sz="1600" dirty="0"/>
              <a:t>审批完成后指导新员工在收到短信链接后个人信息录入</a:t>
            </a:r>
            <a:endParaRPr lang="en-US" altLang="zh-CN" sz="1600" dirty="0"/>
          </a:p>
          <a:p>
            <a:pPr>
              <a:lnSpc>
                <a:spcPct val="150000"/>
              </a:lnSpc>
            </a:pPr>
            <a:r>
              <a:rPr lang="en-US" altLang="zh-CN" sz="1600" dirty="0"/>
              <a:t>2. </a:t>
            </a:r>
            <a:r>
              <a:rPr lang="zh-CN" altLang="en-US" sz="1600" dirty="0"/>
              <a:t>针对</a:t>
            </a:r>
            <a:r>
              <a:rPr lang="en-US" altLang="zh-CN" sz="1600" dirty="0"/>
              <a:t>OSPP</a:t>
            </a:r>
            <a:r>
              <a:rPr lang="zh-CN" altLang="en-US" sz="1600" dirty="0"/>
              <a:t>职位组且不发</a:t>
            </a:r>
            <a:r>
              <a:rPr lang="en-US" altLang="zh-CN" sz="1600" dirty="0"/>
              <a:t>offer</a:t>
            </a:r>
            <a:r>
              <a:rPr lang="zh-CN" altLang="en-US" sz="1600" dirty="0"/>
              <a:t>以外的员工，需联系招聘同事完成预入职表单，营运需指导新员工在收到短信链接后完成</a:t>
            </a:r>
            <a:r>
              <a:rPr lang="en-US" altLang="zh-CN" sz="1600" dirty="0"/>
              <a:t>Offer</a:t>
            </a:r>
            <a:r>
              <a:rPr lang="zh-CN" altLang="en-US" sz="1600" dirty="0"/>
              <a:t>签署及个人信息录入；</a:t>
            </a:r>
            <a:endParaRPr lang="en-US" altLang="zh-CN" sz="1600" dirty="0"/>
          </a:p>
          <a:p>
            <a:pPr>
              <a:lnSpc>
                <a:spcPct val="150000"/>
              </a:lnSpc>
            </a:pPr>
            <a:r>
              <a:rPr lang="en-US" altLang="zh-CN" sz="1600" dirty="0"/>
              <a:t>3. </a:t>
            </a:r>
            <a:r>
              <a:rPr lang="zh-CN" altLang="en-US" sz="1600" dirty="0"/>
              <a:t>仅分店经理或维护在组织</a:t>
            </a:r>
            <a:r>
              <a:rPr lang="en-US" altLang="zh-CN" sz="1600" dirty="0"/>
              <a:t>CN</a:t>
            </a:r>
            <a:r>
              <a:rPr lang="zh-CN" altLang="en-US" sz="1600" dirty="0"/>
              <a:t>层级上的主管才可发起自己权限范围内的预入职表单；</a:t>
            </a:r>
            <a:endParaRPr lang="en-US" altLang="zh-CN" sz="1600" dirty="0"/>
          </a:p>
          <a:p>
            <a:pPr>
              <a:lnSpc>
                <a:spcPct val="150000"/>
              </a:lnSpc>
            </a:pPr>
            <a:r>
              <a:rPr lang="en-US" altLang="zh-CN" sz="1600" dirty="0"/>
              <a:t>4.</a:t>
            </a:r>
            <a:r>
              <a:rPr lang="zh-CN" altLang="en-US" sz="1600" dirty="0"/>
              <a:t>若录入的手机号错误导致候选人收不到入职资料填写短信，请联系</a:t>
            </a:r>
            <a:r>
              <a:rPr lang="en-US" altLang="zh-CN" sz="1600" dirty="0"/>
              <a:t>IT</a:t>
            </a:r>
            <a:r>
              <a:rPr lang="zh-CN" altLang="en-US" sz="1600" dirty="0"/>
              <a:t>或者对口的薪酬福利部同事修改正确的手机号；</a:t>
            </a:r>
            <a:endParaRPr lang="en-US" altLang="zh-CN" sz="1600" dirty="0"/>
          </a:p>
          <a:p>
            <a:pPr>
              <a:lnSpc>
                <a:spcPct val="150000"/>
              </a:lnSpc>
            </a:pPr>
            <a:endParaRPr lang="en-US" altLang="zh-CN" sz="1600" dirty="0"/>
          </a:p>
          <a:p>
            <a:pPr>
              <a:lnSpc>
                <a:spcPct val="150000"/>
              </a:lnSpc>
            </a:pPr>
            <a:endParaRPr lang="zh-CN" altLang="en-US" sz="1600" dirty="0"/>
          </a:p>
        </p:txBody>
      </p:sp>
    </p:spTree>
    <p:extLst>
      <p:ext uri="{BB962C8B-B14F-4D97-AF65-F5344CB8AC3E}">
        <p14:creationId xmlns:p14="http://schemas.microsoft.com/office/powerpoint/2010/main" val="20221357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预入职</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审批流</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aphicFrame>
        <p:nvGraphicFramePr>
          <p:cNvPr id="5" name="内容占位符 10">
            <a:extLst>
              <a:ext uri="{FF2B5EF4-FFF2-40B4-BE49-F238E27FC236}">
                <a16:creationId xmlns:a16="http://schemas.microsoft.com/office/drawing/2014/main" id="{0D1D1328-CB35-5E3B-348E-200FB9BF644F}"/>
              </a:ext>
            </a:extLst>
          </p:cNvPr>
          <p:cNvGraphicFramePr>
            <a:graphicFrameLocks/>
          </p:cNvGraphicFramePr>
          <p:nvPr>
            <p:extLst>
              <p:ext uri="{D42A27DB-BD31-4B8C-83A1-F6EECF244321}">
                <p14:modId xmlns:p14="http://schemas.microsoft.com/office/powerpoint/2010/main" val="3803615965"/>
              </p:ext>
            </p:extLst>
          </p:nvPr>
        </p:nvGraphicFramePr>
        <p:xfrm>
          <a:off x="528762" y="1775255"/>
          <a:ext cx="11510837" cy="2857993"/>
        </p:xfrm>
        <a:graphic>
          <a:graphicData uri="http://schemas.openxmlformats.org/drawingml/2006/table">
            <a:tbl>
              <a:tblPr>
                <a:tableStyleId>{5C22544A-7EE6-4342-B048-85BDC9FD1C3A}</a:tableStyleId>
              </a:tblPr>
              <a:tblGrid>
                <a:gridCol w="770243">
                  <a:extLst>
                    <a:ext uri="{9D8B030D-6E8A-4147-A177-3AD203B41FA5}">
                      <a16:colId xmlns:a16="http://schemas.microsoft.com/office/drawing/2014/main" val="855341164"/>
                    </a:ext>
                  </a:extLst>
                </a:gridCol>
                <a:gridCol w="770243">
                  <a:extLst>
                    <a:ext uri="{9D8B030D-6E8A-4147-A177-3AD203B41FA5}">
                      <a16:colId xmlns:a16="http://schemas.microsoft.com/office/drawing/2014/main" val="4149412902"/>
                    </a:ext>
                  </a:extLst>
                </a:gridCol>
                <a:gridCol w="2235841">
                  <a:extLst>
                    <a:ext uri="{9D8B030D-6E8A-4147-A177-3AD203B41FA5}">
                      <a16:colId xmlns:a16="http://schemas.microsoft.com/office/drawing/2014/main" val="3968667561"/>
                    </a:ext>
                  </a:extLst>
                </a:gridCol>
                <a:gridCol w="1390714">
                  <a:extLst>
                    <a:ext uri="{9D8B030D-6E8A-4147-A177-3AD203B41FA5}">
                      <a16:colId xmlns:a16="http://schemas.microsoft.com/office/drawing/2014/main" val="1229032565"/>
                    </a:ext>
                  </a:extLst>
                </a:gridCol>
                <a:gridCol w="2011187">
                  <a:extLst>
                    <a:ext uri="{9D8B030D-6E8A-4147-A177-3AD203B41FA5}">
                      <a16:colId xmlns:a16="http://schemas.microsoft.com/office/drawing/2014/main" val="1715696231"/>
                    </a:ext>
                  </a:extLst>
                </a:gridCol>
                <a:gridCol w="1571141">
                  <a:extLst>
                    <a:ext uri="{9D8B030D-6E8A-4147-A177-3AD203B41FA5}">
                      <a16:colId xmlns:a16="http://schemas.microsoft.com/office/drawing/2014/main" val="3492371961"/>
                    </a:ext>
                  </a:extLst>
                </a:gridCol>
                <a:gridCol w="2037487">
                  <a:extLst>
                    <a:ext uri="{9D8B030D-6E8A-4147-A177-3AD203B41FA5}">
                      <a16:colId xmlns:a16="http://schemas.microsoft.com/office/drawing/2014/main" val="497842615"/>
                    </a:ext>
                  </a:extLst>
                </a:gridCol>
                <a:gridCol w="723981">
                  <a:extLst>
                    <a:ext uri="{9D8B030D-6E8A-4147-A177-3AD203B41FA5}">
                      <a16:colId xmlns:a16="http://schemas.microsoft.com/office/drawing/2014/main" val="608072967"/>
                    </a:ext>
                  </a:extLst>
                </a:gridCol>
              </a:tblGrid>
              <a:tr h="302332">
                <a:tc>
                  <a:txBody>
                    <a:bodyPr/>
                    <a:lstStyle/>
                    <a:p>
                      <a:pPr algn="ctr" fontAlgn="ctr"/>
                      <a:r>
                        <a:rPr lang="zh-CN" altLang="en-US" sz="1200" b="1" i="0" u="none" strike="noStrike" dirty="0">
                          <a:solidFill>
                            <a:srgbClr val="000000"/>
                          </a:solidFill>
                          <a:effectLst/>
                          <a:latin typeface="等线" panose="02010600030101010101" pitchFamily="2" charset="-122"/>
                          <a:ea typeface="等线" panose="02010600030101010101" pitchFamily="2" charset="-122"/>
                        </a:rPr>
                        <a:t>职位组</a:t>
                      </a:r>
                      <a:endParaRPr lang="fr-FR" sz="12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200" b="1" u="none" strike="noStrike" dirty="0">
                          <a:effectLst/>
                        </a:rPr>
                        <a:t>类型</a:t>
                      </a:r>
                      <a:endParaRPr lang="fr-FR" sz="12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gridSpan="6">
                  <a:txBody>
                    <a:bodyPr/>
                    <a:lstStyle/>
                    <a:p>
                      <a:pPr algn="ctr" fontAlgn="ctr"/>
                      <a:r>
                        <a:rPr lang="zh-CN" altLang="en-US" sz="1200" b="1" u="none" strike="noStrike" dirty="0">
                          <a:effectLst/>
                        </a:rPr>
                        <a:t>审批流</a:t>
                      </a:r>
                      <a:endParaRPr lang="fr-FR" sz="12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885718212"/>
                  </a:ext>
                </a:extLst>
              </a:tr>
              <a:tr h="302332">
                <a:tc>
                  <a:txBody>
                    <a:bodyPr/>
                    <a:lstStyle/>
                    <a:p>
                      <a:pPr algn="ctr" fontAlgn="ctr"/>
                      <a:r>
                        <a:rPr lang="fr-FR" sz="1200" u="none" strike="noStrike" dirty="0">
                          <a:effectLst/>
                        </a:rPr>
                        <a:t>OSPP</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dirty="0">
                          <a:effectLst/>
                        </a:rPr>
                        <a:t>/</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dirty="0">
                          <a:effectLst/>
                        </a:rPr>
                        <a:t>SM</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a:effectLst/>
                        </a:rPr>
                        <a:t>AM</a:t>
                      </a:r>
                      <a:endParaRPr lang="fr-FR"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200" u="none" strike="noStrike">
                          <a:effectLst/>
                        </a:rPr>
                        <a:t>　</a:t>
                      </a:r>
                      <a:endParaRPr lang="zh-CN" altLang="en-US"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200" u="none" strike="noStrike">
                          <a:effectLst/>
                        </a:rPr>
                        <a:t>　</a:t>
                      </a:r>
                      <a:endParaRPr lang="zh-CN" altLang="en-US"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200" u="none" strike="noStrike" dirty="0">
                          <a:effectLst/>
                        </a:rPr>
                        <a:t>　</a:t>
                      </a:r>
                      <a:endParaRPr lang="zh-CN" altLang="en-US"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200" u="none" strike="noStrike">
                          <a:effectLst/>
                        </a:rPr>
                        <a:t>　</a:t>
                      </a:r>
                      <a:endParaRPr lang="zh-CN" altLang="en-US"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3302188182"/>
                  </a:ext>
                </a:extLst>
              </a:tr>
              <a:tr h="363281">
                <a:tc>
                  <a:txBody>
                    <a:bodyPr/>
                    <a:lstStyle/>
                    <a:p>
                      <a:pPr algn="ctr" fontAlgn="ctr"/>
                      <a:r>
                        <a:rPr lang="fr-FR" sz="1200" u="none" strike="noStrike" dirty="0">
                          <a:effectLst/>
                        </a:rPr>
                        <a:t>OSM2</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dirty="0">
                          <a:effectLst/>
                        </a:rPr>
                        <a:t>SG-45678</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dirty="0">
                          <a:effectLst/>
                        </a:rPr>
                        <a:t>HRBP (</a:t>
                      </a:r>
                      <a:r>
                        <a:rPr lang="fr-FR" sz="1200" u="none" strike="noStrike" dirty="0" err="1">
                          <a:effectLst/>
                        </a:rPr>
                        <a:t>onsite</a:t>
                      </a:r>
                      <a:r>
                        <a:rPr lang="fr-FR" sz="1200" u="none" strike="noStrike" dirty="0">
                          <a:effectLst/>
                        </a:rPr>
                        <a:t>)</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a:effectLst/>
                        </a:rPr>
                        <a:t>SM</a:t>
                      </a:r>
                      <a:endParaRPr lang="fr-FR"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a:effectLst/>
                        </a:rPr>
                        <a:t>AM</a:t>
                      </a:r>
                      <a:endParaRPr lang="fr-FR"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a:effectLst/>
                        </a:rPr>
                        <a:t>RD</a:t>
                      </a:r>
                      <a:endParaRPr lang="fr-FR"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dirty="0">
                          <a:effectLst/>
                        </a:rPr>
                        <a:t>OHR </a:t>
                      </a:r>
                      <a:r>
                        <a:rPr lang="en-US" sz="1200" u="none" strike="noStrike" dirty="0">
                          <a:effectLst/>
                        </a:rPr>
                        <a:t>(cc)</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200" u="none" strike="noStrike" dirty="0">
                          <a:effectLst/>
                        </a:rPr>
                        <a:t>　</a:t>
                      </a:r>
                      <a:endParaRPr lang="zh-CN" altLang="en-US"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1411890890"/>
                  </a:ext>
                </a:extLst>
              </a:tr>
              <a:tr h="302332">
                <a:tc>
                  <a:txBody>
                    <a:bodyPr/>
                    <a:lstStyle/>
                    <a:p>
                      <a:pPr algn="ctr" fontAlgn="ctr"/>
                      <a:r>
                        <a:rPr lang="fr-FR" sz="1200" u="none" strike="noStrike" dirty="0">
                          <a:effectLst/>
                        </a:rPr>
                        <a:t>OSM1</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dirty="0">
                          <a:effectLst/>
                        </a:rPr>
                        <a:t>SG-45678</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dirty="0">
                          <a:effectLst/>
                        </a:rPr>
                        <a:t>HRBP (</a:t>
                      </a:r>
                      <a:r>
                        <a:rPr lang="fr-FR" sz="1200" u="none" strike="noStrike" dirty="0" err="1">
                          <a:effectLst/>
                        </a:rPr>
                        <a:t>onsite</a:t>
                      </a:r>
                      <a:r>
                        <a:rPr lang="fr-FR" sz="1200" u="none" strike="noStrike" dirty="0">
                          <a:effectLst/>
                        </a:rPr>
                        <a:t>)</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dirty="0">
                          <a:effectLst/>
                        </a:rPr>
                        <a:t>AM</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dirty="0">
                          <a:effectLst/>
                        </a:rPr>
                        <a:t>RD</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dirty="0">
                          <a:effectLst/>
                        </a:rPr>
                        <a:t>OD/SD</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altLang="zh-CN" sz="1200" b="0" i="0" u="none" strike="noStrike" dirty="0">
                          <a:solidFill>
                            <a:srgbClr val="000000"/>
                          </a:solidFill>
                          <a:effectLst/>
                          <a:latin typeface="等线" panose="02010600030101010101" pitchFamily="2" charset="-122"/>
                          <a:ea typeface="等线" panose="02010600030101010101" pitchFamily="2" charset="-122"/>
                        </a:rPr>
                        <a:t>D</a:t>
                      </a:r>
                      <a:r>
                        <a:rPr lang="en-US" altLang="zh-CN" sz="1200" b="0" i="0" u="none" strike="noStrike" dirty="0" err="1">
                          <a:solidFill>
                            <a:srgbClr val="000000"/>
                          </a:solidFill>
                          <a:effectLst/>
                          <a:latin typeface="等线" panose="02010600030101010101" pitchFamily="2" charset="-122"/>
                          <a:ea typeface="等线" panose="02010600030101010101" pitchFamily="2" charset="-122"/>
                        </a:rPr>
                        <a:t>epartment</a:t>
                      </a:r>
                      <a:r>
                        <a:rPr lang="en-US" altLang="zh-CN" sz="1200" b="0" i="0" u="none" strike="noStrike" dirty="0">
                          <a:solidFill>
                            <a:srgbClr val="000000"/>
                          </a:solidFill>
                          <a:effectLst/>
                          <a:latin typeface="等线" panose="02010600030101010101" pitchFamily="2" charset="-122"/>
                          <a:ea typeface="等线" panose="02010600030101010101" pitchFamily="2" charset="-122"/>
                        </a:rPr>
                        <a:t> Head </a:t>
                      </a:r>
                    </a:p>
                    <a:p>
                      <a:pPr algn="ctr" fontAlgn="ctr"/>
                      <a:r>
                        <a:rPr lang="en-US" altLang="zh-CN" sz="1200" b="0" i="0" u="none" strike="noStrike" dirty="0">
                          <a:solidFill>
                            <a:srgbClr val="000000"/>
                          </a:solidFill>
                          <a:effectLst/>
                          <a:latin typeface="等线" panose="02010600030101010101" pitchFamily="2" charset="-122"/>
                          <a:ea typeface="等线" panose="02010600030101010101" pitchFamily="2" charset="-122"/>
                        </a:rPr>
                        <a:t>(</a:t>
                      </a:r>
                      <a:r>
                        <a:rPr lang="zh-CN" altLang="en-US" sz="1200" b="0" i="0" u="none" strike="noStrike" dirty="0">
                          <a:solidFill>
                            <a:srgbClr val="000000"/>
                          </a:solidFill>
                          <a:effectLst/>
                          <a:latin typeface="等线" panose="02010600030101010101" pitchFamily="2" charset="-122"/>
                          <a:ea typeface="等线" panose="02010600030101010101" pitchFamily="2" charset="-122"/>
                        </a:rPr>
                        <a:t>工资标准总额</a:t>
                      </a:r>
                      <a:r>
                        <a:rPr lang="en-US" altLang="zh-CN" sz="1200" b="0" i="0" u="none" strike="noStrike" dirty="0">
                          <a:solidFill>
                            <a:srgbClr val="000000"/>
                          </a:solidFill>
                          <a:effectLst/>
                          <a:latin typeface="等线" panose="02010600030101010101" pitchFamily="2" charset="-122"/>
                          <a:ea typeface="等线" panose="02010600030101010101" pitchFamily="2" charset="-122"/>
                        </a:rPr>
                        <a:t>&gt;10000</a:t>
                      </a:r>
                      <a:r>
                        <a:rPr lang="zh-CN" altLang="en-US" sz="1200" b="0" i="0" u="none" strike="noStrike" dirty="0">
                          <a:solidFill>
                            <a:srgbClr val="000000"/>
                          </a:solidFill>
                          <a:effectLst/>
                          <a:latin typeface="等线" panose="02010600030101010101" pitchFamily="2" charset="-122"/>
                          <a:ea typeface="等线" panose="02010600030101010101" pitchFamily="2" charset="-122"/>
                        </a:rPr>
                        <a:t>）</a:t>
                      </a:r>
                      <a:endParaRPr lang="fr-FR"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altLang="zh-CN" sz="1200" u="none" strike="noStrike" dirty="0">
                          <a:effectLst/>
                        </a:rPr>
                        <a:t>OHR </a:t>
                      </a:r>
                      <a:r>
                        <a:rPr lang="en-US" altLang="zh-CN" sz="1200" u="none" strike="noStrike" dirty="0">
                          <a:effectLst/>
                        </a:rPr>
                        <a:t>(cc)</a:t>
                      </a:r>
                      <a:endParaRPr lang="fr-FR"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671664417"/>
                  </a:ext>
                </a:extLst>
              </a:tr>
              <a:tr h="305435">
                <a:tc>
                  <a:txBody>
                    <a:bodyPr/>
                    <a:lstStyle/>
                    <a:p>
                      <a:pPr algn="ctr" fontAlgn="ctr"/>
                      <a:r>
                        <a:rPr lang="fr-FR" sz="1200" u="none" strike="noStrike">
                          <a:effectLst/>
                        </a:rPr>
                        <a:t>OSM1</a:t>
                      </a:r>
                      <a:endParaRPr lang="fr-FR"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a:effectLst/>
                        </a:rPr>
                        <a:t>SG-3</a:t>
                      </a:r>
                      <a:endParaRPr lang="fr-FR"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dirty="0">
                          <a:effectLst/>
                        </a:rPr>
                        <a:t>RHRD</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dirty="0">
                          <a:effectLst/>
                        </a:rPr>
                        <a:t>RD</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dirty="0">
                          <a:effectLst/>
                        </a:rPr>
                        <a:t>OD/SD</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lang="en-US" altLang="zh-CN" sz="1200" b="0" i="0" u="none" strike="noStrike" dirty="0">
                          <a:solidFill>
                            <a:srgbClr val="000000"/>
                          </a:solidFill>
                          <a:effectLst/>
                          <a:latin typeface="等线" panose="02010600030101010101" pitchFamily="2" charset="-122"/>
                          <a:ea typeface="等线" panose="02010600030101010101" pitchFamily="2" charset="-122"/>
                        </a:rPr>
                        <a:t>Department Head</a:t>
                      </a:r>
                      <a:endParaRPr lang="fr-FR"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b="0" i="0" u="none" strike="noStrike" dirty="0">
                          <a:solidFill>
                            <a:srgbClr val="000000"/>
                          </a:solidFill>
                          <a:effectLst/>
                          <a:latin typeface="等线" panose="02010600030101010101" pitchFamily="2" charset="-122"/>
                          <a:ea typeface="等线" panose="02010600030101010101" pitchFamily="2" charset="-122"/>
                        </a:rPr>
                        <a:t>HRD</a:t>
                      </a:r>
                    </a:p>
                  </a:txBody>
                  <a:tcPr marL="9525" marR="9525" marT="9525" marB="0" anchor="ctr"/>
                </a:tc>
                <a:tc>
                  <a:txBody>
                    <a:bodyPr/>
                    <a:lstStyle/>
                    <a:p>
                      <a:pPr algn="ctr" fontAlgn="ctr"/>
                      <a:r>
                        <a:rPr lang="zh-CN" altLang="en-US" sz="1200" u="none" strike="noStrike">
                          <a:effectLst/>
                        </a:rPr>
                        <a:t>　</a:t>
                      </a:r>
                      <a:endParaRPr lang="zh-CN" altLang="en-US"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2824999101"/>
                  </a:ext>
                </a:extLst>
              </a:tr>
              <a:tr h="302332">
                <a:tc>
                  <a:txBody>
                    <a:bodyPr/>
                    <a:lstStyle/>
                    <a:p>
                      <a:pPr algn="ctr" fontAlgn="ctr"/>
                      <a:r>
                        <a:rPr lang="fr-FR" sz="1200" u="none" strike="noStrike">
                          <a:effectLst/>
                        </a:rPr>
                        <a:t>OFSM</a:t>
                      </a:r>
                      <a:endParaRPr lang="fr-FR"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a:effectLst/>
                        </a:rPr>
                        <a:t>SG-45678</a:t>
                      </a:r>
                      <a:endParaRPr lang="fr-FR"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kern="1200" dirty="0">
                          <a:solidFill>
                            <a:schemeClr val="dk1"/>
                          </a:solidFill>
                          <a:effectLst/>
                          <a:latin typeface="+mn-lt"/>
                          <a:ea typeface="+mn-ea"/>
                          <a:cs typeface="+mn-cs"/>
                        </a:rPr>
                        <a:t>HRBP (</a:t>
                      </a:r>
                      <a:r>
                        <a:rPr lang="fr-FR" sz="1200" u="none" strike="noStrike" kern="1200" dirty="0" err="1">
                          <a:solidFill>
                            <a:schemeClr val="dk1"/>
                          </a:solidFill>
                          <a:effectLst/>
                          <a:latin typeface="+mn-lt"/>
                          <a:ea typeface="+mn-ea"/>
                          <a:cs typeface="+mn-cs"/>
                        </a:rPr>
                        <a:t>offsite</a:t>
                      </a:r>
                      <a:r>
                        <a:rPr lang="fr-FR" sz="1200" u="none" strike="noStrike" kern="1200" dirty="0">
                          <a:solidFill>
                            <a:schemeClr val="dk1"/>
                          </a:solidFill>
                          <a:effectLst/>
                          <a:latin typeface="+mn-lt"/>
                          <a:ea typeface="+mn-ea"/>
                          <a:cs typeface="+mn-cs"/>
                        </a:rPr>
                        <a:t>)</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200" u="none" strike="noStrike" kern="1200" dirty="0">
                          <a:solidFill>
                            <a:schemeClr val="dk1"/>
                          </a:solidFill>
                          <a:effectLst/>
                          <a:latin typeface="+mn-lt"/>
                          <a:ea typeface="+mn-ea"/>
                          <a:cs typeface="+mn-cs"/>
                        </a:rPr>
                        <a:t>N+1</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altLang="zh-CN" sz="1200" u="none" strike="noStrike" dirty="0">
                          <a:effectLst/>
                        </a:rPr>
                        <a:t>N+2</a:t>
                      </a:r>
                      <a:endParaRPr lang="fr-FR"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CN" altLang="en-US" sz="1200" u="none" strike="noStrike" dirty="0">
                          <a:effectLst/>
                        </a:rPr>
                        <a:t>　</a:t>
                      </a:r>
                      <a:r>
                        <a:rPr lang="en-US" altLang="zh-CN" sz="1200" b="0" i="0" u="none" strike="noStrike" dirty="0">
                          <a:solidFill>
                            <a:srgbClr val="000000"/>
                          </a:solidFill>
                          <a:effectLst/>
                          <a:latin typeface="等线" panose="02010600030101010101" pitchFamily="2" charset="-122"/>
                          <a:ea typeface="等线" panose="02010600030101010101" pitchFamily="2" charset="-122"/>
                        </a:rPr>
                        <a:t>Department Head</a:t>
                      </a:r>
                      <a:endParaRPr lang="fr-FR"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u="none" strike="noStrike" dirty="0">
                          <a:effectLst/>
                        </a:rPr>
                        <a:t>RHRD (cc)</a:t>
                      </a:r>
                      <a:r>
                        <a:rPr lang="zh-CN" altLang="en-US" sz="1200" u="none" strike="noStrike" dirty="0">
                          <a:effectLst/>
                        </a:rPr>
                        <a:t>　</a:t>
                      </a:r>
                      <a:endParaRPr lang="zh-CN" altLang="en-US"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200" u="none" strike="noStrike" dirty="0">
                          <a:effectLst/>
                        </a:rPr>
                        <a:t>　</a:t>
                      </a:r>
                      <a:endParaRPr lang="zh-CN" altLang="en-US"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3993603699"/>
                  </a:ext>
                </a:extLst>
              </a:tr>
              <a:tr h="302332">
                <a:tc>
                  <a:txBody>
                    <a:bodyPr/>
                    <a:lstStyle/>
                    <a:p>
                      <a:pPr algn="ctr" fontAlgn="ctr"/>
                      <a:r>
                        <a:rPr lang="fr-FR" sz="1200" u="none" strike="noStrike">
                          <a:effectLst/>
                        </a:rPr>
                        <a:t>OFSM</a:t>
                      </a:r>
                      <a:endParaRPr lang="fr-FR"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a:effectLst/>
                        </a:rPr>
                        <a:t>SG-123</a:t>
                      </a:r>
                      <a:endParaRPr lang="fr-FR"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altLang="zh-CN" sz="1200" u="none" strike="noStrike" kern="1200" dirty="0">
                          <a:solidFill>
                            <a:schemeClr val="dk1"/>
                          </a:solidFill>
                          <a:effectLst/>
                          <a:latin typeface="+mn-lt"/>
                          <a:ea typeface="+mn-ea"/>
                          <a:cs typeface="+mn-cs"/>
                        </a:rPr>
                        <a:t>HRBP (</a:t>
                      </a:r>
                      <a:r>
                        <a:rPr lang="fr-FR" altLang="zh-CN" sz="1200" u="none" strike="noStrike" kern="1200" dirty="0" err="1">
                          <a:solidFill>
                            <a:schemeClr val="dk1"/>
                          </a:solidFill>
                          <a:effectLst/>
                          <a:latin typeface="+mn-lt"/>
                          <a:ea typeface="+mn-ea"/>
                          <a:cs typeface="+mn-cs"/>
                        </a:rPr>
                        <a:t>offsite</a:t>
                      </a:r>
                      <a:r>
                        <a:rPr lang="fr-FR" altLang="zh-CN" sz="1200" u="none" strike="noStrike" kern="1200" dirty="0">
                          <a:solidFill>
                            <a:schemeClr val="dk1"/>
                          </a:solidFill>
                          <a:effectLst/>
                          <a:latin typeface="+mn-lt"/>
                          <a:ea typeface="+mn-ea"/>
                          <a:cs typeface="+mn-cs"/>
                        </a:rPr>
                        <a:t>)</a:t>
                      </a:r>
                    </a:p>
                  </a:txBody>
                  <a:tcPr marL="9525" marR="9525" marT="9525" marB="0" anchor="ctr"/>
                </a:tc>
                <a:tc>
                  <a:txBody>
                    <a:bodyPr/>
                    <a:lstStyle/>
                    <a:p>
                      <a:pPr algn="ctr" fontAlgn="ctr"/>
                      <a:r>
                        <a:rPr lang="fr-FR" sz="1200" u="none" strike="noStrike" dirty="0">
                          <a:effectLst/>
                        </a:rPr>
                        <a:t>N+1</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dirty="0">
                          <a:effectLst/>
                        </a:rPr>
                        <a:t>N+2</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b="0" i="0" u="none" strike="noStrike" dirty="0">
                          <a:solidFill>
                            <a:srgbClr val="000000"/>
                          </a:solidFill>
                          <a:effectLst/>
                          <a:latin typeface="等线" panose="02010600030101010101" pitchFamily="2" charset="-122"/>
                          <a:ea typeface="等线" panose="02010600030101010101" pitchFamily="2" charset="-122"/>
                        </a:rPr>
                        <a:t>Department Head</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u="none" strike="noStrike" dirty="0">
                          <a:effectLst/>
                        </a:rPr>
                        <a:t>CFO</a:t>
                      </a:r>
                      <a:r>
                        <a:rPr lang="zh-CN" altLang="en-US" sz="1200" u="none" strike="noStrike" dirty="0">
                          <a:effectLst/>
                        </a:rPr>
                        <a:t>　</a:t>
                      </a:r>
                      <a:endParaRPr lang="zh-CN" altLang="en-US"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u="none" strike="noStrike" dirty="0">
                          <a:effectLst/>
                        </a:rPr>
                        <a:t>HRD&amp;CEO</a:t>
                      </a:r>
                      <a:r>
                        <a:rPr lang="zh-CN" altLang="en-US" sz="1200" u="none" strike="noStrike" dirty="0">
                          <a:effectLst/>
                        </a:rPr>
                        <a:t>　</a:t>
                      </a:r>
                      <a:endParaRPr lang="zh-CN" altLang="en-US"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2880653808"/>
                  </a:ext>
                </a:extLst>
              </a:tr>
              <a:tr h="302332">
                <a:tc>
                  <a:txBody>
                    <a:bodyPr/>
                    <a:lstStyle/>
                    <a:p>
                      <a:pPr algn="ctr" fontAlgn="ctr"/>
                      <a:r>
                        <a:rPr lang="fr-FR" sz="1200" u="none" strike="noStrike">
                          <a:effectLst/>
                        </a:rPr>
                        <a:t>SF</a:t>
                      </a:r>
                      <a:endParaRPr lang="fr-FR"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a:effectLst/>
                        </a:rPr>
                        <a:t>SG-45678</a:t>
                      </a:r>
                      <a:endParaRPr lang="fr-FR"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altLang="zh-CN" sz="1200" u="none" strike="noStrike" kern="1200" dirty="0">
                          <a:solidFill>
                            <a:schemeClr val="dk1"/>
                          </a:solidFill>
                          <a:effectLst/>
                          <a:latin typeface="+mn-lt"/>
                          <a:ea typeface="+mn-ea"/>
                          <a:cs typeface="+mn-cs"/>
                        </a:rPr>
                        <a:t>HRBP (</a:t>
                      </a:r>
                      <a:r>
                        <a:rPr lang="fr-FR" altLang="zh-CN" sz="1200" u="none" strike="noStrike" kern="1200" dirty="0" err="1">
                          <a:solidFill>
                            <a:schemeClr val="dk1"/>
                          </a:solidFill>
                          <a:effectLst/>
                          <a:latin typeface="+mn-lt"/>
                          <a:ea typeface="+mn-ea"/>
                          <a:cs typeface="+mn-cs"/>
                        </a:rPr>
                        <a:t>offsite</a:t>
                      </a:r>
                      <a:r>
                        <a:rPr lang="fr-FR" altLang="zh-CN" sz="1200" u="none" strike="noStrike" kern="1200" dirty="0">
                          <a:solidFill>
                            <a:schemeClr val="dk1"/>
                          </a:solidFill>
                          <a:effectLst/>
                          <a:latin typeface="+mn-lt"/>
                          <a:ea typeface="+mn-ea"/>
                          <a:cs typeface="+mn-cs"/>
                        </a:rPr>
                        <a:t>)</a:t>
                      </a:r>
                    </a:p>
                  </a:txBody>
                  <a:tcPr marL="9525" marR="9525" marT="9525" marB="0" anchor="ctr"/>
                </a:tc>
                <a:tc>
                  <a:txBody>
                    <a:bodyPr/>
                    <a:lstStyle/>
                    <a:p>
                      <a:pPr algn="ctr" fontAlgn="ctr"/>
                      <a:r>
                        <a:rPr lang="fr-FR" sz="1200" u="none" strike="noStrike" dirty="0">
                          <a:effectLst/>
                        </a:rPr>
                        <a:t>N+1</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dirty="0">
                          <a:effectLst/>
                        </a:rPr>
                        <a:t>N+2</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CN" altLang="en-US" sz="1200" u="none" strike="noStrike" dirty="0">
                          <a:effectLst/>
                        </a:rPr>
                        <a:t>　</a:t>
                      </a:r>
                      <a:r>
                        <a:rPr lang="en-US" altLang="zh-CN" sz="1200" b="0" i="0" u="none" strike="noStrike" dirty="0">
                          <a:solidFill>
                            <a:srgbClr val="000000"/>
                          </a:solidFill>
                          <a:effectLst/>
                          <a:latin typeface="等线" panose="02010600030101010101" pitchFamily="2" charset="-122"/>
                          <a:ea typeface="等线" panose="02010600030101010101" pitchFamily="2" charset="-122"/>
                        </a:rPr>
                        <a:t>Department Head</a:t>
                      </a:r>
                      <a:endParaRPr lang="fr-FR"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200" u="none" strike="noStrike" dirty="0">
                          <a:effectLst/>
                        </a:rPr>
                        <a:t>　</a:t>
                      </a:r>
                      <a:endParaRPr lang="zh-CN" altLang="en-US"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200" u="none" strike="noStrike">
                          <a:effectLst/>
                        </a:rPr>
                        <a:t>　</a:t>
                      </a:r>
                      <a:endParaRPr lang="zh-CN" altLang="en-US"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2583077970"/>
                  </a:ext>
                </a:extLst>
              </a:tr>
              <a:tr h="302332">
                <a:tc>
                  <a:txBody>
                    <a:bodyPr/>
                    <a:lstStyle/>
                    <a:p>
                      <a:pPr algn="ctr" fontAlgn="ctr"/>
                      <a:r>
                        <a:rPr lang="fr-FR" sz="1200" u="none" strike="noStrike">
                          <a:effectLst/>
                        </a:rPr>
                        <a:t>SF</a:t>
                      </a:r>
                      <a:endParaRPr lang="fr-FR"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a:effectLst/>
                        </a:rPr>
                        <a:t>SG-123</a:t>
                      </a:r>
                      <a:endParaRPr lang="fr-FR"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altLang="zh-CN" sz="1200" u="none" strike="noStrike" kern="1200" dirty="0">
                          <a:solidFill>
                            <a:schemeClr val="dk1"/>
                          </a:solidFill>
                          <a:effectLst/>
                          <a:latin typeface="+mn-lt"/>
                          <a:ea typeface="+mn-ea"/>
                          <a:cs typeface="+mn-cs"/>
                        </a:rPr>
                        <a:t>HRBP (</a:t>
                      </a:r>
                      <a:r>
                        <a:rPr lang="fr-FR" altLang="zh-CN" sz="1200" u="none" strike="noStrike" kern="1200" dirty="0" err="1">
                          <a:solidFill>
                            <a:schemeClr val="dk1"/>
                          </a:solidFill>
                          <a:effectLst/>
                          <a:latin typeface="+mn-lt"/>
                          <a:ea typeface="+mn-ea"/>
                          <a:cs typeface="+mn-cs"/>
                        </a:rPr>
                        <a:t>offsite</a:t>
                      </a:r>
                      <a:r>
                        <a:rPr lang="fr-FR" altLang="zh-CN" sz="1200" u="none" strike="noStrike" kern="1200" dirty="0">
                          <a:solidFill>
                            <a:schemeClr val="dk1"/>
                          </a:solidFill>
                          <a:effectLst/>
                          <a:latin typeface="+mn-lt"/>
                          <a:ea typeface="+mn-ea"/>
                          <a:cs typeface="+mn-cs"/>
                        </a:rPr>
                        <a:t>)</a:t>
                      </a:r>
                    </a:p>
                  </a:txBody>
                  <a:tcPr marL="9525" marR="9525" marT="9525" marB="0" anchor="ctr"/>
                </a:tc>
                <a:tc>
                  <a:txBody>
                    <a:bodyPr/>
                    <a:lstStyle/>
                    <a:p>
                      <a:pPr algn="ctr" fontAlgn="ctr"/>
                      <a:r>
                        <a:rPr lang="fr-FR" sz="1200" u="none" strike="noStrike" dirty="0">
                          <a:effectLst/>
                        </a:rPr>
                        <a:t>N+1</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dirty="0">
                          <a:effectLst/>
                        </a:rPr>
                        <a:t>N+2</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b="0" i="0" u="none" strike="noStrike" dirty="0">
                          <a:solidFill>
                            <a:srgbClr val="000000"/>
                          </a:solidFill>
                          <a:effectLst/>
                          <a:latin typeface="等线" panose="02010600030101010101" pitchFamily="2" charset="-122"/>
                          <a:ea typeface="等线" panose="02010600030101010101" pitchFamily="2" charset="-122"/>
                        </a:rPr>
                        <a:t>Department Head</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u="none" strike="noStrike" dirty="0">
                          <a:effectLst/>
                        </a:rPr>
                        <a:t>CFO</a:t>
                      </a:r>
                      <a:r>
                        <a:rPr lang="zh-CN" altLang="en-US" sz="1200" u="none" strike="noStrike" dirty="0">
                          <a:effectLst/>
                        </a:rPr>
                        <a:t>　</a:t>
                      </a:r>
                      <a:endParaRPr lang="zh-CN" altLang="en-US"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200" u="none" strike="noStrike" dirty="0">
                          <a:effectLst/>
                        </a:rPr>
                        <a:t>HRD&amp;CEO</a:t>
                      </a:r>
                      <a:r>
                        <a:rPr lang="zh-CN" altLang="en-US" sz="1200" u="none" strike="noStrike" dirty="0">
                          <a:effectLst/>
                        </a:rPr>
                        <a:t>　</a:t>
                      </a:r>
                      <a:endParaRPr lang="zh-CN" altLang="en-US"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4011991754"/>
                  </a:ext>
                </a:extLst>
              </a:tr>
            </a:tbl>
          </a:graphicData>
        </a:graphic>
      </p:graphicFrame>
      <p:sp>
        <p:nvSpPr>
          <p:cNvPr id="9" name="文本框 8">
            <a:extLst>
              <a:ext uri="{FF2B5EF4-FFF2-40B4-BE49-F238E27FC236}">
                <a16:creationId xmlns:a16="http://schemas.microsoft.com/office/drawing/2014/main" id="{D9F021F9-46C9-CDD9-BC2B-7B2FF10B0135}"/>
              </a:ext>
            </a:extLst>
          </p:cNvPr>
          <p:cNvSpPr txBox="1"/>
          <p:nvPr/>
        </p:nvSpPr>
        <p:spPr>
          <a:xfrm>
            <a:off x="764325" y="4888019"/>
            <a:ext cx="6096000" cy="523220"/>
          </a:xfrm>
          <a:prstGeom prst="rect">
            <a:avLst/>
          </a:prstGeom>
          <a:noFill/>
        </p:spPr>
        <p:txBody>
          <a:bodyPr wrap="square">
            <a:spAutoFit/>
          </a:bodyPr>
          <a:lstStyle/>
          <a:p>
            <a:pPr marL="342900" indent="-342900">
              <a:buAutoNum type="arabicPeriod"/>
            </a:pPr>
            <a:r>
              <a:rPr lang="zh-CN" altLang="en-US" sz="1400" dirty="0"/>
              <a:t>重复雇佣的员工第一层审批是</a:t>
            </a:r>
            <a:r>
              <a:rPr lang="en-US" altLang="zh-CN" sz="1400" dirty="0"/>
              <a:t>CBM</a:t>
            </a:r>
            <a:r>
              <a:rPr lang="zh-CN" altLang="en-US" sz="1400" dirty="0"/>
              <a:t>；</a:t>
            </a:r>
            <a:endParaRPr lang="en-US" altLang="zh-CN" sz="1400" dirty="0"/>
          </a:p>
          <a:p>
            <a:pPr marL="342900" indent="-342900">
              <a:buAutoNum type="arabicPeriod"/>
            </a:pPr>
            <a:r>
              <a:rPr lang="zh-CN" altLang="en-US" sz="1400" dirty="0"/>
              <a:t>若员工超过</a:t>
            </a:r>
            <a:r>
              <a:rPr lang="en-US" altLang="zh-CN" sz="1400" dirty="0"/>
              <a:t>65</a:t>
            </a:r>
            <a:r>
              <a:rPr lang="zh-CN" altLang="en-US" sz="1400" dirty="0"/>
              <a:t>岁，则审批流会加签至</a:t>
            </a:r>
            <a:r>
              <a:rPr lang="en-US" altLang="zh-CN" sz="1400" dirty="0"/>
              <a:t>HRBP</a:t>
            </a:r>
            <a:r>
              <a:rPr lang="zh-CN" altLang="en-US" sz="1400" dirty="0"/>
              <a:t>；</a:t>
            </a:r>
            <a:endParaRPr lang="en-US" altLang="zh-CN" sz="1400" dirty="0"/>
          </a:p>
        </p:txBody>
      </p:sp>
    </p:spTree>
    <p:extLst>
      <p:ext uri="{BB962C8B-B14F-4D97-AF65-F5344CB8AC3E}">
        <p14:creationId xmlns:p14="http://schemas.microsoft.com/office/powerpoint/2010/main" val="6320701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34267" y="3192124"/>
            <a:ext cx="2954655"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排班管理</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rPr>
                <a:t>05</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3428190077"/>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排班管理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日期组件</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0604947C-2820-BD72-6288-91BF55C122B2}"/>
              </a:ext>
            </a:extLst>
          </p:cNvPr>
          <p:cNvSpPr txBox="1"/>
          <p:nvPr/>
        </p:nvSpPr>
        <p:spPr>
          <a:xfrm>
            <a:off x="8214116" y="2978846"/>
            <a:ext cx="3977884" cy="3730765"/>
          </a:xfrm>
          <a:prstGeom prst="rect">
            <a:avLst/>
          </a:prstGeom>
          <a:noFill/>
        </p:spPr>
        <p:txBody>
          <a:bodyPr wrap="square" rtlCol="0">
            <a:spAutoFit/>
          </a:bodyPr>
          <a:lstStyle/>
          <a:p>
            <a:pPr marL="285750" indent="-285750">
              <a:lnSpc>
                <a:spcPts val="2600"/>
              </a:lnSpc>
              <a:buClr>
                <a:schemeClr val="accent2"/>
              </a:buClr>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默认显示当前考勤周期（自然月）</a:t>
            </a:r>
            <a:endParaRPr lang="en-US" altLang="zh-CN" sz="1600" dirty="0">
              <a:latin typeface="微软雅黑" panose="020B0503020204020204" pitchFamily="34" charset="-122"/>
              <a:ea typeface="微软雅黑" panose="020B0503020204020204" pitchFamily="34" charset="-122"/>
            </a:endParaRPr>
          </a:p>
          <a:p>
            <a:pPr marL="285750" indent="-285750">
              <a:lnSpc>
                <a:spcPts val="2600"/>
              </a:lnSpc>
              <a:buClr>
                <a:schemeClr val="accent2"/>
              </a:buClr>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天：选择任意一天</a:t>
            </a:r>
            <a:endParaRPr lang="en-US" altLang="zh-CN" sz="1600" dirty="0">
              <a:latin typeface="微软雅黑" panose="020B0503020204020204" pitchFamily="34" charset="-122"/>
              <a:ea typeface="微软雅黑" panose="020B0503020204020204" pitchFamily="34" charset="-122"/>
            </a:endParaRPr>
          </a:p>
          <a:p>
            <a:pPr marL="285750" indent="-285750">
              <a:lnSpc>
                <a:spcPts val="2600"/>
              </a:lnSpc>
              <a:buClr>
                <a:schemeClr val="accent2"/>
              </a:buClr>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周：点击任意一天，自动选择一周</a:t>
            </a:r>
            <a:endParaRPr lang="en-US" altLang="zh-CN" sz="1600" dirty="0">
              <a:latin typeface="微软雅黑" panose="020B0503020204020204" pitchFamily="34" charset="-122"/>
              <a:ea typeface="微软雅黑" panose="020B0503020204020204" pitchFamily="34" charset="-122"/>
            </a:endParaRPr>
          </a:p>
          <a:p>
            <a:pPr marL="285750" indent="-285750">
              <a:lnSpc>
                <a:spcPts val="2600"/>
              </a:lnSpc>
              <a:buClr>
                <a:schemeClr val="accent2"/>
              </a:buClr>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月：自动选择一个月</a:t>
            </a:r>
            <a:endParaRPr lang="en-US" altLang="zh-CN" sz="1600" dirty="0">
              <a:latin typeface="微软雅黑" panose="020B0503020204020204" pitchFamily="34" charset="-122"/>
              <a:ea typeface="微软雅黑" panose="020B0503020204020204" pitchFamily="34" charset="-122"/>
            </a:endParaRPr>
          </a:p>
          <a:p>
            <a:pPr marL="285750" indent="-285750">
              <a:lnSpc>
                <a:spcPts val="2600"/>
              </a:lnSpc>
              <a:buClr>
                <a:schemeClr val="accent2"/>
              </a:buClr>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自定义：点击任意的开始和结束日期</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区间最多</a:t>
            </a:r>
            <a:r>
              <a:rPr lang="en-US" altLang="zh-CN" sz="1600" dirty="0">
                <a:latin typeface="微软雅黑" panose="020B0503020204020204" pitchFamily="34" charset="-122"/>
                <a:ea typeface="微软雅黑" panose="020B0503020204020204" pitchFamily="34" charset="-122"/>
              </a:rPr>
              <a:t>31</a:t>
            </a:r>
            <a:r>
              <a:rPr lang="zh-CN" altLang="en-US" sz="1600" dirty="0">
                <a:latin typeface="微软雅黑" panose="020B0503020204020204" pitchFamily="34" charset="-122"/>
                <a:ea typeface="微软雅黑" panose="020B0503020204020204" pitchFamily="34" charset="-122"/>
              </a:rPr>
              <a:t>天</a:t>
            </a:r>
            <a:r>
              <a:rPr lang="en-US" altLang="zh-CN" sz="1600" dirty="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a:p>
            <a:pPr>
              <a:lnSpc>
                <a:spcPts val="2600"/>
              </a:lnSpc>
              <a:buClr>
                <a:schemeClr val="accent2"/>
              </a:buClr>
            </a:pPr>
            <a:endParaRPr lang="en-US" altLang="zh-CN" sz="1600" dirty="0">
              <a:latin typeface="微软雅黑" panose="020B0503020204020204" pitchFamily="34" charset="-122"/>
              <a:ea typeface="微软雅黑" panose="020B0503020204020204" pitchFamily="34" charset="-122"/>
            </a:endParaRPr>
          </a:p>
          <a:p>
            <a:pPr marL="285750" indent="-285750">
              <a:lnSpc>
                <a:spcPts val="2600"/>
              </a:lnSpc>
              <a:buClr>
                <a:schemeClr val="accent2"/>
              </a:buClr>
              <a:buFont typeface="Wingdings" panose="05000000000000000000" pitchFamily="2" charset="2"/>
              <a:buChar char="p"/>
            </a:pPr>
            <a:endParaRPr lang="en-US" altLang="zh-CN" sz="1600" dirty="0">
              <a:latin typeface="微软雅黑" panose="020B0503020204020204" pitchFamily="34" charset="-122"/>
              <a:ea typeface="微软雅黑" panose="020B0503020204020204" pitchFamily="34" charset="-122"/>
            </a:endParaRPr>
          </a:p>
          <a:p>
            <a:pPr marL="285750" indent="-285750">
              <a:lnSpc>
                <a:spcPts val="2600"/>
              </a:lnSpc>
              <a:buClr>
                <a:schemeClr val="accent2"/>
              </a:buClr>
              <a:buFont typeface="Wingdings" panose="05000000000000000000" pitchFamily="2" charset="2"/>
              <a:buChar char="p"/>
            </a:pPr>
            <a:endParaRPr lang="en-US" altLang="zh-CN" sz="1600" dirty="0">
              <a:latin typeface="微软雅黑" panose="020B0503020204020204" pitchFamily="34" charset="-122"/>
              <a:ea typeface="微软雅黑" panose="020B0503020204020204" pitchFamily="34" charset="-122"/>
            </a:endParaRPr>
          </a:p>
          <a:p>
            <a:pPr marL="285750" indent="-285750">
              <a:lnSpc>
                <a:spcPts val="2600"/>
              </a:lnSpc>
              <a:buClr>
                <a:schemeClr val="accent2"/>
              </a:buClr>
              <a:buFont typeface="Wingdings" panose="05000000000000000000" pitchFamily="2" charset="2"/>
              <a:buChar char="p"/>
            </a:pPr>
            <a:endParaRPr lang="en-US" altLang="zh-CN" sz="1600" dirty="0">
              <a:latin typeface="微软雅黑" panose="020B0503020204020204" pitchFamily="34" charset="-122"/>
              <a:ea typeface="微软雅黑" panose="020B0503020204020204" pitchFamily="34" charset="-122"/>
            </a:endParaRPr>
          </a:p>
          <a:p>
            <a:pPr marL="285750" indent="-285750">
              <a:lnSpc>
                <a:spcPts val="2600"/>
              </a:lnSpc>
              <a:buClr>
                <a:schemeClr val="accent2"/>
              </a:buClr>
              <a:buFont typeface="Wingdings" panose="05000000000000000000" pitchFamily="2" charset="2"/>
              <a:buChar char="p"/>
            </a:pPr>
            <a:endParaRPr lang="en-US" altLang="zh-CN" sz="1600" dirty="0">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90E9AC2B-1046-E139-06DB-79869827DA28}"/>
              </a:ext>
            </a:extLst>
          </p:cNvPr>
          <p:cNvPicPr>
            <a:picLocks noChangeAspect="1"/>
          </p:cNvPicPr>
          <p:nvPr/>
        </p:nvPicPr>
        <p:blipFill>
          <a:blip r:embed="rId2"/>
          <a:stretch>
            <a:fillRect/>
          </a:stretch>
        </p:blipFill>
        <p:spPr>
          <a:xfrm>
            <a:off x="666852" y="1660881"/>
            <a:ext cx="3298279" cy="902220"/>
          </a:xfrm>
          <a:prstGeom prst="rect">
            <a:avLst/>
          </a:prstGeom>
        </p:spPr>
      </p:pic>
      <p:sp>
        <p:nvSpPr>
          <p:cNvPr id="11" name="文本框 10">
            <a:extLst>
              <a:ext uri="{FF2B5EF4-FFF2-40B4-BE49-F238E27FC236}">
                <a16:creationId xmlns:a16="http://schemas.microsoft.com/office/drawing/2014/main" id="{7CEE5320-F4E1-F479-5AD5-C542CA2BB9F1}"/>
              </a:ext>
            </a:extLst>
          </p:cNvPr>
          <p:cNvSpPr txBox="1"/>
          <p:nvPr/>
        </p:nvSpPr>
        <p:spPr>
          <a:xfrm>
            <a:off x="4334843" y="1757460"/>
            <a:ext cx="7435815" cy="830997"/>
          </a:xfrm>
          <a:prstGeom prst="rect">
            <a:avLst/>
          </a:prstGeom>
          <a:noFill/>
        </p:spPr>
        <p:txBody>
          <a:bodyPr wrap="square" rtlCol="0">
            <a:spAutoFit/>
          </a:bodyPr>
          <a:lstStyle/>
          <a:p>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、点击“高级排班”进入排班页面后，选择组织（必填）、日期周期；</a:t>
            </a:r>
          </a:p>
          <a:p>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、选择 “按班组”；</a:t>
            </a:r>
          </a:p>
          <a:p>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、点击“查询”，查询出需要排班的班组</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员工；</a:t>
            </a:r>
          </a:p>
        </p:txBody>
      </p:sp>
      <p:grpSp>
        <p:nvGrpSpPr>
          <p:cNvPr id="16" name="组合 15">
            <a:extLst>
              <a:ext uri="{FF2B5EF4-FFF2-40B4-BE49-F238E27FC236}">
                <a16:creationId xmlns:a16="http://schemas.microsoft.com/office/drawing/2014/main" id="{A663969E-7D4F-98E2-9875-FDE59018EB81}"/>
              </a:ext>
            </a:extLst>
          </p:cNvPr>
          <p:cNvGrpSpPr/>
          <p:nvPr/>
        </p:nvGrpSpPr>
        <p:grpSpPr>
          <a:xfrm>
            <a:off x="666852" y="2697660"/>
            <a:ext cx="7495829" cy="3168579"/>
            <a:chOff x="666852" y="2697660"/>
            <a:chExt cx="7495829" cy="3168579"/>
          </a:xfrm>
        </p:grpSpPr>
        <p:pic>
          <p:nvPicPr>
            <p:cNvPr id="19" name="图片 18">
              <a:extLst>
                <a:ext uri="{FF2B5EF4-FFF2-40B4-BE49-F238E27FC236}">
                  <a16:creationId xmlns:a16="http://schemas.microsoft.com/office/drawing/2014/main" id="{D8A8E520-D880-4DA9-A6E6-E55326EC1337}"/>
                </a:ext>
              </a:extLst>
            </p:cNvPr>
            <p:cNvPicPr>
              <a:picLocks noChangeAspect="1"/>
            </p:cNvPicPr>
            <p:nvPr/>
          </p:nvPicPr>
          <p:blipFill>
            <a:blip r:embed="rId3"/>
            <a:stretch>
              <a:fillRect/>
            </a:stretch>
          </p:blipFill>
          <p:spPr>
            <a:xfrm>
              <a:off x="666852" y="3115245"/>
              <a:ext cx="7335983" cy="2750994"/>
            </a:xfrm>
            <a:prstGeom prst="rect">
              <a:avLst/>
            </a:prstGeom>
          </p:spPr>
        </p:pic>
        <p:sp>
          <p:nvSpPr>
            <p:cNvPr id="24" name="圆角矩形 6">
              <a:extLst>
                <a:ext uri="{FF2B5EF4-FFF2-40B4-BE49-F238E27FC236}">
                  <a16:creationId xmlns:a16="http://schemas.microsoft.com/office/drawing/2014/main" id="{E87D955D-ED11-C3D2-7076-39D26865B1F5}"/>
                </a:ext>
              </a:extLst>
            </p:cNvPr>
            <p:cNvSpPr/>
            <p:nvPr/>
          </p:nvSpPr>
          <p:spPr>
            <a:xfrm>
              <a:off x="666852" y="3058420"/>
              <a:ext cx="1401978" cy="35915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39" name="圆角矩形 10">
              <a:extLst>
                <a:ext uri="{FF2B5EF4-FFF2-40B4-BE49-F238E27FC236}">
                  <a16:creationId xmlns:a16="http://schemas.microsoft.com/office/drawing/2014/main" id="{AC27B6F9-E143-2B5C-0331-85315FA17CC8}"/>
                </a:ext>
              </a:extLst>
            </p:cNvPr>
            <p:cNvSpPr/>
            <p:nvPr/>
          </p:nvSpPr>
          <p:spPr>
            <a:xfrm>
              <a:off x="1177290" y="3445078"/>
              <a:ext cx="548640" cy="240355"/>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40" name="圆角矩形 11">
              <a:extLst>
                <a:ext uri="{FF2B5EF4-FFF2-40B4-BE49-F238E27FC236}">
                  <a16:creationId xmlns:a16="http://schemas.microsoft.com/office/drawing/2014/main" id="{AFF8376D-5B62-9A9D-3F8C-1C180309E342}"/>
                </a:ext>
              </a:extLst>
            </p:cNvPr>
            <p:cNvSpPr/>
            <p:nvPr/>
          </p:nvSpPr>
          <p:spPr>
            <a:xfrm>
              <a:off x="7044406" y="3078778"/>
              <a:ext cx="586638" cy="3663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41" name="文本框 40">
              <a:extLst>
                <a:ext uri="{FF2B5EF4-FFF2-40B4-BE49-F238E27FC236}">
                  <a16:creationId xmlns:a16="http://schemas.microsoft.com/office/drawing/2014/main" id="{F3F969AB-CCD7-93FD-68E1-1297A9063306}"/>
                </a:ext>
              </a:extLst>
            </p:cNvPr>
            <p:cNvSpPr txBox="1"/>
            <p:nvPr/>
          </p:nvSpPr>
          <p:spPr>
            <a:xfrm>
              <a:off x="1434465" y="2697660"/>
              <a:ext cx="582930" cy="338554"/>
            </a:xfrm>
            <a:prstGeom prst="rect">
              <a:avLst/>
            </a:prstGeom>
            <a:noFill/>
          </p:spPr>
          <p:txBody>
            <a:bodyPr wrap="square" rtlCol="0">
              <a:spAutoFit/>
            </a:bodyPr>
            <a:lstStyle/>
            <a:p>
              <a:r>
                <a:rPr lang="zh-CN" altLang="en-US" sz="1600" b="1" dirty="0">
                  <a:solidFill>
                    <a:srgbClr val="FF0000"/>
                  </a:solidFill>
                  <a:latin typeface="微软雅黑" panose="020B0503020204020204" pitchFamily="34" charset="-122"/>
                  <a:ea typeface="微软雅黑" panose="020B0503020204020204" pitchFamily="34" charset="-122"/>
                </a:rPr>
                <a:t>①</a:t>
              </a:r>
            </a:p>
          </p:txBody>
        </p:sp>
        <p:sp>
          <p:nvSpPr>
            <p:cNvPr id="42" name="文本框 41">
              <a:extLst>
                <a:ext uri="{FF2B5EF4-FFF2-40B4-BE49-F238E27FC236}">
                  <a16:creationId xmlns:a16="http://schemas.microsoft.com/office/drawing/2014/main" id="{2412FA3D-E8B5-913A-BDB3-6370DC5D95B1}"/>
                </a:ext>
              </a:extLst>
            </p:cNvPr>
            <p:cNvSpPr txBox="1"/>
            <p:nvPr/>
          </p:nvSpPr>
          <p:spPr>
            <a:xfrm>
              <a:off x="1653438" y="3445646"/>
              <a:ext cx="582930" cy="338554"/>
            </a:xfrm>
            <a:prstGeom prst="rect">
              <a:avLst/>
            </a:prstGeom>
            <a:noFill/>
          </p:spPr>
          <p:txBody>
            <a:bodyPr wrap="square" rtlCol="0">
              <a:spAutoFit/>
            </a:bodyPr>
            <a:lstStyle/>
            <a:p>
              <a:r>
                <a:rPr lang="zh-CN" altLang="en-US" sz="1600" b="1" dirty="0">
                  <a:solidFill>
                    <a:srgbClr val="FF0000"/>
                  </a:solidFill>
                  <a:latin typeface="微软雅黑" panose="020B0503020204020204" pitchFamily="34" charset="-122"/>
                  <a:ea typeface="微软雅黑" panose="020B0503020204020204" pitchFamily="34" charset="-122"/>
                </a:rPr>
                <a:t>②</a:t>
              </a:r>
            </a:p>
          </p:txBody>
        </p:sp>
        <p:sp>
          <p:nvSpPr>
            <p:cNvPr id="43" name="文本框 42">
              <a:extLst>
                <a:ext uri="{FF2B5EF4-FFF2-40B4-BE49-F238E27FC236}">
                  <a16:creationId xmlns:a16="http://schemas.microsoft.com/office/drawing/2014/main" id="{EABAAC03-A9D3-1110-5BD7-EC9017EF57FC}"/>
                </a:ext>
              </a:extLst>
            </p:cNvPr>
            <p:cNvSpPr txBox="1"/>
            <p:nvPr/>
          </p:nvSpPr>
          <p:spPr>
            <a:xfrm>
              <a:off x="7579751" y="3082031"/>
              <a:ext cx="582930" cy="338554"/>
            </a:xfrm>
            <a:prstGeom prst="rect">
              <a:avLst/>
            </a:prstGeom>
            <a:noFill/>
          </p:spPr>
          <p:txBody>
            <a:bodyPr wrap="square" rtlCol="0">
              <a:spAutoFit/>
            </a:bodyPr>
            <a:lstStyle/>
            <a:p>
              <a:r>
                <a:rPr lang="zh-CN" altLang="en-US" sz="1600" b="1" dirty="0">
                  <a:solidFill>
                    <a:srgbClr val="FF0000"/>
                  </a:solidFill>
                  <a:latin typeface="微软雅黑" panose="020B0503020204020204" pitchFamily="34" charset="-122"/>
                  <a:ea typeface="微软雅黑" panose="020B0503020204020204" pitchFamily="34" charset="-122"/>
                </a:rPr>
                <a:t>③</a:t>
              </a:r>
            </a:p>
          </p:txBody>
        </p:sp>
      </p:grpSp>
    </p:spTree>
    <p:extLst>
      <p:ext uri="{BB962C8B-B14F-4D97-AF65-F5344CB8AC3E}">
        <p14:creationId xmlns:p14="http://schemas.microsoft.com/office/powerpoint/2010/main" val="706102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排班管理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查看排班</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B7AD8E20-83A8-8529-EE17-525A9DC8E8EF}"/>
              </a:ext>
            </a:extLst>
          </p:cNvPr>
          <p:cNvSpPr txBox="1"/>
          <p:nvPr/>
        </p:nvSpPr>
        <p:spPr>
          <a:xfrm>
            <a:off x="630033" y="1270687"/>
            <a:ext cx="11750936" cy="1526187"/>
          </a:xfrm>
          <a:prstGeom prst="rect">
            <a:avLst/>
          </a:prstGeom>
          <a:noFill/>
        </p:spPr>
        <p:txBody>
          <a:bodyPr wrap="square" rtlCol="0">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点击“按员工”后点击“查询”，显示所选组织下的所有员工；</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点击“按班组”，点击查询，显示权限范围内所有班组及排班。班组的命名是以</a:t>
            </a:r>
            <a:r>
              <a:rPr lang="en-US" altLang="zh-CN" sz="1600" dirty="0">
                <a:latin typeface="微软雅黑" panose="020B0503020204020204" pitchFamily="34" charset="-122"/>
                <a:ea typeface="微软雅黑" panose="020B0503020204020204" pitchFamily="34" charset="-122"/>
              </a:rPr>
              <a:t>CX Code</a:t>
            </a:r>
            <a:r>
              <a:rPr lang="zh-CN" altLang="en-US" sz="1600" dirty="0">
                <a:latin typeface="微软雅黑" panose="020B0503020204020204" pitchFamily="34" charset="-122"/>
                <a:ea typeface="微软雅黑" panose="020B0503020204020204" pitchFamily="34" charset="-122"/>
              </a:rPr>
              <a:t>开头，可操作人为组织维护在</a:t>
            </a:r>
            <a:r>
              <a:rPr lang="en-US" altLang="zh-CN" sz="1600" dirty="0">
                <a:latin typeface="微软雅黑" panose="020B0503020204020204" pitchFamily="34" charset="-122"/>
                <a:ea typeface="微软雅黑" panose="020B0503020204020204" pitchFamily="34" charset="-122"/>
              </a:rPr>
              <a:t>CX</a:t>
            </a:r>
            <a:r>
              <a:rPr lang="zh-CN" altLang="en-US" sz="1600" dirty="0">
                <a:latin typeface="微软雅黑" panose="020B0503020204020204" pitchFamily="34" charset="-122"/>
                <a:ea typeface="微软雅黑" panose="020B0503020204020204" pitchFamily="34" charset="-122"/>
              </a:rPr>
              <a:t>层级的人员（主管</a:t>
            </a:r>
            <a:r>
              <a:rPr lang="en-US" altLang="zh-CN" sz="1600" dirty="0">
                <a:latin typeface="微软雅黑" panose="020B0503020204020204" pitchFamily="34" charset="-122"/>
                <a:ea typeface="微软雅黑" panose="020B0503020204020204" pitchFamily="34" charset="-122"/>
              </a:rPr>
              <a:t>\supervisor\assistant</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zh-CN" altLang="en-US" sz="1600" dirty="0">
                <a:latin typeface="微软雅黑" panose="020B0503020204020204" pitchFamily="34" charset="-122"/>
                <a:ea typeface="微软雅黑" panose="020B0503020204020204" pitchFamily="34" charset="-122"/>
              </a:rPr>
              <a:t>若需要新建班组，可直接通过首页“联系我们”或联系</a:t>
            </a:r>
            <a:r>
              <a:rPr lang="en-US" altLang="zh-CN" sz="1600" dirty="0">
                <a:latin typeface="微软雅黑" panose="020B0503020204020204" pitchFamily="34" charset="-122"/>
                <a:ea typeface="微软雅黑" panose="020B0503020204020204" pitchFamily="34" charset="-122"/>
              </a:rPr>
              <a:t>Maria.shen@sodexo.com;</a:t>
            </a:r>
            <a:endParaRPr lang="zh-CN" altLang="en-US" sz="1600" dirty="0">
              <a:latin typeface="微软雅黑" panose="020B0503020204020204" pitchFamily="34" charset="-122"/>
              <a:ea typeface="微软雅黑" panose="020B0503020204020204" pitchFamily="34" charset="-122"/>
            </a:endParaRPr>
          </a:p>
        </p:txBody>
      </p:sp>
      <p:grpSp>
        <p:nvGrpSpPr>
          <p:cNvPr id="6" name="组合 5">
            <a:extLst>
              <a:ext uri="{FF2B5EF4-FFF2-40B4-BE49-F238E27FC236}">
                <a16:creationId xmlns:a16="http://schemas.microsoft.com/office/drawing/2014/main" id="{4DC9CBE6-3ED8-17B0-5272-65B814952B92}"/>
              </a:ext>
            </a:extLst>
          </p:cNvPr>
          <p:cNvGrpSpPr/>
          <p:nvPr/>
        </p:nvGrpSpPr>
        <p:grpSpPr>
          <a:xfrm>
            <a:off x="528763" y="2828271"/>
            <a:ext cx="10499462" cy="1914674"/>
            <a:chOff x="560469" y="2388385"/>
            <a:chExt cx="11215506" cy="2355737"/>
          </a:xfrm>
        </p:grpSpPr>
        <p:pic>
          <p:nvPicPr>
            <p:cNvPr id="7" name="图片 6">
              <a:extLst>
                <a:ext uri="{FF2B5EF4-FFF2-40B4-BE49-F238E27FC236}">
                  <a16:creationId xmlns:a16="http://schemas.microsoft.com/office/drawing/2014/main" id="{F4F60552-2001-39DF-C26B-34DF39E17CA4}"/>
                </a:ext>
              </a:extLst>
            </p:cNvPr>
            <p:cNvPicPr>
              <a:picLocks noChangeAspect="1"/>
            </p:cNvPicPr>
            <p:nvPr/>
          </p:nvPicPr>
          <p:blipFill rotWithShape="1">
            <a:blip r:embed="rId2"/>
            <a:srcRect r="20281"/>
            <a:stretch/>
          </p:blipFill>
          <p:spPr>
            <a:xfrm>
              <a:off x="668645" y="2388385"/>
              <a:ext cx="11107330" cy="2355737"/>
            </a:xfrm>
            <a:prstGeom prst="rect">
              <a:avLst/>
            </a:prstGeom>
          </p:spPr>
        </p:pic>
        <p:sp>
          <p:nvSpPr>
            <p:cNvPr id="8" name="圆角矩形 1">
              <a:extLst>
                <a:ext uri="{FF2B5EF4-FFF2-40B4-BE49-F238E27FC236}">
                  <a16:creationId xmlns:a16="http://schemas.microsoft.com/office/drawing/2014/main" id="{BDB26E0E-1DEE-A856-E788-456FBBEBA513}"/>
                </a:ext>
              </a:extLst>
            </p:cNvPr>
            <p:cNvSpPr/>
            <p:nvPr/>
          </p:nvSpPr>
          <p:spPr>
            <a:xfrm>
              <a:off x="560469" y="2603351"/>
              <a:ext cx="596935" cy="38727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a:extLst>
              <a:ext uri="{FF2B5EF4-FFF2-40B4-BE49-F238E27FC236}">
                <a16:creationId xmlns:a16="http://schemas.microsoft.com/office/drawing/2014/main" id="{41DFD332-F972-D3D6-25C0-4B3C2F86B760}"/>
              </a:ext>
            </a:extLst>
          </p:cNvPr>
          <p:cNvGrpSpPr/>
          <p:nvPr/>
        </p:nvGrpSpPr>
        <p:grpSpPr>
          <a:xfrm>
            <a:off x="441064" y="4943326"/>
            <a:ext cx="11297679" cy="1914674"/>
            <a:chOff x="528763" y="4650315"/>
            <a:chExt cx="11297679" cy="1914674"/>
          </a:xfrm>
        </p:grpSpPr>
        <p:pic>
          <p:nvPicPr>
            <p:cNvPr id="10" name="图片 9" descr="图形用户界面, 应用程序&#10;&#10;描述已自动生成">
              <a:extLst>
                <a:ext uri="{FF2B5EF4-FFF2-40B4-BE49-F238E27FC236}">
                  <a16:creationId xmlns:a16="http://schemas.microsoft.com/office/drawing/2014/main" id="{29A079BE-5800-C758-D3FA-5E9EFA6D84F4}"/>
                </a:ext>
              </a:extLst>
            </p:cNvPr>
            <p:cNvPicPr>
              <a:picLocks noChangeAspect="1"/>
            </p:cNvPicPr>
            <p:nvPr/>
          </p:nvPicPr>
          <p:blipFill rotWithShape="1">
            <a:blip r:embed="rId3">
              <a:extLst>
                <a:ext uri="{28A0092B-C50C-407E-A947-70E740481C1C}">
                  <a14:useLocalDpi xmlns:a14="http://schemas.microsoft.com/office/drawing/2010/main" val="0"/>
                </a:ext>
              </a:extLst>
            </a:blip>
            <a:srcRect t="10589"/>
            <a:stretch/>
          </p:blipFill>
          <p:spPr>
            <a:xfrm>
              <a:off x="528763" y="4650315"/>
              <a:ext cx="11297679" cy="1914674"/>
            </a:xfrm>
            <a:prstGeom prst="rect">
              <a:avLst/>
            </a:prstGeom>
          </p:spPr>
        </p:pic>
        <p:sp>
          <p:nvSpPr>
            <p:cNvPr id="11" name="圆角矩形 1">
              <a:extLst>
                <a:ext uri="{FF2B5EF4-FFF2-40B4-BE49-F238E27FC236}">
                  <a16:creationId xmlns:a16="http://schemas.microsoft.com/office/drawing/2014/main" id="{F8D20188-12F8-F1CA-D7F3-0863BD22DEEA}"/>
                </a:ext>
              </a:extLst>
            </p:cNvPr>
            <p:cNvSpPr/>
            <p:nvPr/>
          </p:nvSpPr>
          <p:spPr>
            <a:xfrm>
              <a:off x="1048097" y="4650315"/>
              <a:ext cx="558824" cy="31476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03348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排班管理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页面介绍</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5" name="组合 4">
            <a:extLst>
              <a:ext uri="{FF2B5EF4-FFF2-40B4-BE49-F238E27FC236}">
                <a16:creationId xmlns:a16="http://schemas.microsoft.com/office/drawing/2014/main" id="{9FA1CD96-5BFF-8D8A-8D26-C52911190ACB}"/>
              </a:ext>
            </a:extLst>
          </p:cNvPr>
          <p:cNvGrpSpPr/>
          <p:nvPr/>
        </p:nvGrpSpPr>
        <p:grpSpPr>
          <a:xfrm>
            <a:off x="999888" y="2275061"/>
            <a:ext cx="9477612" cy="1413933"/>
            <a:chOff x="1528180" y="2166096"/>
            <a:chExt cx="10906707" cy="1562100"/>
          </a:xfrm>
        </p:grpSpPr>
        <p:pic>
          <p:nvPicPr>
            <p:cNvPr id="6" name="图片 5">
              <a:extLst>
                <a:ext uri="{FF2B5EF4-FFF2-40B4-BE49-F238E27FC236}">
                  <a16:creationId xmlns:a16="http://schemas.microsoft.com/office/drawing/2014/main" id="{97DA0365-C41E-0958-20BD-0BEADBDA9E33}"/>
                </a:ext>
              </a:extLst>
            </p:cNvPr>
            <p:cNvPicPr>
              <a:picLocks noChangeAspect="1"/>
            </p:cNvPicPr>
            <p:nvPr/>
          </p:nvPicPr>
          <p:blipFill>
            <a:blip r:embed="rId2"/>
            <a:stretch>
              <a:fillRect/>
            </a:stretch>
          </p:blipFill>
          <p:spPr>
            <a:xfrm>
              <a:off x="2347330" y="2205317"/>
              <a:ext cx="10087557" cy="1483659"/>
            </a:xfrm>
            <a:prstGeom prst="rect">
              <a:avLst/>
            </a:prstGeom>
          </p:spPr>
        </p:pic>
        <p:pic>
          <p:nvPicPr>
            <p:cNvPr id="7" name="图片 6">
              <a:extLst>
                <a:ext uri="{FF2B5EF4-FFF2-40B4-BE49-F238E27FC236}">
                  <a16:creationId xmlns:a16="http://schemas.microsoft.com/office/drawing/2014/main" id="{DD37ED90-9CE9-63DA-0EFC-E06FB5F09E6E}"/>
                </a:ext>
              </a:extLst>
            </p:cNvPr>
            <p:cNvPicPr>
              <a:picLocks noChangeAspect="1"/>
            </p:cNvPicPr>
            <p:nvPr/>
          </p:nvPicPr>
          <p:blipFill>
            <a:blip r:embed="rId3"/>
            <a:stretch>
              <a:fillRect/>
            </a:stretch>
          </p:blipFill>
          <p:spPr>
            <a:xfrm>
              <a:off x="1528180" y="2166096"/>
              <a:ext cx="819150" cy="1562100"/>
            </a:xfrm>
            <a:prstGeom prst="rect">
              <a:avLst/>
            </a:prstGeom>
          </p:spPr>
        </p:pic>
      </p:grpSp>
      <p:sp>
        <p:nvSpPr>
          <p:cNvPr id="8" name="文本框 7">
            <a:extLst>
              <a:ext uri="{FF2B5EF4-FFF2-40B4-BE49-F238E27FC236}">
                <a16:creationId xmlns:a16="http://schemas.microsoft.com/office/drawing/2014/main" id="{694C1E60-DB08-3F34-280E-B9370E47497D}"/>
              </a:ext>
            </a:extLst>
          </p:cNvPr>
          <p:cNvSpPr txBox="1"/>
          <p:nvPr/>
        </p:nvSpPr>
        <p:spPr>
          <a:xfrm>
            <a:off x="1131128" y="1833715"/>
            <a:ext cx="9598015" cy="338554"/>
          </a:xfrm>
          <a:prstGeom prst="rect">
            <a:avLst/>
          </a:prstGeom>
          <a:noFill/>
        </p:spPr>
        <p:txBody>
          <a:bodyPr wrap="square" rtlCol="0">
            <a:spAutoFit/>
          </a:bodyPr>
          <a:lstStyle/>
          <a:p>
            <a:pPr marL="285750" indent="-285750">
              <a:buClr>
                <a:srgbClr val="FF0000"/>
              </a:buClr>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点击操作日志，弹出操作日志弹窗，可以看到每个人对排班操作的具体内容。</a:t>
            </a:r>
          </a:p>
        </p:txBody>
      </p:sp>
      <p:grpSp>
        <p:nvGrpSpPr>
          <p:cNvPr id="9" name="组合 8">
            <a:extLst>
              <a:ext uri="{FF2B5EF4-FFF2-40B4-BE49-F238E27FC236}">
                <a16:creationId xmlns:a16="http://schemas.microsoft.com/office/drawing/2014/main" id="{B43ECAB7-73CE-8546-213B-FA70FCCA6E86}"/>
              </a:ext>
            </a:extLst>
          </p:cNvPr>
          <p:cNvGrpSpPr/>
          <p:nvPr/>
        </p:nvGrpSpPr>
        <p:grpSpPr>
          <a:xfrm>
            <a:off x="999888" y="4502131"/>
            <a:ext cx="8333766" cy="1250337"/>
            <a:chOff x="1061671" y="3960568"/>
            <a:chExt cx="9555535" cy="1609725"/>
          </a:xfrm>
        </p:grpSpPr>
        <p:pic>
          <p:nvPicPr>
            <p:cNvPr id="10" name="图片 9">
              <a:extLst>
                <a:ext uri="{FF2B5EF4-FFF2-40B4-BE49-F238E27FC236}">
                  <a16:creationId xmlns:a16="http://schemas.microsoft.com/office/drawing/2014/main" id="{263216EA-55C9-9BFD-1697-78BA0E16895A}"/>
                </a:ext>
              </a:extLst>
            </p:cNvPr>
            <p:cNvPicPr>
              <a:picLocks noChangeAspect="1"/>
            </p:cNvPicPr>
            <p:nvPr/>
          </p:nvPicPr>
          <p:blipFill>
            <a:blip r:embed="rId4"/>
            <a:stretch>
              <a:fillRect/>
            </a:stretch>
          </p:blipFill>
          <p:spPr>
            <a:xfrm>
              <a:off x="1061671" y="3960568"/>
              <a:ext cx="847725" cy="1609725"/>
            </a:xfrm>
            <a:prstGeom prst="rect">
              <a:avLst/>
            </a:prstGeom>
          </p:spPr>
        </p:pic>
        <p:pic>
          <p:nvPicPr>
            <p:cNvPr id="11" name="图片 10">
              <a:extLst>
                <a:ext uri="{FF2B5EF4-FFF2-40B4-BE49-F238E27FC236}">
                  <a16:creationId xmlns:a16="http://schemas.microsoft.com/office/drawing/2014/main" id="{3E27156F-4D4E-31EE-92BC-F0E973D97697}"/>
                </a:ext>
              </a:extLst>
            </p:cNvPr>
            <p:cNvPicPr>
              <a:picLocks noChangeAspect="1"/>
            </p:cNvPicPr>
            <p:nvPr/>
          </p:nvPicPr>
          <p:blipFill>
            <a:blip r:embed="rId5"/>
            <a:stretch>
              <a:fillRect/>
            </a:stretch>
          </p:blipFill>
          <p:spPr>
            <a:xfrm>
              <a:off x="1909396" y="4097130"/>
              <a:ext cx="8707810" cy="1336600"/>
            </a:xfrm>
            <a:prstGeom prst="rect">
              <a:avLst/>
            </a:prstGeom>
          </p:spPr>
        </p:pic>
      </p:grpSp>
      <p:sp>
        <p:nvSpPr>
          <p:cNvPr id="12" name="文本框 11">
            <a:extLst>
              <a:ext uri="{FF2B5EF4-FFF2-40B4-BE49-F238E27FC236}">
                <a16:creationId xmlns:a16="http://schemas.microsoft.com/office/drawing/2014/main" id="{9DAC8033-3EAA-92AC-DF3B-18C12B0DB9F8}"/>
              </a:ext>
            </a:extLst>
          </p:cNvPr>
          <p:cNvSpPr txBox="1"/>
          <p:nvPr/>
        </p:nvSpPr>
        <p:spPr>
          <a:xfrm>
            <a:off x="1056700" y="4027101"/>
            <a:ext cx="10320600" cy="338554"/>
          </a:xfrm>
          <a:prstGeom prst="rect">
            <a:avLst/>
          </a:prstGeom>
          <a:noFill/>
        </p:spPr>
        <p:txBody>
          <a:bodyPr wrap="square" rtlCol="0">
            <a:spAutoFit/>
          </a:bodyPr>
          <a:lstStyle/>
          <a:p>
            <a:pPr marL="285750" indent="-285750">
              <a:buClr>
                <a:srgbClr val="FF0000"/>
              </a:buClr>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点击查看进度，弹出查看进度弹窗，根据筛选条件查询排班进度。通常用于长时间的轮班；</a:t>
            </a:r>
          </a:p>
        </p:txBody>
      </p:sp>
    </p:spTree>
    <p:extLst>
      <p:ext uri="{BB962C8B-B14F-4D97-AF65-F5344CB8AC3E}">
        <p14:creationId xmlns:p14="http://schemas.microsoft.com/office/powerpoint/2010/main" val="2707928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1435329" y="419119"/>
            <a:ext cx="4251485"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网页端登录路径</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&amp;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链接</a:t>
            </a:r>
          </a:p>
        </p:txBody>
      </p:sp>
      <p:sp>
        <p:nvSpPr>
          <p:cNvPr id="2" name="文本框 1">
            <a:extLst>
              <a:ext uri="{FF2B5EF4-FFF2-40B4-BE49-F238E27FC236}">
                <a16:creationId xmlns:a16="http://schemas.microsoft.com/office/drawing/2014/main" id="{F25975CC-E174-45B9-AD68-0E36EF901DE5}"/>
              </a:ext>
            </a:extLst>
          </p:cNvPr>
          <p:cNvSpPr txBox="1"/>
          <p:nvPr/>
        </p:nvSpPr>
        <p:spPr>
          <a:xfrm>
            <a:off x="528763" y="1399616"/>
            <a:ext cx="3367589" cy="369332"/>
          </a:xfrm>
          <a:prstGeom prst="rect">
            <a:avLst/>
          </a:prstGeom>
          <a:noFill/>
        </p:spPr>
        <p:txBody>
          <a:bodyPr wrap="none" rtlCol="0">
            <a:spAutoFit/>
          </a:bodyPr>
          <a:lstStyle/>
          <a:p>
            <a:r>
              <a:rPr lang="zh-CN" altLang="en-US" b="1" dirty="0">
                <a:highlight>
                  <a:srgbClr val="FFFF00"/>
                </a:highlight>
              </a:rPr>
              <a:t>营运点员工   </a:t>
            </a:r>
            <a:r>
              <a:rPr lang="en-US" altLang="zh-CN" dirty="0">
                <a:highlight>
                  <a:srgbClr val="FFFF00"/>
                </a:highlight>
              </a:rPr>
              <a:t>owa.sodexo-cn.com</a:t>
            </a:r>
            <a:endParaRPr lang="zh-CN" altLang="en-US" dirty="0">
              <a:highlight>
                <a:srgbClr val="FFFF00"/>
              </a:highlight>
            </a:endParaRPr>
          </a:p>
        </p:txBody>
      </p:sp>
      <p:pic>
        <p:nvPicPr>
          <p:cNvPr id="3" name="图片 2">
            <a:extLst>
              <a:ext uri="{FF2B5EF4-FFF2-40B4-BE49-F238E27FC236}">
                <a16:creationId xmlns:a16="http://schemas.microsoft.com/office/drawing/2014/main" id="{D648F498-C041-4CEC-B0DD-5A097AE56F90}"/>
              </a:ext>
            </a:extLst>
          </p:cNvPr>
          <p:cNvPicPr>
            <a:picLocks noChangeAspect="1"/>
          </p:cNvPicPr>
          <p:nvPr/>
        </p:nvPicPr>
        <p:blipFill>
          <a:blip r:embed="rId3"/>
          <a:stretch>
            <a:fillRect/>
          </a:stretch>
        </p:blipFill>
        <p:spPr>
          <a:xfrm>
            <a:off x="5860870" y="1975617"/>
            <a:ext cx="6069530" cy="3824291"/>
          </a:xfrm>
          <a:prstGeom prst="rect">
            <a:avLst/>
          </a:prstGeom>
        </p:spPr>
      </p:pic>
      <p:sp>
        <p:nvSpPr>
          <p:cNvPr id="16" name="文本框 15">
            <a:extLst>
              <a:ext uri="{FF2B5EF4-FFF2-40B4-BE49-F238E27FC236}">
                <a16:creationId xmlns:a16="http://schemas.microsoft.com/office/drawing/2014/main" id="{48AF7412-24BF-4999-9ACD-C67362EF221E}"/>
              </a:ext>
            </a:extLst>
          </p:cNvPr>
          <p:cNvSpPr txBox="1"/>
          <p:nvPr/>
        </p:nvSpPr>
        <p:spPr>
          <a:xfrm>
            <a:off x="6675178" y="1399616"/>
            <a:ext cx="5255221" cy="369332"/>
          </a:xfrm>
          <a:prstGeom prst="rect">
            <a:avLst/>
          </a:prstGeom>
          <a:noFill/>
        </p:spPr>
        <p:txBody>
          <a:bodyPr wrap="none" rtlCol="0">
            <a:spAutoFit/>
          </a:bodyPr>
          <a:lstStyle/>
          <a:p>
            <a:r>
              <a:rPr lang="zh-CN" altLang="en-US" b="1" dirty="0">
                <a:highlight>
                  <a:srgbClr val="FFFF00"/>
                </a:highlight>
              </a:rPr>
              <a:t>办公室员工   </a:t>
            </a:r>
            <a:r>
              <a:rPr lang="fr-FR" altLang="zh-CN" b="1" dirty="0">
                <a:highlight>
                  <a:srgbClr val="FFFF00"/>
                </a:highlight>
              </a:rPr>
              <a:t>https://cn.sodexonet.com/home.html</a:t>
            </a:r>
            <a:r>
              <a:rPr lang="zh-CN" altLang="en-US" b="1" dirty="0">
                <a:highlight>
                  <a:srgbClr val="FFFF00"/>
                </a:highlight>
              </a:rPr>
              <a:t>  </a:t>
            </a:r>
          </a:p>
        </p:txBody>
      </p:sp>
      <p:pic>
        <p:nvPicPr>
          <p:cNvPr id="6" name="图片 5">
            <a:extLst>
              <a:ext uri="{FF2B5EF4-FFF2-40B4-BE49-F238E27FC236}">
                <a16:creationId xmlns:a16="http://schemas.microsoft.com/office/drawing/2014/main" id="{F5B0E18B-5E5C-A083-36F4-9E5BB1403E51}"/>
              </a:ext>
            </a:extLst>
          </p:cNvPr>
          <p:cNvPicPr>
            <a:picLocks noChangeAspect="1"/>
          </p:cNvPicPr>
          <p:nvPr/>
        </p:nvPicPr>
        <p:blipFill>
          <a:blip r:embed="rId4"/>
          <a:stretch>
            <a:fillRect/>
          </a:stretch>
        </p:blipFill>
        <p:spPr>
          <a:xfrm>
            <a:off x="284923" y="1975617"/>
            <a:ext cx="5325134" cy="3965906"/>
          </a:xfrm>
          <a:prstGeom prst="rect">
            <a:avLst/>
          </a:prstGeom>
        </p:spPr>
      </p:pic>
      <p:sp>
        <p:nvSpPr>
          <p:cNvPr id="11" name="椭圆 10">
            <a:extLst>
              <a:ext uri="{FF2B5EF4-FFF2-40B4-BE49-F238E27FC236}">
                <a16:creationId xmlns:a16="http://schemas.microsoft.com/office/drawing/2014/main" id="{9392FA70-FB8A-54D0-3D07-9BDD92D90D19}"/>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Tree>
    <p:extLst>
      <p:ext uri="{BB962C8B-B14F-4D97-AF65-F5344CB8AC3E}">
        <p14:creationId xmlns:p14="http://schemas.microsoft.com/office/powerpoint/2010/main" val="196862812"/>
      </p:ext>
    </p:extLst>
  </p:cSld>
  <p:clrMapOvr>
    <a:masterClrMapping/>
  </p:clrMapOvr>
  <p:transition spd="slow" advClick="0" advTm="0">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排班管理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页面介绍</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5" name="组合 4">
            <a:extLst>
              <a:ext uri="{FF2B5EF4-FFF2-40B4-BE49-F238E27FC236}">
                <a16:creationId xmlns:a16="http://schemas.microsoft.com/office/drawing/2014/main" id="{69639FBA-A43B-A4E4-7844-3E308D7294E8}"/>
              </a:ext>
            </a:extLst>
          </p:cNvPr>
          <p:cNvGrpSpPr/>
          <p:nvPr/>
        </p:nvGrpSpPr>
        <p:grpSpPr>
          <a:xfrm>
            <a:off x="1246312" y="2082110"/>
            <a:ext cx="8780201" cy="2047147"/>
            <a:chOff x="1289049" y="3336204"/>
            <a:chExt cx="7199658" cy="1884286"/>
          </a:xfrm>
        </p:grpSpPr>
        <p:pic>
          <p:nvPicPr>
            <p:cNvPr id="6" name="图片 5">
              <a:extLst>
                <a:ext uri="{FF2B5EF4-FFF2-40B4-BE49-F238E27FC236}">
                  <a16:creationId xmlns:a16="http://schemas.microsoft.com/office/drawing/2014/main" id="{3ABF564F-065D-6BF7-DB18-0631AEBF1C09}"/>
                </a:ext>
              </a:extLst>
            </p:cNvPr>
            <p:cNvPicPr>
              <a:picLocks noChangeAspect="1"/>
            </p:cNvPicPr>
            <p:nvPr/>
          </p:nvPicPr>
          <p:blipFill>
            <a:blip r:embed="rId2"/>
            <a:stretch>
              <a:fillRect/>
            </a:stretch>
          </p:blipFill>
          <p:spPr>
            <a:xfrm>
              <a:off x="1289049" y="3336204"/>
              <a:ext cx="1181100" cy="1419225"/>
            </a:xfrm>
            <a:prstGeom prst="rect">
              <a:avLst/>
            </a:prstGeom>
          </p:spPr>
        </p:pic>
        <p:pic>
          <p:nvPicPr>
            <p:cNvPr id="7" name="图片 6">
              <a:extLst>
                <a:ext uri="{FF2B5EF4-FFF2-40B4-BE49-F238E27FC236}">
                  <a16:creationId xmlns:a16="http://schemas.microsoft.com/office/drawing/2014/main" id="{DA337558-C956-A531-0D0B-3065016C973A}"/>
                </a:ext>
              </a:extLst>
            </p:cNvPr>
            <p:cNvPicPr>
              <a:picLocks noChangeAspect="1"/>
            </p:cNvPicPr>
            <p:nvPr/>
          </p:nvPicPr>
          <p:blipFill>
            <a:blip r:embed="rId3"/>
            <a:stretch>
              <a:fillRect/>
            </a:stretch>
          </p:blipFill>
          <p:spPr>
            <a:xfrm>
              <a:off x="2470149" y="3336204"/>
              <a:ext cx="6018558" cy="1884286"/>
            </a:xfrm>
            <a:prstGeom prst="rect">
              <a:avLst/>
            </a:prstGeom>
          </p:spPr>
        </p:pic>
        <p:sp>
          <p:nvSpPr>
            <p:cNvPr id="8" name="圆角矩形 17">
              <a:extLst>
                <a:ext uri="{FF2B5EF4-FFF2-40B4-BE49-F238E27FC236}">
                  <a16:creationId xmlns:a16="http://schemas.microsoft.com/office/drawing/2014/main" id="{C025FADB-BC30-31D8-E8FE-4B268F4C77DC}"/>
                </a:ext>
              </a:extLst>
            </p:cNvPr>
            <p:cNvSpPr/>
            <p:nvPr/>
          </p:nvSpPr>
          <p:spPr>
            <a:xfrm>
              <a:off x="1417108" y="4215982"/>
              <a:ext cx="521758" cy="27010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a:extLst>
              <a:ext uri="{FF2B5EF4-FFF2-40B4-BE49-F238E27FC236}">
                <a16:creationId xmlns:a16="http://schemas.microsoft.com/office/drawing/2014/main" id="{1F82EB01-7B86-E1DC-0074-041D7378CA85}"/>
              </a:ext>
            </a:extLst>
          </p:cNvPr>
          <p:cNvSpPr txBox="1"/>
          <p:nvPr/>
        </p:nvSpPr>
        <p:spPr>
          <a:xfrm>
            <a:off x="999888" y="1617950"/>
            <a:ext cx="5491214" cy="338554"/>
          </a:xfrm>
          <a:prstGeom prst="rect">
            <a:avLst/>
          </a:prstGeom>
          <a:noFill/>
        </p:spPr>
        <p:txBody>
          <a:bodyPr wrap="square" rtlCol="0">
            <a:spAutoFit/>
          </a:bodyPr>
          <a:lstStyle/>
          <a:p>
            <a:pPr marL="285750" indent="-285750">
              <a:buClr>
                <a:srgbClr val="FF0000"/>
              </a:buClr>
              <a:buFont typeface="Wingdings" panose="05000000000000000000" pitchFamily="2" charset="2"/>
              <a:buChar char="ü"/>
            </a:pPr>
            <a:r>
              <a:rPr lang="zh-CN" altLang="en-US" sz="1600" dirty="0">
                <a:latin typeface="微软雅黑" panose="020B0503020204020204" pitchFamily="34" charset="-122"/>
                <a:ea typeface="微软雅黑" panose="020B0503020204020204" pitchFamily="34" charset="-122"/>
              </a:rPr>
              <a:t>在排班页面下方汇总排班人数、总排班时数等。</a:t>
            </a:r>
          </a:p>
        </p:txBody>
      </p:sp>
      <p:grpSp>
        <p:nvGrpSpPr>
          <p:cNvPr id="10" name="组合 9">
            <a:extLst>
              <a:ext uri="{FF2B5EF4-FFF2-40B4-BE49-F238E27FC236}">
                <a16:creationId xmlns:a16="http://schemas.microsoft.com/office/drawing/2014/main" id="{4BA966BE-1BF6-E40F-B793-83B622D0C35E}"/>
              </a:ext>
            </a:extLst>
          </p:cNvPr>
          <p:cNvGrpSpPr/>
          <p:nvPr/>
        </p:nvGrpSpPr>
        <p:grpSpPr>
          <a:xfrm>
            <a:off x="1296107" y="4952578"/>
            <a:ext cx="8190793" cy="1419225"/>
            <a:chOff x="528763" y="4453357"/>
            <a:chExt cx="6958535" cy="1419225"/>
          </a:xfrm>
        </p:grpSpPr>
        <p:grpSp>
          <p:nvGrpSpPr>
            <p:cNvPr id="11" name="组合 10">
              <a:extLst>
                <a:ext uri="{FF2B5EF4-FFF2-40B4-BE49-F238E27FC236}">
                  <a16:creationId xmlns:a16="http://schemas.microsoft.com/office/drawing/2014/main" id="{59DC7744-0D20-FD05-9D26-24750F481372}"/>
                </a:ext>
              </a:extLst>
            </p:cNvPr>
            <p:cNvGrpSpPr/>
            <p:nvPr/>
          </p:nvGrpSpPr>
          <p:grpSpPr>
            <a:xfrm>
              <a:off x="528763" y="4453357"/>
              <a:ext cx="6958535" cy="1419225"/>
              <a:chOff x="528763" y="4450136"/>
              <a:chExt cx="6958535" cy="1419225"/>
            </a:xfrm>
          </p:grpSpPr>
          <p:pic>
            <p:nvPicPr>
              <p:cNvPr id="13" name="图片 12">
                <a:extLst>
                  <a:ext uri="{FF2B5EF4-FFF2-40B4-BE49-F238E27FC236}">
                    <a16:creationId xmlns:a16="http://schemas.microsoft.com/office/drawing/2014/main" id="{9F802946-569F-B6F6-2657-CFA8F36B471D}"/>
                  </a:ext>
                </a:extLst>
              </p:cNvPr>
              <p:cNvPicPr>
                <a:picLocks noChangeAspect="1"/>
              </p:cNvPicPr>
              <p:nvPr/>
            </p:nvPicPr>
            <p:blipFill>
              <a:blip r:embed="rId4"/>
              <a:stretch>
                <a:fillRect/>
              </a:stretch>
            </p:blipFill>
            <p:spPr>
              <a:xfrm>
                <a:off x="1586015" y="4494634"/>
                <a:ext cx="5901283" cy="923679"/>
              </a:xfrm>
              <a:prstGeom prst="rect">
                <a:avLst/>
              </a:prstGeom>
            </p:spPr>
          </p:pic>
          <p:pic>
            <p:nvPicPr>
              <p:cNvPr id="14" name="图片 13">
                <a:extLst>
                  <a:ext uri="{FF2B5EF4-FFF2-40B4-BE49-F238E27FC236}">
                    <a16:creationId xmlns:a16="http://schemas.microsoft.com/office/drawing/2014/main" id="{76460B2A-EE96-C5A0-F8A9-23770D7F5CBC}"/>
                  </a:ext>
                </a:extLst>
              </p:cNvPr>
              <p:cNvPicPr>
                <a:picLocks noChangeAspect="1"/>
              </p:cNvPicPr>
              <p:nvPr/>
            </p:nvPicPr>
            <p:blipFill>
              <a:blip r:embed="rId2"/>
              <a:stretch>
                <a:fillRect/>
              </a:stretch>
            </p:blipFill>
            <p:spPr>
              <a:xfrm>
                <a:off x="528763" y="4450136"/>
                <a:ext cx="1181100" cy="1419225"/>
              </a:xfrm>
              <a:prstGeom prst="rect">
                <a:avLst/>
              </a:prstGeom>
            </p:spPr>
          </p:pic>
        </p:grpSp>
        <p:sp>
          <p:nvSpPr>
            <p:cNvPr id="12" name="圆角矩形 22">
              <a:extLst>
                <a:ext uri="{FF2B5EF4-FFF2-40B4-BE49-F238E27FC236}">
                  <a16:creationId xmlns:a16="http://schemas.microsoft.com/office/drawing/2014/main" id="{9BB99E61-4A04-F8DF-58FF-8248C9C691B5}"/>
                </a:ext>
              </a:extLst>
            </p:cNvPr>
            <p:cNvSpPr/>
            <p:nvPr/>
          </p:nvSpPr>
          <p:spPr>
            <a:xfrm>
              <a:off x="615595" y="5580867"/>
              <a:ext cx="544338" cy="23744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文本框 14">
            <a:extLst>
              <a:ext uri="{FF2B5EF4-FFF2-40B4-BE49-F238E27FC236}">
                <a16:creationId xmlns:a16="http://schemas.microsoft.com/office/drawing/2014/main" id="{73ACEF48-7A6B-2FD2-5D32-5C2D16529A4C}"/>
              </a:ext>
            </a:extLst>
          </p:cNvPr>
          <p:cNvSpPr txBox="1"/>
          <p:nvPr/>
        </p:nvSpPr>
        <p:spPr>
          <a:xfrm>
            <a:off x="999888" y="4346962"/>
            <a:ext cx="9452212" cy="338554"/>
          </a:xfrm>
          <a:prstGeom prst="rect">
            <a:avLst/>
          </a:prstGeom>
          <a:noFill/>
        </p:spPr>
        <p:txBody>
          <a:bodyPr wrap="square" rtlCol="0">
            <a:spAutoFit/>
          </a:bodyPr>
          <a:lstStyle/>
          <a:p>
            <a:pPr marL="285750" indent="-285750">
              <a:buClr>
                <a:srgbClr val="FF0000"/>
              </a:buClr>
              <a:buFont typeface="Wingdings" panose="05000000000000000000" pitchFamily="2" charset="2"/>
              <a:buChar char="ü"/>
            </a:pPr>
            <a:r>
              <a:rPr lang="zh-CN" altLang="en-US" sz="1600" dirty="0">
                <a:latin typeface="微软雅黑" panose="020B0503020204020204" pitchFamily="34" charset="-122"/>
                <a:ea typeface="微软雅黑" panose="020B0503020204020204" pitchFamily="34" charset="-122"/>
              </a:rPr>
              <a:t>勾选日历，在班别左侧显示颜色线段，红色为节日，紫色为假日，蓝色为工作日，默认勾选。</a:t>
            </a:r>
          </a:p>
        </p:txBody>
      </p:sp>
    </p:spTree>
    <p:extLst>
      <p:ext uri="{BB962C8B-B14F-4D97-AF65-F5344CB8AC3E}">
        <p14:creationId xmlns:p14="http://schemas.microsoft.com/office/powerpoint/2010/main" val="39181896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排班管理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页面介绍</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E248C79B-0BE2-02DE-D411-D9E0336878EF}"/>
              </a:ext>
            </a:extLst>
          </p:cNvPr>
          <p:cNvSpPr txBox="1"/>
          <p:nvPr/>
        </p:nvSpPr>
        <p:spPr>
          <a:xfrm>
            <a:off x="5422726" y="3735631"/>
            <a:ext cx="6566073" cy="379591"/>
          </a:xfrm>
          <a:prstGeom prst="rect">
            <a:avLst/>
          </a:prstGeom>
          <a:noFill/>
        </p:spPr>
        <p:txBody>
          <a:bodyPr wrap="square" rtlCol="0">
            <a:spAutoFit/>
          </a:bodyPr>
          <a:lstStyle/>
          <a:p>
            <a:pPr marL="285750" indent="-285750">
              <a:lnSpc>
                <a:spcPts val="2400"/>
              </a:lnSpc>
              <a:buClr>
                <a:srgbClr val="FF0000"/>
              </a:buClr>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点击班组旁的班组设置按钮，可对班组人员进行添加</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删除。</a:t>
            </a:r>
          </a:p>
        </p:txBody>
      </p:sp>
      <p:pic>
        <p:nvPicPr>
          <p:cNvPr id="6" name="图片 5">
            <a:extLst>
              <a:ext uri="{FF2B5EF4-FFF2-40B4-BE49-F238E27FC236}">
                <a16:creationId xmlns:a16="http://schemas.microsoft.com/office/drawing/2014/main" id="{0C61F0AF-9BA6-BD16-219D-04EF43F87E30}"/>
              </a:ext>
            </a:extLst>
          </p:cNvPr>
          <p:cNvPicPr>
            <a:picLocks noChangeAspect="1"/>
          </p:cNvPicPr>
          <p:nvPr/>
        </p:nvPicPr>
        <p:blipFill>
          <a:blip r:embed="rId2"/>
          <a:stretch>
            <a:fillRect/>
          </a:stretch>
        </p:blipFill>
        <p:spPr>
          <a:xfrm>
            <a:off x="630363" y="2388282"/>
            <a:ext cx="4293528" cy="3457223"/>
          </a:xfrm>
          <a:prstGeom prst="rect">
            <a:avLst/>
          </a:prstGeom>
        </p:spPr>
      </p:pic>
      <p:pic>
        <p:nvPicPr>
          <p:cNvPr id="7" name="图片 6">
            <a:extLst>
              <a:ext uri="{FF2B5EF4-FFF2-40B4-BE49-F238E27FC236}">
                <a16:creationId xmlns:a16="http://schemas.microsoft.com/office/drawing/2014/main" id="{A9D016F5-380C-0B69-9D0B-74988B5396E7}"/>
              </a:ext>
            </a:extLst>
          </p:cNvPr>
          <p:cNvPicPr>
            <a:picLocks noChangeAspect="1"/>
          </p:cNvPicPr>
          <p:nvPr/>
        </p:nvPicPr>
        <p:blipFill>
          <a:blip r:embed="rId3"/>
          <a:stretch>
            <a:fillRect/>
          </a:stretch>
        </p:blipFill>
        <p:spPr>
          <a:xfrm>
            <a:off x="5727527" y="4270715"/>
            <a:ext cx="5103169" cy="1444958"/>
          </a:xfrm>
          <a:prstGeom prst="rect">
            <a:avLst/>
          </a:prstGeom>
        </p:spPr>
      </p:pic>
      <p:sp>
        <p:nvSpPr>
          <p:cNvPr id="8" name="文本框 7">
            <a:extLst>
              <a:ext uri="{FF2B5EF4-FFF2-40B4-BE49-F238E27FC236}">
                <a16:creationId xmlns:a16="http://schemas.microsoft.com/office/drawing/2014/main" id="{662B5AC0-D150-FBEE-7B38-92658838084D}"/>
              </a:ext>
            </a:extLst>
          </p:cNvPr>
          <p:cNvSpPr txBox="1"/>
          <p:nvPr/>
        </p:nvSpPr>
        <p:spPr>
          <a:xfrm>
            <a:off x="528763" y="1805355"/>
            <a:ext cx="10846997" cy="379591"/>
          </a:xfrm>
          <a:prstGeom prst="rect">
            <a:avLst/>
          </a:prstGeom>
          <a:noFill/>
        </p:spPr>
        <p:txBody>
          <a:bodyPr wrap="square" rtlCol="0">
            <a:spAutoFit/>
          </a:bodyPr>
          <a:lstStyle/>
          <a:p>
            <a:pPr marL="285750" indent="-285750">
              <a:lnSpc>
                <a:spcPts val="2400"/>
              </a:lnSpc>
              <a:buClr>
                <a:srgbClr val="FF0000"/>
              </a:buClr>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点击工号旁的设置按钮，可对需要显示的字段进行设置和排序，默认只显示姓名、工号、排班时数。</a:t>
            </a:r>
          </a:p>
        </p:txBody>
      </p:sp>
    </p:spTree>
    <p:extLst>
      <p:ext uri="{BB962C8B-B14F-4D97-AF65-F5344CB8AC3E}">
        <p14:creationId xmlns:p14="http://schemas.microsoft.com/office/powerpoint/2010/main" val="31669108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排班管理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班别</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EFFA0659-7FE3-A26E-C135-FC973E6E6456}"/>
              </a:ext>
            </a:extLst>
          </p:cNvPr>
          <p:cNvSpPr txBox="1"/>
          <p:nvPr/>
        </p:nvSpPr>
        <p:spPr>
          <a:xfrm>
            <a:off x="2690912" y="1310246"/>
            <a:ext cx="2944077" cy="461665"/>
          </a:xfrm>
          <a:prstGeom prst="rect">
            <a:avLst/>
          </a:prstGeom>
          <a:noFill/>
        </p:spPr>
        <p:txBody>
          <a:bodyPr wrap="square" rtlCol="0">
            <a:spAutoFit/>
          </a:bodyPr>
          <a:lstStyle/>
          <a:p>
            <a:r>
              <a:rPr lang="en-US" altLang="zh-CN" sz="2400" dirty="0"/>
              <a:t>0800-1000</a:t>
            </a:r>
            <a:r>
              <a:rPr lang="zh-CN" altLang="en-US" sz="2000" dirty="0"/>
              <a:t>；</a:t>
            </a:r>
            <a:r>
              <a:rPr lang="en-US" altLang="zh-CN" sz="2400" dirty="0"/>
              <a:t>2</a:t>
            </a:r>
            <a:r>
              <a:rPr lang="en-US" altLang="zh-CN" sz="2000" dirty="0"/>
              <a:t>(</a:t>
            </a:r>
            <a:r>
              <a:rPr lang="zh-CN" altLang="en-US" sz="2000" dirty="0"/>
              <a:t>班</a:t>
            </a:r>
            <a:r>
              <a:rPr lang="en-US" altLang="zh-CN" sz="2000" dirty="0"/>
              <a:t>) </a:t>
            </a:r>
            <a:r>
              <a:rPr lang="zh-CN" altLang="en-US" sz="2400" dirty="0"/>
              <a:t>；</a:t>
            </a:r>
            <a:r>
              <a:rPr lang="zh-CN" altLang="en-US" dirty="0"/>
              <a:t> </a:t>
            </a:r>
            <a:r>
              <a:rPr lang="en-US" altLang="zh-CN" sz="2400" dirty="0"/>
              <a:t>0</a:t>
            </a:r>
            <a:endParaRPr lang="zh-CN" altLang="en-US" dirty="0"/>
          </a:p>
        </p:txBody>
      </p:sp>
      <p:cxnSp>
        <p:nvCxnSpPr>
          <p:cNvPr id="6" name="直接箭头连接符 5">
            <a:extLst>
              <a:ext uri="{FF2B5EF4-FFF2-40B4-BE49-F238E27FC236}">
                <a16:creationId xmlns:a16="http://schemas.microsoft.com/office/drawing/2014/main" id="{14D3FD66-E5FF-6B5B-543E-559F5DE63BFC}"/>
              </a:ext>
            </a:extLst>
          </p:cNvPr>
          <p:cNvCxnSpPr/>
          <p:nvPr/>
        </p:nvCxnSpPr>
        <p:spPr>
          <a:xfrm>
            <a:off x="3445266" y="1732476"/>
            <a:ext cx="0" cy="228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6505AA47-B697-8130-9DDF-EEA250293F80}"/>
              </a:ext>
            </a:extLst>
          </p:cNvPr>
          <p:cNvSpPr/>
          <p:nvPr/>
        </p:nvSpPr>
        <p:spPr>
          <a:xfrm>
            <a:off x="5239926" y="1394479"/>
            <a:ext cx="351693" cy="29107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4993392A-6ABE-A137-855D-F259015F329C}"/>
              </a:ext>
            </a:extLst>
          </p:cNvPr>
          <p:cNvSpPr/>
          <p:nvPr/>
        </p:nvSpPr>
        <p:spPr>
          <a:xfrm>
            <a:off x="2752443" y="1417597"/>
            <a:ext cx="1535536" cy="29107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6D21B241-0B63-9081-1837-C535A1B40CAD}"/>
              </a:ext>
            </a:extLst>
          </p:cNvPr>
          <p:cNvSpPr/>
          <p:nvPr/>
        </p:nvSpPr>
        <p:spPr>
          <a:xfrm>
            <a:off x="4325929" y="1414543"/>
            <a:ext cx="663136" cy="27100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箭头连接符 9">
            <a:extLst>
              <a:ext uri="{FF2B5EF4-FFF2-40B4-BE49-F238E27FC236}">
                <a16:creationId xmlns:a16="http://schemas.microsoft.com/office/drawing/2014/main" id="{F9B11BAF-6D24-225A-F340-5EC382106E6E}"/>
              </a:ext>
            </a:extLst>
          </p:cNvPr>
          <p:cNvCxnSpPr/>
          <p:nvPr/>
        </p:nvCxnSpPr>
        <p:spPr>
          <a:xfrm>
            <a:off x="4493182" y="1756345"/>
            <a:ext cx="0" cy="228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a:extLst>
              <a:ext uri="{FF2B5EF4-FFF2-40B4-BE49-F238E27FC236}">
                <a16:creationId xmlns:a16="http://schemas.microsoft.com/office/drawing/2014/main" id="{CD3B1B9F-3FCA-2347-1EAC-4532019DCB8E}"/>
              </a:ext>
            </a:extLst>
          </p:cNvPr>
          <p:cNvCxnSpPr/>
          <p:nvPr/>
        </p:nvCxnSpPr>
        <p:spPr>
          <a:xfrm>
            <a:off x="5385163" y="1742148"/>
            <a:ext cx="0" cy="228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AA2C3300-8A36-0FD7-9573-D1502E09FF5B}"/>
              </a:ext>
            </a:extLst>
          </p:cNvPr>
          <p:cNvSpPr txBox="1"/>
          <p:nvPr/>
        </p:nvSpPr>
        <p:spPr>
          <a:xfrm>
            <a:off x="2859115" y="1995187"/>
            <a:ext cx="1206312" cy="584775"/>
          </a:xfrm>
          <a:prstGeom prst="rect">
            <a:avLst/>
          </a:prstGeom>
          <a:noFill/>
        </p:spPr>
        <p:txBody>
          <a:bodyPr wrap="square" rtlCol="0">
            <a:spAutoFit/>
          </a:bodyPr>
          <a:lstStyle/>
          <a:p>
            <a:r>
              <a:rPr lang="zh-CN" altLang="en-US" sz="1600" dirty="0"/>
              <a:t>班别开始和结束时间</a:t>
            </a:r>
          </a:p>
        </p:txBody>
      </p:sp>
      <p:sp>
        <p:nvSpPr>
          <p:cNvPr id="13" name="文本框 12">
            <a:extLst>
              <a:ext uri="{FF2B5EF4-FFF2-40B4-BE49-F238E27FC236}">
                <a16:creationId xmlns:a16="http://schemas.microsoft.com/office/drawing/2014/main" id="{3D50A192-5547-A338-012C-7E8DA372E692}"/>
              </a:ext>
            </a:extLst>
          </p:cNvPr>
          <p:cNvSpPr txBox="1"/>
          <p:nvPr/>
        </p:nvSpPr>
        <p:spPr>
          <a:xfrm>
            <a:off x="4135640" y="1982708"/>
            <a:ext cx="633598" cy="584775"/>
          </a:xfrm>
          <a:prstGeom prst="rect">
            <a:avLst/>
          </a:prstGeom>
          <a:noFill/>
        </p:spPr>
        <p:txBody>
          <a:bodyPr wrap="square" rtlCol="0">
            <a:spAutoFit/>
          </a:bodyPr>
          <a:lstStyle/>
          <a:p>
            <a:r>
              <a:rPr lang="zh-CN" altLang="en-US" sz="1600" dirty="0"/>
              <a:t>班别时长</a:t>
            </a:r>
          </a:p>
        </p:txBody>
      </p:sp>
      <p:sp>
        <p:nvSpPr>
          <p:cNvPr id="14" name="文本框 13">
            <a:extLst>
              <a:ext uri="{FF2B5EF4-FFF2-40B4-BE49-F238E27FC236}">
                <a16:creationId xmlns:a16="http://schemas.microsoft.com/office/drawing/2014/main" id="{BCDC26BD-8D17-5631-8BD7-4AEB052EAB7B}"/>
              </a:ext>
            </a:extLst>
          </p:cNvPr>
          <p:cNvSpPr txBox="1"/>
          <p:nvPr/>
        </p:nvSpPr>
        <p:spPr>
          <a:xfrm>
            <a:off x="5114519" y="1981634"/>
            <a:ext cx="682311" cy="584775"/>
          </a:xfrm>
          <a:prstGeom prst="rect">
            <a:avLst/>
          </a:prstGeom>
          <a:noFill/>
        </p:spPr>
        <p:txBody>
          <a:bodyPr wrap="square" rtlCol="0">
            <a:spAutoFit/>
          </a:bodyPr>
          <a:lstStyle>
            <a:defPPr>
              <a:defRPr lang="zh-CN"/>
            </a:defPPr>
            <a:lvl1pPr>
              <a:defRPr sz="1600"/>
            </a:lvl1pPr>
          </a:lstStyle>
          <a:p>
            <a:r>
              <a:rPr lang="zh-CN" altLang="en-US" dirty="0"/>
              <a:t>休息时长</a:t>
            </a:r>
          </a:p>
        </p:txBody>
      </p:sp>
      <p:pic>
        <p:nvPicPr>
          <p:cNvPr id="15" name="图片 14">
            <a:extLst>
              <a:ext uri="{FF2B5EF4-FFF2-40B4-BE49-F238E27FC236}">
                <a16:creationId xmlns:a16="http://schemas.microsoft.com/office/drawing/2014/main" id="{72688C28-94F2-E70E-9B86-ED19944F1654}"/>
              </a:ext>
            </a:extLst>
          </p:cNvPr>
          <p:cNvPicPr>
            <a:picLocks noChangeAspect="1"/>
          </p:cNvPicPr>
          <p:nvPr/>
        </p:nvPicPr>
        <p:blipFill>
          <a:blip r:embed="rId2"/>
          <a:stretch>
            <a:fillRect/>
          </a:stretch>
        </p:blipFill>
        <p:spPr>
          <a:xfrm>
            <a:off x="141641" y="2956992"/>
            <a:ext cx="11904070" cy="2317322"/>
          </a:xfrm>
          <a:prstGeom prst="rect">
            <a:avLst/>
          </a:prstGeom>
        </p:spPr>
      </p:pic>
      <p:sp>
        <p:nvSpPr>
          <p:cNvPr id="16" name="文本框 15">
            <a:extLst>
              <a:ext uri="{FF2B5EF4-FFF2-40B4-BE49-F238E27FC236}">
                <a16:creationId xmlns:a16="http://schemas.microsoft.com/office/drawing/2014/main" id="{493E358E-F080-69A7-0565-DBC9CD884C3C}"/>
              </a:ext>
            </a:extLst>
          </p:cNvPr>
          <p:cNvSpPr txBox="1"/>
          <p:nvPr/>
        </p:nvSpPr>
        <p:spPr>
          <a:xfrm>
            <a:off x="1339417" y="1394479"/>
            <a:ext cx="1124101" cy="369332"/>
          </a:xfrm>
          <a:prstGeom prst="rect">
            <a:avLst/>
          </a:prstGeom>
          <a:noFill/>
        </p:spPr>
        <p:txBody>
          <a:bodyPr wrap="square">
            <a:spAutoFit/>
          </a:bodyPr>
          <a:lstStyle/>
          <a:p>
            <a:r>
              <a:rPr lang="zh-CN" altLang="en-US" sz="1800" b="1" dirty="0">
                <a:solidFill>
                  <a:schemeClr val="tx1">
                    <a:lumMod val="75000"/>
                    <a:lumOff val="25000"/>
                  </a:schemeClr>
                </a:solidFill>
                <a:latin typeface="思源黑体" panose="020B0500000000000000" pitchFamily="34" charset="-122"/>
                <a:ea typeface="思源黑体" panose="020B0500000000000000" pitchFamily="34" charset="-122"/>
              </a:rPr>
              <a:t>命名规则</a:t>
            </a:r>
            <a:endParaRPr lang="zh-CN" altLang="en-US" dirty="0"/>
          </a:p>
        </p:txBody>
      </p:sp>
      <p:sp>
        <p:nvSpPr>
          <p:cNvPr id="17" name="文本框 16">
            <a:extLst>
              <a:ext uri="{FF2B5EF4-FFF2-40B4-BE49-F238E27FC236}">
                <a16:creationId xmlns:a16="http://schemas.microsoft.com/office/drawing/2014/main" id="{F8F99262-F351-B16F-B1AD-EF8F3553988E}"/>
              </a:ext>
            </a:extLst>
          </p:cNvPr>
          <p:cNvSpPr txBox="1"/>
          <p:nvPr/>
        </p:nvSpPr>
        <p:spPr>
          <a:xfrm>
            <a:off x="5887366" y="1231452"/>
            <a:ext cx="6208022" cy="1527469"/>
          </a:xfrm>
          <a:prstGeom prst="rect">
            <a:avLst/>
          </a:prstGeom>
          <a:noFill/>
        </p:spPr>
        <p:txBody>
          <a:bodyPr wrap="square" rtlCol="0">
            <a:spAutoFit/>
          </a:bodyPr>
          <a:lstStyle>
            <a:defPPr>
              <a:defRPr lang="zh-CN"/>
            </a:defPPr>
            <a:lvl1pPr>
              <a:defRPr sz="1600"/>
            </a:lvl1pPr>
          </a:lstStyle>
          <a:p>
            <a:pPr marL="285750" indent="-285750">
              <a:lnSpc>
                <a:spcPct val="150000"/>
              </a:lnSpc>
              <a:buFont typeface="Wingdings" panose="05000000000000000000" pitchFamily="2" charset="2"/>
              <a:buChar char="ü"/>
            </a:pPr>
            <a:r>
              <a:rPr lang="zh-CN" altLang="en-US" dirty="0">
                <a:latin typeface="微软雅黑" panose="020B0503020204020204" pitchFamily="34" charset="-122"/>
                <a:ea typeface="微软雅黑" panose="020B0503020204020204" pitchFamily="34" charset="-122"/>
              </a:rPr>
              <a:t>班别无需自行创建，</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ü"/>
            </a:pPr>
            <a:r>
              <a:rPr lang="zh-CN" altLang="en-US" dirty="0">
                <a:latin typeface="微软雅黑" panose="020B0503020204020204" pitchFamily="34" charset="-122"/>
                <a:ea typeface="微软雅黑" panose="020B0503020204020204" pitchFamily="34" charset="-122"/>
              </a:rPr>
              <a:t>如系统已有班别无法满足需求时可通过首页“联系我们”或联系</a:t>
            </a:r>
            <a:r>
              <a:rPr lang="fr-FR" altLang="zh-CN" dirty="0">
                <a:latin typeface="微软雅黑" panose="020B0503020204020204" pitchFamily="34" charset="-122"/>
                <a:ea typeface="微软雅黑" panose="020B0503020204020204" pitchFamily="34" charset="-122"/>
              </a:rPr>
              <a:t>Maria.shen@sodexo.com</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ü"/>
            </a:pPr>
            <a:r>
              <a:rPr lang="zh-CN" altLang="en-US" dirty="0">
                <a:latin typeface="微软雅黑" panose="020B0503020204020204" pitchFamily="34" charset="-122"/>
                <a:ea typeface="微软雅黑" panose="020B0503020204020204" pitchFamily="34" charset="-122"/>
              </a:rPr>
              <a:t>班别会统一预设在系统，如需改班需要用系统现有班别进行调整。</a:t>
            </a:r>
          </a:p>
        </p:txBody>
      </p:sp>
      <p:sp>
        <p:nvSpPr>
          <p:cNvPr id="18" name="文本框 17">
            <a:extLst>
              <a:ext uri="{FF2B5EF4-FFF2-40B4-BE49-F238E27FC236}">
                <a16:creationId xmlns:a16="http://schemas.microsoft.com/office/drawing/2014/main" id="{4E9DDCBD-926C-FB39-2140-4B807E66F9DE}"/>
              </a:ext>
            </a:extLst>
          </p:cNvPr>
          <p:cNvSpPr txBox="1"/>
          <p:nvPr/>
        </p:nvSpPr>
        <p:spPr>
          <a:xfrm>
            <a:off x="1025842" y="5279873"/>
            <a:ext cx="10846256" cy="152618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两头班场景</a:t>
            </a: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排两头班，</a:t>
            </a:r>
            <a:r>
              <a:rPr lang="en-US" altLang="zh-CN" sz="1600" dirty="0">
                <a:latin typeface="微软雅黑" panose="020B0503020204020204" pitchFamily="34" charset="-122"/>
                <a:ea typeface="微软雅黑" panose="020B0503020204020204" pitchFamily="34" charset="-122"/>
              </a:rPr>
              <a:t>8-10</a:t>
            </a:r>
            <a:r>
              <a:rPr lang="zh-CN" altLang="en-US" sz="1600" dirty="0">
                <a:latin typeface="微软雅黑" panose="020B0503020204020204" pitchFamily="34" charset="-122"/>
                <a:ea typeface="微软雅黑" panose="020B0503020204020204" pitchFamily="34" charset="-122"/>
              </a:rPr>
              <a:t>点</a:t>
            </a: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做</a:t>
            </a: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小时休息</a:t>
            </a: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小时，</a:t>
            </a:r>
            <a:r>
              <a:rPr lang="en-US" altLang="zh-CN" sz="1600" dirty="0">
                <a:latin typeface="微软雅黑" panose="020B0503020204020204" pitchFamily="34" charset="-122"/>
                <a:ea typeface="微软雅黑" panose="020B0503020204020204" pitchFamily="34" charset="-122"/>
              </a:rPr>
              <a:t>10-14</a:t>
            </a:r>
            <a:r>
              <a:rPr lang="zh-CN" altLang="en-US" sz="1600" dirty="0">
                <a:latin typeface="微软雅黑" panose="020B0503020204020204" pitchFamily="34" charset="-122"/>
                <a:ea typeface="微软雅黑" panose="020B0503020204020204" pitchFamily="34" charset="-122"/>
              </a:rPr>
              <a:t>点休息</a:t>
            </a:r>
            <a:r>
              <a:rPr lang="en-US" altLang="zh-CN" sz="1600" dirty="0">
                <a:latin typeface="微软雅黑" panose="020B0503020204020204" pitchFamily="34" charset="-122"/>
                <a:ea typeface="微软雅黑" panose="020B0503020204020204" pitchFamily="34" charset="-122"/>
              </a:rPr>
              <a:t>4</a:t>
            </a:r>
            <a:r>
              <a:rPr lang="zh-CN" altLang="en-US" sz="1600" dirty="0">
                <a:latin typeface="微软雅黑" panose="020B0503020204020204" pitchFamily="34" charset="-122"/>
                <a:ea typeface="微软雅黑" panose="020B0503020204020204" pitchFamily="34" charset="-122"/>
              </a:rPr>
              <a:t>小时，</a:t>
            </a:r>
            <a:r>
              <a:rPr lang="en-US" altLang="zh-CN" sz="1600" dirty="0">
                <a:latin typeface="微软雅黑" panose="020B0503020204020204" pitchFamily="34" charset="-122"/>
                <a:ea typeface="微软雅黑" panose="020B0503020204020204" pitchFamily="34" charset="-122"/>
              </a:rPr>
              <a:t>14-17 </a:t>
            </a:r>
            <a:r>
              <a:rPr lang="zh-CN" altLang="en-US" sz="1600" dirty="0">
                <a:latin typeface="微软雅黑" panose="020B0503020204020204" pitchFamily="34" charset="-122"/>
                <a:ea typeface="微软雅黑" panose="020B0503020204020204" pitchFamily="34" charset="-122"/>
              </a:rPr>
              <a:t>做</a:t>
            </a: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小时休息</a:t>
            </a: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小时</a:t>
            </a:r>
            <a:endParaRPr lang="en-US" altLang="zh-CN" sz="1600" dirty="0">
              <a:latin typeface="微软雅黑" panose="020B0503020204020204" pitchFamily="34" charset="-122"/>
              <a:ea typeface="微软雅黑" panose="020B0503020204020204" pitchFamily="34" charset="-122"/>
            </a:endParaRPr>
          </a:p>
          <a:p>
            <a:pPr marL="742950" lvl="1" indent="-285750">
              <a:lnSpc>
                <a:spcPct val="150000"/>
              </a:lnSpc>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选班别：</a:t>
            </a:r>
            <a:r>
              <a:rPr lang="en-US" altLang="zh-CN" sz="1600" dirty="0">
                <a:latin typeface="微软雅黑" panose="020B0503020204020204" pitchFamily="34" charset="-122"/>
                <a:ea typeface="微软雅黑" panose="020B0503020204020204" pitchFamily="34" charset="-122"/>
              </a:rPr>
              <a:t>0800-1700</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（班）；</a:t>
            </a:r>
            <a:r>
              <a:rPr lang="en-US" altLang="zh-CN" sz="1600" dirty="0">
                <a:latin typeface="微软雅黑" panose="020B0503020204020204" pitchFamily="34" charset="-122"/>
                <a:ea typeface="微软雅黑" panose="020B0503020204020204" pitchFamily="34" charset="-122"/>
              </a:rPr>
              <a:t>6</a:t>
            </a:r>
          </a:p>
          <a:p>
            <a:pPr marL="742950" lvl="1" indent="-285750">
              <a:lnSpc>
                <a:spcPct val="150000"/>
              </a:lnSpc>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表示一天开始时间是</a:t>
            </a:r>
            <a:r>
              <a:rPr lang="en-US" altLang="zh-CN" sz="1600" dirty="0">
                <a:latin typeface="微软雅黑" panose="020B0503020204020204" pitchFamily="34" charset="-122"/>
                <a:ea typeface="微软雅黑" panose="020B0503020204020204" pitchFamily="34" charset="-122"/>
              </a:rPr>
              <a:t>8</a:t>
            </a:r>
            <a:r>
              <a:rPr lang="zh-CN" altLang="en-US" sz="1600" dirty="0">
                <a:latin typeface="微软雅黑" panose="020B0503020204020204" pitchFamily="34" charset="-122"/>
                <a:ea typeface="微软雅黑" panose="020B0503020204020204" pitchFamily="34" charset="-122"/>
              </a:rPr>
              <a:t>点，下班时间是</a:t>
            </a:r>
            <a:r>
              <a:rPr lang="en-US" altLang="zh-CN" sz="1600" dirty="0">
                <a:latin typeface="微软雅黑" panose="020B0503020204020204" pitchFamily="34" charset="-122"/>
                <a:ea typeface="微软雅黑" panose="020B0503020204020204" pitchFamily="34" charset="-122"/>
              </a:rPr>
              <a:t>17</a:t>
            </a:r>
            <a:r>
              <a:rPr lang="zh-CN" altLang="en-US" sz="1600" dirty="0">
                <a:latin typeface="微软雅黑" panose="020B0503020204020204" pitchFamily="34" charset="-122"/>
                <a:ea typeface="微软雅黑" panose="020B0503020204020204" pitchFamily="34" charset="-122"/>
              </a:rPr>
              <a:t>点，总共上</a:t>
            </a: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小时班，休息</a:t>
            </a:r>
            <a:r>
              <a:rPr lang="en-US" altLang="zh-CN" sz="1600" dirty="0">
                <a:latin typeface="微软雅黑" panose="020B0503020204020204" pitchFamily="34" charset="-122"/>
                <a:ea typeface="微软雅黑" panose="020B0503020204020204" pitchFamily="34" charset="-122"/>
              </a:rPr>
              <a:t>6</a:t>
            </a:r>
            <a:r>
              <a:rPr lang="zh-CN" altLang="en-US" sz="1600" dirty="0">
                <a:latin typeface="微软雅黑" panose="020B0503020204020204" pitchFamily="34" charset="-122"/>
                <a:ea typeface="微软雅黑" panose="020B0503020204020204" pitchFamily="34" charset="-122"/>
              </a:rPr>
              <a:t>小时</a:t>
            </a:r>
            <a:endParaRPr lang="en-US" altLang="zh-CN" sz="1600" dirty="0">
              <a:latin typeface="微软雅黑" panose="020B0503020204020204" pitchFamily="34" charset="-122"/>
              <a:ea typeface="微软雅黑" panose="020B0503020204020204" pitchFamily="34" charset="-122"/>
            </a:endParaRPr>
          </a:p>
          <a:p>
            <a:pPr marL="742950" lvl="1" indent="-285750">
              <a:lnSpc>
                <a:spcPct val="150000"/>
              </a:lnSpc>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提交加班单的时候按照实际班内休息时间段提交加班单，但加班总时长不可超过</a:t>
            </a:r>
            <a:r>
              <a:rPr lang="en-US" altLang="zh-CN" sz="1600" dirty="0">
                <a:latin typeface="微软雅黑" panose="020B0503020204020204" pitchFamily="34" charset="-122"/>
                <a:ea typeface="微软雅黑" panose="020B0503020204020204" pitchFamily="34" charset="-122"/>
              </a:rPr>
              <a:t>6</a:t>
            </a:r>
            <a:r>
              <a:rPr lang="zh-CN" altLang="en-US" sz="1600" dirty="0">
                <a:latin typeface="微软雅黑" panose="020B0503020204020204" pitchFamily="34" charset="-122"/>
                <a:ea typeface="微软雅黑" panose="020B0503020204020204" pitchFamily="34" charset="-122"/>
              </a:rPr>
              <a:t>小时</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即休息时长</a:t>
            </a:r>
            <a:r>
              <a:rPr lang="en-US" altLang="zh-CN" sz="1600" dirty="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4780031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排班管理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设置轮班规则</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5" name="组合 4">
            <a:extLst>
              <a:ext uri="{FF2B5EF4-FFF2-40B4-BE49-F238E27FC236}">
                <a16:creationId xmlns:a16="http://schemas.microsoft.com/office/drawing/2014/main" id="{52B1B797-84EB-152C-9992-70C2666FB0B7}"/>
              </a:ext>
            </a:extLst>
          </p:cNvPr>
          <p:cNvGrpSpPr/>
          <p:nvPr/>
        </p:nvGrpSpPr>
        <p:grpSpPr>
          <a:xfrm>
            <a:off x="1260834" y="3101349"/>
            <a:ext cx="4640216" cy="3438792"/>
            <a:chOff x="970296" y="911058"/>
            <a:chExt cx="4640216" cy="3438792"/>
          </a:xfrm>
        </p:grpSpPr>
        <p:pic>
          <p:nvPicPr>
            <p:cNvPr id="6" name="图片 5">
              <a:extLst>
                <a:ext uri="{FF2B5EF4-FFF2-40B4-BE49-F238E27FC236}">
                  <a16:creationId xmlns:a16="http://schemas.microsoft.com/office/drawing/2014/main" id="{EA50720E-D74A-803A-F5C8-001F8967F086}"/>
                </a:ext>
              </a:extLst>
            </p:cNvPr>
            <p:cNvPicPr>
              <a:picLocks noChangeAspect="1"/>
            </p:cNvPicPr>
            <p:nvPr/>
          </p:nvPicPr>
          <p:blipFill rotWithShape="1">
            <a:blip r:embed="rId2">
              <a:extLst>
                <a:ext uri="{28A0092B-C50C-407E-A947-70E740481C1C}">
                  <a14:useLocalDpi xmlns:a14="http://schemas.microsoft.com/office/drawing/2010/main" val="0"/>
                </a:ext>
              </a:extLst>
            </a:blip>
            <a:srcRect t="8025" r="2380" b="15188"/>
            <a:stretch/>
          </p:blipFill>
          <p:spPr>
            <a:xfrm>
              <a:off x="970296" y="911058"/>
              <a:ext cx="4640216" cy="3438792"/>
            </a:xfrm>
            <a:prstGeom prst="rect">
              <a:avLst/>
            </a:prstGeom>
          </p:spPr>
        </p:pic>
        <p:sp>
          <p:nvSpPr>
            <p:cNvPr id="7" name="矩形 6">
              <a:extLst>
                <a:ext uri="{FF2B5EF4-FFF2-40B4-BE49-F238E27FC236}">
                  <a16:creationId xmlns:a16="http://schemas.microsoft.com/office/drawing/2014/main" id="{E632EF05-DC99-C53F-B795-702FA285DBFD}"/>
                </a:ext>
              </a:extLst>
            </p:cNvPr>
            <p:cNvSpPr/>
            <p:nvPr/>
          </p:nvSpPr>
          <p:spPr>
            <a:xfrm>
              <a:off x="1149996" y="1941600"/>
              <a:ext cx="415498" cy="473848"/>
            </a:xfrm>
            <a:prstGeom prst="rect">
              <a:avLst/>
            </a:prstGeom>
          </p:spPr>
          <p:txBody>
            <a:bodyPr wrap="none">
              <a:spAutoFit/>
            </a:bodyPr>
            <a:lstStyle/>
            <a:p>
              <a:pPr marL="0" marR="0" lvl="0" indent="0" algn="l" defTabSz="457200" rtl="0" eaLnBrk="1" fontAlgn="auto" latinLnBrk="0" hangingPunct="1">
                <a:lnSpc>
                  <a:spcPts val="344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Arial" panose="020F0502020204030204"/>
                  <a:ea typeface="微软雅黑"/>
                  <a:cs typeface="+mn-ea"/>
                  <a:sym typeface="+mn-lt"/>
                </a:rPr>
                <a:t>①</a:t>
              </a:r>
            </a:p>
          </p:txBody>
        </p:sp>
        <p:sp>
          <p:nvSpPr>
            <p:cNvPr id="8" name="矩形 7">
              <a:extLst>
                <a:ext uri="{FF2B5EF4-FFF2-40B4-BE49-F238E27FC236}">
                  <a16:creationId xmlns:a16="http://schemas.microsoft.com/office/drawing/2014/main" id="{D177D9CB-03AC-1ACE-B2CD-EB65DC8D65B9}"/>
                </a:ext>
              </a:extLst>
            </p:cNvPr>
            <p:cNvSpPr/>
            <p:nvPr/>
          </p:nvSpPr>
          <p:spPr>
            <a:xfrm>
              <a:off x="1454727" y="2469950"/>
              <a:ext cx="415498" cy="473848"/>
            </a:xfrm>
            <a:prstGeom prst="rect">
              <a:avLst/>
            </a:prstGeom>
          </p:spPr>
          <p:txBody>
            <a:bodyPr wrap="none">
              <a:spAutoFit/>
            </a:bodyPr>
            <a:lstStyle/>
            <a:p>
              <a:pPr marL="0" marR="0" lvl="0" indent="0" algn="l" defTabSz="457200" rtl="0" eaLnBrk="1" fontAlgn="auto" latinLnBrk="0" hangingPunct="1">
                <a:lnSpc>
                  <a:spcPts val="344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Arial" panose="020F0502020204030204"/>
                  <a:ea typeface="微软雅黑"/>
                  <a:cs typeface="+mn-ea"/>
                  <a:sym typeface="+mn-lt"/>
                </a:rPr>
                <a:t>②</a:t>
              </a:r>
            </a:p>
          </p:txBody>
        </p:sp>
        <p:sp>
          <p:nvSpPr>
            <p:cNvPr id="9" name="矩形 8">
              <a:extLst>
                <a:ext uri="{FF2B5EF4-FFF2-40B4-BE49-F238E27FC236}">
                  <a16:creationId xmlns:a16="http://schemas.microsoft.com/office/drawing/2014/main" id="{DCB4876C-E60C-D53B-50BA-90EEC399C3EE}"/>
                </a:ext>
              </a:extLst>
            </p:cNvPr>
            <p:cNvSpPr/>
            <p:nvPr/>
          </p:nvSpPr>
          <p:spPr>
            <a:xfrm>
              <a:off x="5084247" y="2630454"/>
              <a:ext cx="415498" cy="473848"/>
            </a:xfrm>
            <a:prstGeom prst="rect">
              <a:avLst/>
            </a:prstGeom>
          </p:spPr>
          <p:txBody>
            <a:bodyPr wrap="none">
              <a:spAutoFit/>
            </a:bodyPr>
            <a:lstStyle/>
            <a:p>
              <a:pPr marL="0" marR="0" lvl="0" indent="0" algn="l" defTabSz="457200" rtl="0" eaLnBrk="1" fontAlgn="auto" latinLnBrk="0" hangingPunct="1">
                <a:lnSpc>
                  <a:spcPts val="344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Arial" panose="020F0502020204030204"/>
                  <a:ea typeface="微软雅黑"/>
                  <a:cs typeface="+mn-ea"/>
                  <a:sym typeface="+mn-lt"/>
                </a:rPr>
                <a:t>③</a:t>
              </a:r>
            </a:p>
          </p:txBody>
        </p:sp>
      </p:grpSp>
      <p:pic>
        <p:nvPicPr>
          <p:cNvPr id="10" name="图片 9">
            <a:extLst>
              <a:ext uri="{FF2B5EF4-FFF2-40B4-BE49-F238E27FC236}">
                <a16:creationId xmlns:a16="http://schemas.microsoft.com/office/drawing/2014/main" id="{2E96218E-19F7-630A-3CDB-6630CD915190}"/>
              </a:ext>
            </a:extLst>
          </p:cNvPr>
          <p:cNvPicPr>
            <a:picLocks noChangeAspect="1"/>
          </p:cNvPicPr>
          <p:nvPr/>
        </p:nvPicPr>
        <p:blipFill rotWithShape="1">
          <a:blip r:embed="rId3"/>
          <a:srcRect b="13229"/>
          <a:stretch/>
        </p:blipFill>
        <p:spPr>
          <a:xfrm>
            <a:off x="9480384" y="4366628"/>
            <a:ext cx="2540178" cy="2301186"/>
          </a:xfrm>
          <a:prstGeom prst="rect">
            <a:avLst/>
          </a:prstGeom>
        </p:spPr>
      </p:pic>
      <p:sp>
        <p:nvSpPr>
          <p:cNvPr id="11" name="矩形 10">
            <a:extLst>
              <a:ext uri="{FF2B5EF4-FFF2-40B4-BE49-F238E27FC236}">
                <a16:creationId xmlns:a16="http://schemas.microsoft.com/office/drawing/2014/main" id="{27900734-B540-D4A3-F7A5-A88CED4092EB}"/>
              </a:ext>
            </a:extLst>
          </p:cNvPr>
          <p:cNvSpPr/>
          <p:nvPr/>
        </p:nvSpPr>
        <p:spPr>
          <a:xfrm>
            <a:off x="4575688" y="1247725"/>
            <a:ext cx="6252560" cy="1993238"/>
          </a:xfrm>
          <a:prstGeom prst="rect">
            <a:avLst/>
          </a:prstGeom>
        </p:spPr>
        <p:txBody>
          <a:bodyPr wrap="square">
            <a:spAutoFit/>
          </a:bodyPr>
          <a:lstStyle/>
          <a:p>
            <a:pPr>
              <a:lnSpc>
                <a:spcPct val="150000"/>
              </a:lnSpc>
            </a:pPr>
            <a:r>
              <a:rPr lang="en-US" altLang="zh-CN" sz="1400" dirty="0">
                <a:latin typeface="微软雅黑" panose="020B0503020204020204" pitchFamily="34" charset="-122"/>
                <a:ea typeface="微软雅黑" panose="020B0503020204020204" pitchFamily="34" charset="-122"/>
              </a:rPr>
              <a:t>1</a:t>
            </a:r>
            <a:r>
              <a:rPr lang="zh-CN" altLang="en-US" sz="1400" dirty="0">
                <a:latin typeface="微软雅黑" panose="020B0503020204020204" pitchFamily="34" charset="-122"/>
                <a:ea typeface="微软雅黑" panose="020B0503020204020204" pitchFamily="34" charset="-122"/>
              </a:rPr>
              <a:t>、进入“轮班”模块，点击右上角新增</a:t>
            </a:r>
            <a:endParaRPr lang="en-US" altLang="zh-CN" sz="1400" dirty="0">
              <a:latin typeface="微软雅黑" panose="020B0503020204020204" pitchFamily="34" charset="-122"/>
              <a:ea typeface="微软雅黑" panose="020B0503020204020204" pitchFamily="34" charset="-122"/>
            </a:endParaRPr>
          </a:p>
          <a:p>
            <a:pPr>
              <a:lnSpc>
                <a:spcPct val="150000"/>
              </a:lnSpc>
            </a:pPr>
            <a:r>
              <a:rPr lang="en-US" altLang="zh-CN" sz="1400" dirty="0">
                <a:latin typeface="微软雅黑" panose="020B0503020204020204" pitchFamily="34" charset="-122"/>
                <a:ea typeface="微软雅黑" panose="020B0503020204020204" pitchFamily="34" charset="-122"/>
              </a:rPr>
              <a:t>2</a:t>
            </a:r>
            <a:r>
              <a:rPr lang="zh-CN" altLang="en-US" sz="1400" dirty="0">
                <a:latin typeface="微软雅黑" panose="020B0503020204020204" pitchFamily="34" charset="-122"/>
                <a:ea typeface="微软雅黑" panose="020B0503020204020204" pitchFamily="34" charset="-122"/>
              </a:rPr>
              <a:t>、填写轮班名称后，选择部门（必填）</a:t>
            </a:r>
            <a:endParaRPr lang="en-US" altLang="zh-CN" sz="1400" dirty="0">
              <a:latin typeface="微软雅黑" panose="020B0503020204020204" pitchFamily="34" charset="-122"/>
              <a:ea typeface="微软雅黑" panose="020B0503020204020204" pitchFamily="34" charset="-122"/>
            </a:endParaRPr>
          </a:p>
          <a:p>
            <a:pPr>
              <a:lnSpc>
                <a:spcPct val="150000"/>
              </a:lnSpc>
            </a:pPr>
            <a:r>
              <a:rPr lang="en-US" altLang="zh-CN" sz="1400" dirty="0">
                <a:latin typeface="微软雅黑" panose="020B0503020204020204" pitchFamily="34" charset="-122"/>
                <a:ea typeface="微软雅黑" panose="020B0503020204020204" pitchFamily="34" charset="-122"/>
              </a:rPr>
              <a:t>3</a:t>
            </a:r>
            <a:r>
              <a:rPr lang="zh-CN" altLang="en-US" sz="1400" dirty="0">
                <a:latin typeface="微软雅黑" panose="020B0503020204020204" pitchFamily="34" charset="-122"/>
                <a:ea typeface="微软雅黑" panose="020B0503020204020204" pitchFamily="34" charset="-122"/>
              </a:rPr>
              <a:t>、选择班次，点击“新增”添加到轮班列表，按照轮班规律添加，例：上五休二，则选择五个白班，两个休息班；</a:t>
            </a:r>
          </a:p>
          <a:p>
            <a:pPr>
              <a:lnSpc>
                <a:spcPct val="150000"/>
              </a:lnSpc>
            </a:pPr>
            <a:r>
              <a:rPr lang="en-US" altLang="zh-CN" sz="1400" dirty="0">
                <a:latin typeface="微软雅黑" panose="020B0503020204020204" pitchFamily="34" charset="-122"/>
                <a:ea typeface="微软雅黑" panose="020B0503020204020204" pitchFamily="34" charset="-122"/>
              </a:rPr>
              <a:t>4</a:t>
            </a:r>
            <a:r>
              <a:rPr lang="zh-CN" altLang="en-US" sz="1400" dirty="0">
                <a:latin typeface="微软雅黑" panose="020B0503020204020204" pitchFamily="34" charset="-122"/>
                <a:ea typeface="微软雅黑" panose="020B0503020204020204" pitchFamily="34" charset="-122"/>
              </a:rPr>
              <a:t>、轮班规则授权人员默认为</a:t>
            </a:r>
            <a:r>
              <a:rPr lang="en-US" altLang="zh-CN" sz="1400" dirty="0">
                <a:latin typeface="微软雅黑" panose="020B0503020204020204" pitchFamily="34" charset="-122"/>
                <a:ea typeface="微软雅黑" panose="020B0503020204020204" pitchFamily="34" charset="-122"/>
              </a:rPr>
              <a:t>CN</a:t>
            </a:r>
            <a:r>
              <a:rPr lang="zh-CN" altLang="en-US" sz="1400" dirty="0">
                <a:latin typeface="微软雅黑" panose="020B0503020204020204" pitchFamily="34" charset="-122"/>
                <a:ea typeface="微软雅黑" panose="020B0503020204020204" pitchFamily="34" charset="-122"/>
              </a:rPr>
              <a:t>层级主管；被授权的人可以在高级排班页面搜索到并使用这个轮班规则</a:t>
            </a:r>
          </a:p>
        </p:txBody>
      </p:sp>
      <p:pic>
        <p:nvPicPr>
          <p:cNvPr id="12" name="图片 11">
            <a:extLst>
              <a:ext uri="{FF2B5EF4-FFF2-40B4-BE49-F238E27FC236}">
                <a16:creationId xmlns:a16="http://schemas.microsoft.com/office/drawing/2014/main" id="{64653C8C-D425-3DB7-A4FD-BEB0D33190E9}"/>
              </a:ext>
            </a:extLst>
          </p:cNvPr>
          <p:cNvPicPr>
            <a:picLocks noChangeAspect="1"/>
          </p:cNvPicPr>
          <p:nvPr/>
        </p:nvPicPr>
        <p:blipFill>
          <a:blip r:embed="rId4"/>
          <a:stretch>
            <a:fillRect/>
          </a:stretch>
        </p:blipFill>
        <p:spPr>
          <a:xfrm>
            <a:off x="1209987" y="1806950"/>
            <a:ext cx="2832759" cy="874788"/>
          </a:xfrm>
          <a:prstGeom prst="rect">
            <a:avLst/>
          </a:prstGeom>
        </p:spPr>
      </p:pic>
      <p:graphicFrame>
        <p:nvGraphicFramePr>
          <p:cNvPr id="13" name="对象 12">
            <a:extLst>
              <a:ext uri="{FF2B5EF4-FFF2-40B4-BE49-F238E27FC236}">
                <a16:creationId xmlns:a16="http://schemas.microsoft.com/office/drawing/2014/main" id="{3A47F839-349F-057E-CD5E-FF03F430C2A4}"/>
              </a:ext>
            </a:extLst>
          </p:cNvPr>
          <p:cNvGraphicFramePr>
            <a:graphicFrameLocks noChangeAspect="1"/>
          </p:cNvGraphicFramePr>
          <p:nvPr>
            <p:extLst>
              <p:ext uri="{D42A27DB-BD31-4B8C-83A1-F6EECF244321}">
                <p14:modId xmlns:p14="http://schemas.microsoft.com/office/powerpoint/2010/main" val="3443976857"/>
              </p:ext>
            </p:extLst>
          </p:nvPr>
        </p:nvGraphicFramePr>
        <p:xfrm>
          <a:off x="11099892" y="1806950"/>
          <a:ext cx="790575" cy="682625"/>
        </p:xfrm>
        <a:graphic>
          <a:graphicData uri="http://schemas.openxmlformats.org/presentationml/2006/ole">
            <mc:AlternateContent xmlns:mc="http://schemas.openxmlformats.org/markup-compatibility/2006">
              <mc:Choice xmlns:v="urn:schemas-microsoft-com:vml" Requires="v">
                <p:oleObj name="包装程序外壳对象" showAsIcon="1" r:id="rId5" imgW="791280" imgH="681840" progId="Package">
                  <p:embed/>
                </p:oleObj>
              </mc:Choice>
              <mc:Fallback>
                <p:oleObj name="包装程序外壳对象" showAsIcon="1" r:id="rId5" imgW="791280" imgH="681840" progId="Package">
                  <p:embed/>
                  <p:pic>
                    <p:nvPicPr>
                      <p:cNvPr id="13" name="对象 12">
                        <a:extLst>
                          <a:ext uri="{FF2B5EF4-FFF2-40B4-BE49-F238E27FC236}">
                            <a16:creationId xmlns:a16="http://schemas.microsoft.com/office/drawing/2014/main" id="{3A47F839-349F-057E-CD5E-FF03F430C2A4}"/>
                          </a:ext>
                        </a:extLst>
                      </p:cNvPr>
                      <p:cNvPicPr/>
                      <p:nvPr/>
                    </p:nvPicPr>
                    <p:blipFill>
                      <a:blip r:embed="rId6"/>
                      <a:stretch>
                        <a:fillRect/>
                      </a:stretch>
                    </p:blipFill>
                    <p:spPr>
                      <a:xfrm>
                        <a:off x="11099892" y="1806950"/>
                        <a:ext cx="790575" cy="682625"/>
                      </a:xfrm>
                      <a:prstGeom prst="rect">
                        <a:avLst/>
                      </a:prstGeom>
                    </p:spPr>
                  </p:pic>
                </p:oleObj>
              </mc:Fallback>
            </mc:AlternateContent>
          </a:graphicData>
        </a:graphic>
      </p:graphicFrame>
      <p:pic>
        <p:nvPicPr>
          <p:cNvPr id="15" name="图片 14">
            <a:extLst>
              <a:ext uri="{FF2B5EF4-FFF2-40B4-BE49-F238E27FC236}">
                <a16:creationId xmlns:a16="http://schemas.microsoft.com/office/drawing/2014/main" id="{A22D1F2E-3D4A-C5A0-5D8B-7670C44E4328}"/>
              </a:ext>
            </a:extLst>
          </p:cNvPr>
          <p:cNvPicPr>
            <a:picLocks noChangeAspect="1"/>
          </p:cNvPicPr>
          <p:nvPr/>
        </p:nvPicPr>
        <p:blipFill>
          <a:blip r:embed="rId7"/>
          <a:stretch>
            <a:fillRect/>
          </a:stretch>
        </p:blipFill>
        <p:spPr>
          <a:xfrm>
            <a:off x="5901050" y="3295616"/>
            <a:ext cx="3468567" cy="2183865"/>
          </a:xfrm>
          <a:prstGeom prst="rect">
            <a:avLst/>
          </a:prstGeom>
        </p:spPr>
      </p:pic>
    </p:spTree>
    <p:extLst>
      <p:ext uri="{BB962C8B-B14F-4D97-AF65-F5344CB8AC3E}">
        <p14:creationId xmlns:p14="http://schemas.microsoft.com/office/powerpoint/2010/main" val="7009107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排班管理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轮班排班</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5" name="组合 4">
            <a:extLst>
              <a:ext uri="{FF2B5EF4-FFF2-40B4-BE49-F238E27FC236}">
                <a16:creationId xmlns:a16="http://schemas.microsoft.com/office/drawing/2014/main" id="{A2595914-171B-30C7-D983-380263C8D825}"/>
              </a:ext>
            </a:extLst>
          </p:cNvPr>
          <p:cNvGrpSpPr/>
          <p:nvPr/>
        </p:nvGrpSpPr>
        <p:grpSpPr>
          <a:xfrm>
            <a:off x="889359" y="3429000"/>
            <a:ext cx="8639451" cy="2592430"/>
            <a:chOff x="1327509" y="2912258"/>
            <a:chExt cx="8390048" cy="2411190"/>
          </a:xfrm>
        </p:grpSpPr>
        <p:pic>
          <p:nvPicPr>
            <p:cNvPr id="6" name="图片 5">
              <a:extLst>
                <a:ext uri="{FF2B5EF4-FFF2-40B4-BE49-F238E27FC236}">
                  <a16:creationId xmlns:a16="http://schemas.microsoft.com/office/drawing/2014/main" id="{F288B3BE-2648-34F4-A7CD-524AA138C1F8}"/>
                </a:ext>
              </a:extLst>
            </p:cNvPr>
            <p:cNvPicPr>
              <a:picLocks noChangeAspect="1"/>
            </p:cNvPicPr>
            <p:nvPr/>
          </p:nvPicPr>
          <p:blipFill>
            <a:blip r:embed="rId2"/>
            <a:stretch>
              <a:fillRect/>
            </a:stretch>
          </p:blipFill>
          <p:spPr>
            <a:xfrm>
              <a:off x="1327509" y="2912258"/>
              <a:ext cx="8390048" cy="2411190"/>
            </a:xfrm>
            <a:prstGeom prst="rect">
              <a:avLst/>
            </a:prstGeom>
          </p:spPr>
        </p:pic>
        <p:sp>
          <p:nvSpPr>
            <p:cNvPr id="7" name="矩形 6">
              <a:extLst>
                <a:ext uri="{FF2B5EF4-FFF2-40B4-BE49-F238E27FC236}">
                  <a16:creationId xmlns:a16="http://schemas.microsoft.com/office/drawing/2014/main" id="{4EA30BBC-E447-DCD8-C3A3-0B669A7F9C8A}"/>
                </a:ext>
              </a:extLst>
            </p:cNvPr>
            <p:cNvSpPr/>
            <p:nvPr/>
          </p:nvSpPr>
          <p:spPr>
            <a:xfrm>
              <a:off x="2240579" y="3024472"/>
              <a:ext cx="415498" cy="473848"/>
            </a:xfrm>
            <a:prstGeom prst="rect">
              <a:avLst/>
            </a:prstGeom>
          </p:spPr>
          <p:txBody>
            <a:bodyPr wrap="none">
              <a:spAutoFit/>
            </a:bodyPr>
            <a:lstStyle/>
            <a:p>
              <a:pPr marL="0" marR="0" lvl="0" indent="0" algn="l" defTabSz="457200" rtl="0" eaLnBrk="1" fontAlgn="auto" latinLnBrk="0" hangingPunct="1">
                <a:lnSpc>
                  <a:spcPts val="344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Arial" panose="020F0502020204030204"/>
                  <a:ea typeface="微软雅黑"/>
                  <a:cs typeface="+mn-ea"/>
                  <a:sym typeface="+mn-lt"/>
                </a:rPr>
                <a:t>①</a:t>
              </a:r>
            </a:p>
          </p:txBody>
        </p:sp>
        <p:sp>
          <p:nvSpPr>
            <p:cNvPr id="8" name="矩形 7">
              <a:extLst>
                <a:ext uri="{FF2B5EF4-FFF2-40B4-BE49-F238E27FC236}">
                  <a16:creationId xmlns:a16="http://schemas.microsoft.com/office/drawing/2014/main" id="{C0C81B9B-1889-665F-BF8C-1EFF4DDF4714}"/>
                </a:ext>
              </a:extLst>
            </p:cNvPr>
            <p:cNvSpPr/>
            <p:nvPr/>
          </p:nvSpPr>
          <p:spPr>
            <a:xfrm>
              <a:off x="3404559" y="3753990"/>
              <a:ext cx="415498" cy="473848"/>
            </a:xfrm>
            <a:prstGeom prst="rect">
              <a:avLst/>
            </a:prstGeom>
          </p:spPr>
          <p:txBody>
            <a:bodyPr wrap="none">
              <a:spAutoFit/>
            </a:bodyPr>
            <a:lstStyle/>
            <a:p>
              <a:pPr marL="0" marR="0" lvl="0" indent="0" algn="l" defTabSz="457200" rtl="0" eaLnBrk="1" fontAlgn="auto" latinLnBrk="0" hangingPunct="1">
                <a:lnSpc>
                  <a:spcPts val="344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Arial" panose="020F0502020204030204"/>
                  <a:ea typeface="微软雅黑"/>
                  <a:cs typeface="+mn-ea"/>
                  <a:sym typeface="+mn-lt"/>
                </a:rPr>
                <a:t>②</a:t>
              </a:r>
            </a:p>
          </p:txBody>
        </p:sp>
        <p:sp>
          <p:nvSpPr>
            <p:cNvPr id="9" name="矩形 8">
              <a:extLst>
                <a:ext uri="{FF2B5EF4-FFF2-40B4-BE49-F238E27FC236}">
                  <a16:creationId xmlns:a16="http://schemas.microsoft.com/office/drawing/2014/main" id="{E3005BFE-0AE6-C65D-BDC0-688DCA9E7877}"/>
                </a:ext>
              </a:extLst>
            </p:cNvPr>
            <p:cNvSpPr/>
            <p:nvPr/>
          </p:nvSpPr>
          <p:spPr>
            <a:xfrm>
              <a:off x="7079799" y="3137254"/>
              <a:ext cx="415498" cy="473848"/>
            </a:xfrm>
            <a:prstGeom prst="rect">
              <a:avLst/>
            </a:prstGeom>
          </p:spPr>
          <p:txBody>
            <a:bodyPr wrap="none">
              <a:spAutoFit/>
            </a:bodyPr>
            <a:lstStyle/>
            <a:p>
              <a:pPr marL="0" marR="0" lvl="0" indent="0" algn="l" defTabSz="457200" rtl="0" eaLnBrk="1" fontAlgn="auto" latinLnBrk="0" hangingPunct="1">
                <a:lnSpc>
                  <a:spcPts val="344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Arial" panose="020F0502020204030204"/>
                  <a:ea typeface="微软雅黑"/>
                  <a:cs typeface="+mn-ea"/>
                  <a:sym typeface="+mn-lt"/>
                </a:rPr>
                <a:t>③</a:t>
              </a:r>
            </a:p>
          </p:txBody>
        </p:sp>
      </p:grpSp>
      <p:sp>
        <p:nvSpPr>
          <p:cNvPr id="10" name="矩形 9">
            <a:extLst>
              <a:ext uri="{FF2B5EF4-FFF2-40B4-BE49-F238E27FC236}">
                <a16:creationId xmlns:a16="http://schemas.microsoft.com/office/drawing/2014/main" id="{C6D1AD53-E3E8-26E7-4692-CE72676A7F51}"/>
              </a:ext>
            </a:extLst>
          </p:cNvPr>
          <p:cNvSpPr/>
          <p:nvPr/>
        </p:nvSpPr>
        <p:spPr>
          <a:xfrm>
            <a:off x="764325" y="1847871"/>
            <a:ext cx="10212219" cy="1156855"/>
          </a:xfrm>
          <a:prstGeom prst="rect">
            <a:avLst/>
          </a:prstGeom>
        </p:spPr>
        <p:txBody>
          <a:bodyPr wrap="square">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、点击按员工</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按班组，选择部门，点击“查询”；</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、选择需要排班的单元格，例如需要给</a:t>
            </a:r>
            <a:r>
              <a:rPr lang="en-US" altLang="zh-CN" sz="1600" dirty="0">
                <a:latin typeface="微软雅黑" panose="020B0503020204020204" pitchFamily="34" charset="-122"/>
                <a:ea typeface="微软雅黑" panose="020B0503020204020204" pitchFamily="34" charset="-122"/>
              </a:rPr>
              <a:t>A</a:t>
            </a:r>
            <a:r>
              <a:rPr lang="zh-CN" altLang="en-US" sz="1600" dirty="0">
                <a:latin typeface="微软雅黑" panose="020B0503020204020204" pitchFamily="34" charset="-122"/>
                <a:ea typeface="微软雅黑" panose="020B0503020204020204" pitchFamily="34" charset="-122"/>
              </a:rPr>
              <a:t>班组排班，则需要点击</a:t>
            </a:r>
            <a:r>
              <a:rPr lang="en-US" altLang="zh-CN" sz="1600" dirty="0">
                <a:latin typeface="微软雅黑" panose="020B0503020204020204" pitchFamily="34" charset="-122"/>
                <a:ea typeface="微软雅黑" panose="020B0503020204020204" pitchFamily="34" charset="-122"/>
              </a:rPr>
              <a:t>A</a:t>
            </a:r>
            <a:r>
              <a:rPr lang="zh-CN" altLang="en-US" sz="1600" dirty="0">
                <a:latin typeface="微软雅黑" panose="020B0503020204020204" pitchFamily="34" charset="-122"/>
                <a:ea typeface="微软雅黑" panose="020B0503020204020204" pitchFamily="34" charset="-122"/>
              </a:rPr>
              <a:t>班组所在行单元格；</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、点击“添加”，输入轮班名称查找到对应轮班，单击轮班（轮班标志为循环剪头）；</a:t>
            </a:r>
          </a:p>
        </p:txBody>
      </p:sp>
      <p:graphicFrame>
        <p:nvGraphicFramePr>
          <p:cNvPr id="11" name="对象 10">
            <a:extLst>
              <a:ext uri="{FF2B5EF4-FFF2-40B4-BE49-F238E27FC236}">
                <a16:creationId xmlns:a16="http://schemas.microsoft.com/office/drawing/2014/main" id="{8F758908-08B8-3239-B10F-79A5D91CD272}"/>
              </a:ext>
            </a:extLst>
          </p:cNvPr>
          <p:cNvGraphicFramePr>
            <a:graphicFrameLocks noChangeAspect="1"/>
          </p:cNvGraphicFramePr>
          <p:nvPr>
            <p:extLst>
              <p:ext uri="{D42A27DB-BD31-4B8C-83A1-F6EECF244321}">
                <p14:modId xmlns:p14="http://schemas.microsoft.com/office/powerpoint/2010/main" val="2890088017"/>
              </p:ext>
            </p:extLst>
          </p:nvPr>
        </p:nvGraphicFramePr>
        <p:xfrm>
          <a:off x="9734549" y="2392548"/>
          <a:ext cx="1203621" cy="1036451"/>
        </p:xfrm>
        <a:graphic>
          <a:graphicData uri="http://schemas.openxmlformats.org/presentationml/2006/ole">
            <mc:AlternateContent xmlns:mc="http://schemas.openxmlformats.org/markup-compatibility/2006">
              <mc:Choice xmlns:v="urn:schemas-microsoft-com:vml" Requires="v">
                <p:oleObj name="包装程序外壳对象" showAsIcon="1" r:id="rId3" imgW="914608" imgH="787215" progId="Package">
                  <p:embed/>
                </p:oleObj>
              </mc:Choice>
              <mc:Fallback>
                <p:oleObj name="包装程序外壳对象" showAsIcon="1" r:id="rId3" imgW="914608" imgH="787215" progId="Package">
                  <p:embed/>
                  <p:pic>
                    <p:nvPicPr>
                      <p:cNvPr id="11" name="对象 10">
                        <a:extLst>
                          <a:ext uri="{FF2B5EF4-FFF2-40B4-BE49-F238E27FC236}">
                            <a16:creationId xmlns:a16="http://schemas.microsoft.com/office/drawing/2014/main" id="{8F758908-08B8-3239-B10F-79A5D91CD272}"/>
                          </a:ext>
                        </a:extLst>
                      </p:cNvPr>
                      <p:cNvPicPr/>
                      <p:nvPr/>
                    </p:nvPicPr>
                    <p:blipFill>
                      <a:blip r:embed="rId4"/>
                      <a:stretch>
                        <a:fillRect/>
                      </a:stretch>
                    </p:blipFill>
                    <p:spPr>
                      <a:xfrm>
                        <a:off x="9734549" y="2392548"/>
                        <a:ext cx="1203621" cy="1036451"/>
                      </a:xfrm>
                      <a:prstGeom prst="rect">
                        <a:avLst/>
                      </a:prstGeom>
                    </p:spPr>
                  </p:pic>
                </p:oleObj>
              </mc:Fallback>
            </mc:AlternateContent>
          </a:graphicData>
        </a:graphic>
      </p:graphicFrame>
    </p:spTree>
    <p:extLst>
      <p:ext uri="{BB962C8B-B14F-4D97-AF65-F5344CB8AC3E}">
        <p14:creationId xmlns:p14="http://schemas.microsoft.com/office/powerpoint/2010/main" val="31471024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排班管理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轮班排班</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12" name="图片 11">
            <a:extLst>
              <a:ext uri="{FF2B5EF4-FFF2-40B4-BE49-F238E27FC236}">
                <a16:creationId xmlns:a16="http://schemas.microsoft.com/office/drawing/2014/main" id="{137F5275-5775-380E-823D-74DC3077918D}"/>
              </a:ext>
            </a:extLst>
          </p:cNvPr>
          <p:cNvPicPr>
            <a:picLocks noChangeAspect="1"/>
          </p:cNvPicPr>
          <p:nvPr/>
        </p:nvPicPr>
        <p:blipFill>
          <a:blip r:embed="rId2"/>
          <a:stretch>
            <a:fillRect/>
          </a:stretch>
        </p:blipFill>
        <p:spPr>
          <a:xfrm>
            <a:off x="1060445" y="3039223"/>
            <a:ext cx="8289500" cy="3683022"/>
          </a:xfrm>
          <a:prstGeom prst="rect">
            <a:avLst/>
          </a:prstGeom>
        </p:spPr>
      </p:pic>
      <p:sp>
        <p:nvSpPr>
          <p:cNvPr id="13" name="矩形 12">
            <a:extLst>
              <a:ext uri="{FF2B5EF4-FFF2-40B4-BE49-F238E27FC236}">
                <a16:creationId xmlns:a16="http://schemas.microsoft.com/office/drawing/2014/main" id="{F8771124-3861-92B9-3720-000FA7ED8EF2}"/>
              </a:ext>
            </a:extLst>
          </p:cNvPr>
          <p:cNvSpPr/>
          <p:nvPr/>
        </p:nvSpPr>
        <p:spPr>
          <a:xfrm>
            <a:off x="987566" y="1456211"/>
            <a:ext cx="10212219" cy="1526187"/>
          </a:xfrm>
          <a:prstGeom prst="rect">
            <a:avLst/>
          </a:prstGeom>
        </p:spPr>
        <p:txBody>
          <a:bodyPr wrap="square">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4</a:t>
            </a:r>
            <a:r>
              <a:rPr lang="zh-CN" altLang="en-US" sz="1600" dirty="0">
                <a:latin typeface="微软雅黑" panose="020B0503020204020204" pitchFamily="34" charset="-122"/>
                <a:ea typeface="微软雅黑" panose="020B0503020204020204" pitchFamily="34" charset="-122"/>
              </a:rPr>
              <a:t>、单击轮班名称后弹出轮班设置页面</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5</a:t>
            </a:r>
            <a:r>
              <a:rPr lang="zh-CN" altLang="en-US" sz="1600" dirty="0">
                <a:latin typeface="微软雅黑" panose="020B0503020204020204" pitchFamily="34" charset="-122"/>
                <a:ea typeface="微软雅黑" panose="020B0503020204020204" pitchFamily="34" charset="-122"/>
              </a:rPr>
              <a:t>、选择需要排班的时间区间（注意开始时间当月</a:t>
            </a: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号所在周的周一）</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6</a:t>
            </a:r>
            <a:r>
              <a:rPr lang="zh-CN" altLang="en-US" sz="1600" dirty="0">
                <a:latin typeface="微软雅黑" panose="020B0503020204020204" pitchFamily="34" charset="-122"/>
                <a:ea typeface="微软雅黑" panose="020B0503020204020204" pitchFamily="34" charset="-122"/>
              </a:rPr>
              <a:t>、设置特殊日历处理方式，例如节日需要固定排休息班（处理方式选“指定班次”、日历类型</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日期选“节日”、班次选“</a:t>
            </a:r>
            <a:r>
              <a:rPr lang="en-US" altLang="zh-CN" sz="1600" dirty="0">
                <a:latin typeface="微软雅黑" panose="020B0503020204020204" pitchFamily="34" charset="-122"/>
                <a:ea typeface="微软雅黑" panose="020B0503020204020204" pitchFamily="34" charset="-122"/>
              </a:rPr>
              <a:t>00:00-00:00</a:t>
            </a:r>
            <a:r>
              <a:rPr lang="zh-CN" altLang="en-US" sz="1600" dirty="0">
                <a:latin typeface="微软雅黑" panose="020B0503020204020204" pitchFamily="34" charset="-122"/>
                <a:ea typeface="微软雅黑" panose="020B0503020204020204" pitchFamily="34" charset="-122"/>
              </a:rPr>
              <a:t> 休息 </a:t>
            </a:r>
            <a:r>
              <a:rPr lang="en-US" altLang="zh-CN" sz="1600" dirty="0">
                <a:latin typeface="微软雅黑" panose="020B0503020204020204" pitchFamily="34" charset="-122"/>
                <a:ea typeface="微软雅黑" panose="020B0503020204020204" pitchFamily="34" charset="-122"/>
              </a:rPr>
              <a:t>OFF</a:t>
            </a:r>
            <a:r>
              <a:rPr lang="zh-CN" altLang="en-US" sz="1600" dirty="0">
                <a:latin typeface="微软雅黑" panose="020B0503020204020204" pitchFamily="34" charset="-122"/>
                <a:ea typeface="微软雅黑" panose="020B0503020204020204" pitchFamily="34" charset="-122"/>
              </a:rPr>
              <a:t>”）</a:t>
            </a:r>
          </a:p>
        </p:txBody>
      </p:sp>
    </p:spTree>
    <p:extLst>
      <p:ext uri="{BB962C8B-B14F-4D97-AF65-F5344CB8AC3E}">
        <p14:creationId xmlns:p14="http://schemas.microsoft.com/office/powerpoint/2010/main" val="27921818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排班管理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按班组排班</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矩形 4">
            <a:extLst>
              <a:ext uri="{FF2B5EF4-FFF2-40B4-BE49-F238E27FC236}">
                <a16:creationId xmlns:a16="http://schemas.microsoft.com/office/drawing/2014/main" id="{99D258A9-A73D-605A-91BD-A2D78361B6DB}"/>
              </a:ext>
            </a:extLst>
          </p:cNvPr>
          <p:cNvSpPr/>
          <p:nvPr/>
        </p:nvSpPr>
        <p:spPr>
          <a:xfrm>
            <a:off x="648208" y="1424142"/>
            <a:ext cx="11104814" cy="2634183"/>
          </a:xfrm>
          <a:prstGeom prst="rect">
            <a:avLst/>
          </a:prstGeom>
        </p:spPr>
        <p:txBody>
          <a:bodyPr wrap="square">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、选择组织</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、选择日期区间</a:t>
            </a:r>
          </a:p>
          <a:p>
            <a:pPr>
              <a:lnSpc>
                <a:spcPct val="150000"/>
              </a:lnSpc>
            </a:pP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、点击”按班组”</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4</a:t>
            </a:r>
            <a:r>
              <a:rPr lang="zh-CN" altLang="en-US" sz="1600" dirty="0">
                <a:latin typeface="微软雅黑" panose="020B0503020204020204" pitchFamily="34" charset="-122"/>
                <a:ea typeface="微软雅黑" panose="020B0503020204020204" pitchFamily="34" charset="-122"/>
              </a:rPr>
              <a:t>、点击“查询”，查询到权限范围内的所有班组</a:t>
            </a:r>
          </a:p>
          <a:p>
            <a:pPr>
              <a:lnSpc>
                <a:spcPct val="150000"/>
              </a:lnSpc>
            </a:pPr>
            <a:r>
              <a:rPr lang="en-US" altLang="zh-CN" sz="1600" dirty="0">
                <a:latin typeface="微软雅黑" panose="020B0503020204020204" pitchFamily="34" charset="-122"/>
                <a:ea typeface="微软雅黑" panose="020B0503020204020204" pitchFamily="34" charset="-122"/>
              </a:rPr>
              <a:t>5</a:t>
            </a:r>
            <a:r>
              <a:rPr lang="zh-CN" altLang="en-US" sz="1600" dirty="0">
                <a:latin typeface="微软雅黑" panose="020B0503020204020204" pitchFamily="34" charset="-122"/>
                <a:ea typeface="微软雅黑" panose="020B0503020204020204" pitchFamily="34" charset="-122"/>
              </a:rPr>
              <a:t>、在选择的班组那一行，选择相应的排班日期（可以按住</a:t>
            </a:r>
            <a:r>
              <a:rPr lang="en-US" altLang="zh-CN" sz="1600" dirty="0">
                <a:latin typeface="微软雅黑" panose="020B0503020204020204" pitchFamily="34" charset="-122"/>
                <a:ea typeface="微软雅黑" panose="020B0503020204020204" pitchFamily="34" charset="-122"/>
              </a:rPr>
              <a:t>ctrl</a:t>
            </a:r>
            <a:r>
              <a:rPr lang="zh-CN" altLang="en-US" sz="1600" dirty="0">
                <a:latin typeface="微软雅黑" panose="020B0503020204020204" pitchFamily="34" charset="-122"/>
                <a:ea typeface="微软雅黑" panose="020B0503020204020204" pitchFamily="34" charset="-122"/>
              </a:rPr>
              <a:t>进行多选）</a:t>
            </a:r>
          </a:p>
          <a:p>
            <a:pPr>
              <a:lnSpc>
                <a:spcPct val="150000"/>
              </a:lnSpc>
            </a:pPr>
            <a:r>
              <a:rPr lang="en-US" altLang="zh-CN" sz="1600" dirty="0">
                <a:latin typeface="微软雅黑" panose="020B0503020204020204" pitchFamily="34" charset="-122"/>
                <a:ea typeface="微软雅黑" panose="020B0503020204020204" pitchFamily="34" charset="-122"/>
              </a:rPr>
              <a:t>6</a:t>
            </a:r>
            <a:r>
              <a:rPr lang="zh-CN" altLang="en-US" sz="1600" dirty="0">
                <a:latin typeface="微软雅黑" panose="020B0503020204020204" pitchFamily="34" charset="-122"/>
                <a:ea typeface="微软雅黑" panose="020B0503020204020204" pitchFamily="34" charset="-122"/>
              </a:rPr>
              <a:t>、点击“添加”按班别名称搜索班别，选择相应的班别规则排班（只能选择系统现有班别）</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7</a:t>
            </a:r>
            <a:r>
              <a:rPr lang="zh-CN" altLang="en-US" sz="1600" dirty="0">
                <a:latin typeface="微软雅黑" panose="020B0503020204020204" pitchFamily="34" charset="-122"/>
                <a:ea typeface="微软雅黑" panose="020B0503020204020204" pitchFamily="34" charset="-122"/>
              </a:rPr>
              <a:t>、点击“保存”</a:t>
            </a:r>
          </a:p>
        </p:txBody>
      </p:sp>
      <p:grpSp>
        <p:nvGrpSpPr>
          <p:cNvPr id="6" name="组合 5">
            <a:extLst>
              <a:ext uri="{FF2B5EF4-FFF2-40B4-BE49-F238E27FC236}">
                <a16:creationId xmlns:a16="http://schemas.microsoft.com/office/drawing/2014/main" id="{7AE74EF3-AC00-B85F-BAC3-AA9D59744AB3}"/>
              </a:ext>
            </a:extLst>
          </p:cNvPr>
          <p:cNvGrpSpPr/>
          <p:nvPr/>
        </p:nvGrpSpPr>
        <p:grpSpPr>
          <a:xfrm>
            <a:off x="684629" y="4058325"/>
            <a:ext cx="11031971" cy="2244604"/>
            <a:chOff x="662940" y="3887508"/>
            <a:chExt cx="11031971" cy="2244604"/>
          </a:xfrm>
        </p:grpSpPr>
        <p:pic>
          <p:nvPicPr>
            <p:cNvPr id="7" name="图片 6">
              <a:extLst>
                <a:ext uri="{FF2B5EF4-FFF2-40B4-BE49-F238E27FC236}">
                  <a16:creationId xmlns:a16="http://schemas.microsoft.com/office/drawing/2014/main" id="{5C37827B-1321-BE88-3A61-6459254EE72E}"/>
                </a:ext>
              </a:extLst>
            </p:cNvPr>
            <p:cNvPicPr>
              <a:picLocks noChangeAspect="1"/>
            </p:cNvPicPr>
            <p:nvPr/>
          </p:nvPicPr>
          <p:blipFill>
            <a:blip r:embed="rId2"/>
            <a:stretch>
              <a:fillRect/>
            </a:stretch>
          </p:blipFill>
          <p:spPr>
            <a:xfrm>
              <a:off x="768484" y="4288545"/>
              <a:ext cx="10926427" cy="1843567"/>
            </a:xfrm>
            <a:prstGeom prst="rect">
              <a:avLst/>
            </a:prstGeom>
          </p:spPr>
        </p:pic>
        <p:sp>
          <p:nvSpPr>
            <p:cNvPr id="8" name="文本框 7">
              <a:extLst>
                <a:ext uri="{FF2B5EF4-FFF2-40B4-BE49-F238E27FC236}">
                  <a16:creationId xmlns:a16="http://schemas.microsoft.com/office/drawing/2014/main" id="{68C6920B-F548-EE6C-BEBC-0EEE4ACF74B6}"/>
                </a:ext>
              </a:extLst>
            </p:cNvPr>
            <p:cNvSpPr txBox="1"/>
            <p:nvPr/>
          </p:nvSpPr>
          <p:spPr>
            <a:xfrm>
              <a:off x="9585178" y="4354354"/>
              <a:ext cx="339415" cy="432130"/>
            </a:xfrm>
            <a:prstGeom prst="rect">
              <a:avLst/>
            </a:prstGeom>
            <a:noFill/>
          </p:spPr>
          <p:txBody>
            <a:bodyPr vert="horz" wrap="square" rtlCol="0">
              <a:spAutoFit/>
            </a:bodyPr>
            <a:lstStyle/>
            <a:p>
              <a:pPr marL="0" marR="0" lvl="0" indent="0" algn="l" defTabSz="457200" rtl="0" eaLnBrk="1" fontAlgn="auto" latinLnBrk="0" hangingPunct="1">
                <a:lnSpc>
                  <a:spcPts val="3440"/>
                </a:lnSpc>
                <a:spcBef>
                  <a:spcPts val="0"/>
                </a:spcBef>
                <a:spcAft>
                  <a:spcPts val="0"/>
                </a:spcAft>
                <a:buClrTx/>
                <a:buSzTx/>
                <a:buFontTx/>
                <a:buNone/>
                <a:tabLst/>
                <a:defRPr/>
              </a:pPr>
              <a:r>
                <a:rPr lang="zh-CN" altLang="en-US" noProof="0" dirty="0">
                  <a:solidFill>
                    <a:srgbClr val="FF0000"/>
                  </a:solidFill>
                  <a:latin typeface="Arial" panose="020F0502020204030204"/>
                  <a:ea typeface="微软雅黑"/>
                  <a:cs typeface="+mn-ea"/>
                  <a:sym typeface="+mn-lt"/>
                </a:rPr>
                <a:t>⑥</a:t>
              </a:r>
              <a:endParaRPr kumimoji="0" lang="zh-CN" altLang="en-US" sz="1800" b="0" i="0" u="none" strike="noStrike" kern="1200" cap="none" spc="0" normalizeH="0" baseline="0" noProof="0" dirty="0">
                <a:ln>
                  <a:noFill/>
                </a:ln>
                <a:solidFill>
                  <a:srgbClr val="FF0000"/>
                </a:solidFill>
                <a:effectLst/>
                <a:uLnTx/>
                <a:uFillTx/>
                <a:latin typeface="Arial" panose="020F0502020204030204"/>
                <a:ea typeface="微软雅黑"/>
                <a:cs typeface="+mn-ea"/>
                <a:sym typeface="+mn-lt"/>
              </a:endParaRPr>
            </a:p>
          </p:txBody>
        </p:sp>
        <p:sp>
          <p:nvSpPr>
            <p:cNvPr id="9" name="文本框 8">
              <a:extLst>
                <a:ext uri="{FF2B5EF4-FFF2-40B4-BE49-F238E27FC236}">
                  <a16:creationId xmlns:a16="http://schemas.microsoft.com/office/drawing/2014/main" id="{0CE780FB-EC30-917D-57A2-3CB66A353AD5}"/>
                </a:ext>
              </a:extLst>
            </p:cNvPr>
            <p:cNvSpPr txBox="1"/>
            <p:nvPr/>
          </p:nvSpPr>
          <p:spPr>
            <a:xfrm flipH="1">
              <a:off x="3185564" y="3887508"/>
              <a:ext cx="767063" cy="528350"/>
            </a:xfrm>
            <a:prstGeom prst="rect">
              <a:avLst/>
            </a:prstGeom>
            <a:noFill/>
          </p:spPr>
          <p:txBody>
            <a:bodyPr vert="horz" wrap="square" rtlCol="0">
              <a:spAutoFit/>
            </a:bodyPr>
            <a:lstStyle/>
            <a:p>
              <a:pPr marL="0" marR="0" lvl="0" indent="0" algn="l" defTabSz="457200" rtl="0" eaLnBrk="1" fontAlgn="auto" latinLnBrk="0" hangingPunct="1">
                <a:lnSpc>
                  <a:spcPts val="344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Arial" panose="020F0502020204030204"/>
                  <a:ea typeface="微软雅黑"/>
                  <a:cs typeface="+mn-ea"/>
                  <a:sym typeface="+mn-lt"/>
                </a:rPr>
                <a:t>②</a:t>
              </a:r>
            </a:p>
          </p:txBody>
        </p:sp>
        <p:sp>
          <p:nvSpPr>
            <p:cNvPr id="10" name="文本框 9">
              <a:extLst>
                <a:ext uri="{FF2B5EF4-FFF2-40B4-BE49-F238E27FC236}">
                  <a16:creationId xmlns:a16="http://schemas.microsoft.com/office/drawing/2014/main" id="{FCA795D5-D100-6D1C-4050-9AEA52687081}"/>
                </a:ext>
              </a:extLst>
            </p:cNvPr>
            <p:cNvSpPr txBox="1"/>
            <p:nvPr/>
          </p:nvSpPr>
          <p:spPr>
            <a:xfrm>
              <a:off x="3564019" y="5210328"/>
              <a:ext cx="297882" cy="528350"/>
            </a:xfrm>
            <a:prstGeom prst="rect">
              <a:avLst/>
            </a:prstGeom>
            <a:noFill/>
          </p:spPr>
          <p:txBody>
            <a:bodyPr vert="horz" wrap="square" rtlCol="0">
              <a:spAutoFit/>
            </a:bodyPr>
            <a:lstStyle/>
            <a:p>
              <a:pPr marL="0" marR="0" lvl="0" indent="0" algn="l" defTabSz="457200" rtl="0" eaLnBrk="1" fontAlgn="auto" latinLnBrk="0" hangingPunct="1">
                <a:lnSpc>
                  <a:spcPts val="344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Arial" panose="020F0502020204030204"/>
                  <a:ea typeface="微软雅黑"/>
                  <a:cs typeface="+mn-ea"/>
                  <a:sym typeface="+mn-lt"/>
                </a:rPr>
                <a:t>⑤</a:t>
              </a:r>
            </a:p>
          </p:txBody>
        </p:sp>
        <p:sp>
          <p:nvSpPr>
            <p:cNvPr id="11" name="文本框 10">
              <a:extLst>
                <a:ext uri="{FF2B5EF4-FFF2-40B4-BE49-F238E27FC236}">
                  <a16:creationId xmlns:a16="http://schemas.microsoft.com/office/drawing/2014/main" id="{9CD55E41-657F-6DA4-952B-7431846DE76A}"/>
                </a:ext>
              </a:extLst>
            </p:cNvPr>
            <p:cNvSpPr txBox="1"/>
            <p:nvPr/>
          </p:nvSpPr>
          <p:spPr>
            <a:xfrm>
              <a:off x="6199999" y="4136138"/>
              <a:ext cx="339415" cy="401036"/>
            </a:xfrm>
            <a:prstGeom prst="rect">
              <a:avLst/>
            </a:prstGeom>
            <a:noFill/>
          </p:spPr>
          <p:txBody>
            <a:bodyPr vert="horz" wrap="square" rtlCol="0">
              <a:spAutoFit/>
            </a:bodyPr>
            <a:lstStyle/>
            <a:p>
              <a:pPr marL="0" marR="0" lvl="0" indent="0" algn="l" defTabSz="457200" rtl="0" eaLnBrk="1" fontAlgn="auto" latinLnBrk="0" hangingPunct="1">
                <a:lnSpc>
                  <a:spcPts val="344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Arial" panose="020F0502020204030204"/>
                  <a:ea typeface="微软雅黑"/>
                  <a:cs typeface="+mn-ea"/>
                  <a:sym typeface="+mn-lt"/>
                </a:rPr>
                <a:t>④</a:t>
              </a:r>
            </a:p>
          </p:txBody>
        </p:sp>
        <p:sp>
          <p:nvSpPr>
            <p:cNvPr id="12" name="文本框 11">
              <a:extLst>
                <a:ext uri="{FF2B5EF4-FFF2-40B4-BE49-F238E27FC236}">
                  <a16:creationId xmlns:a16="http://schemas.microsoft.com/office/drawing/2014/main" id="{2E33AC5E-F6A2-D5BA-4032-ED05C3069B7D}"/>
                </a:ext>
              </a:extLst>
            </p:cNvPr>
            <p:cNvSpPr txBox="1"/>
            <p:nvPr/>
          </p:nvSpPr>
          <p:spPr>
            <a:xfrm>
              <a:off x="1655820" y="4385448"/>
              <a:ext cx="339415" cy="401036"/>
            </a:xfrm>
            <a:prstGeom prst="rect">
              <a:avLst/>
            </a:prstGeom>
            <a:noFill/>
          </p:spPr>
          <p:txBody>
            <a:bodyPr vert="horz" wrap="square" rtlCol="0">
              <a:spAutoFit/>
            </a:bodyPr>
            <a:lstStyle/>
            <a:p>
              <a:pPr marL="0" marR="0" lvl="0" indent="0" algn="l" defTabSz="457200" rtl="0" eaLnBrk="1" fontAlgn="auto" latinLnBrk="0" hangingPunct="1">
                <a:lnSpc>
                  <a:spcPts val="344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Arial" panose="020F0502020204030204"/>
                  <a:ea typeface="微软雅黑"/>
                  <a:cs typeface="+mn-ea"/>
                  <a:sym typeface="+mn-lt"/>
                </a:rPr>
                <a:t>③</a:t>
              </a:r>
            </a:p>
          </p:txBody>
        </p:sp>
        <p:sp>
          <p:nvSpPr>
            <p:cNvPr id="13" name="文本框 12">
              <a:extLst>
                <a:ext uri="{FF2B5EF4-FFF2-40B4-BE49-F238E27FC236}">
                  <a16:creationId xmlns:a16="http://schemas.microsoft.com/office/drawing/2014/main" id="{B66925B1-9CE1-8C57-1260-6A9EC7AD92A2}"/>
                </a:ext>
              </a:extLst>
            </p:cNvPr>
            <p:cNvSpPr txBox="1"/>
            <p:nvPr/>
          </p:nvSpPr>
          <p:spPr>
            <a:xfrm>
              <a:off x="1034116" y="3887508"/>
              <a:ext cx="293393" cy="401036"/>
            </a:xfrm>
            <a:prstGeom prst="rect">
              <a:avLst/>
            </a:prstGeom>
            <a:noFill/>
          </p:spPr>
          <p:txBody>
            <a:bodyPr vert="horz" wrap="square" rtlCol="0">
              <a:spAutoFit/>
            </a:bodyPr>
            <a:lstStyle/>
            <a:p>
              <a:pPr marL="0" marR="0" lvl="0" indent="0" algn="l" defTabSz="457200" rtl="0" eaLnBrk="1" fontAlgn="auto" latinLnBrk="0" hangingPunct="1">
                <a:lnSpc>
                  <a:spcPts val="344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Arial" panose="020F0502020204030204"/>
                  <a:ea typeface="微软雅黑"/>
                  <a:cs typeface="+mn-ea"/>
                  <a:sym typeface="+mn-lt"/>
                </a:rPr>
                <a:t>①</a:t>
              </a:r>
            </a:p>
          </p:txBody>
        </p:sp>
        <p:sp>
          <p:nvSpPr>
            <p:cNvPr id="14" name="圆角矩形 1">
              <a:extLst>
                <a:ext uri="{FF2B5EF4-FFF2-40B4-BE49-F238E27FC236}">
                  <a16:creationId xmlns:a16="http://schemas.microsoft.com/office/drawing/2014/main" id="{670A9182-3CB2-12F2-5473-99A701D55B2A}"/>
                </a:ext>
              </a:extLst>
            </p:cNvPr>
            <p:cNvSpPr/>
            <p:nvPr/>
          </p:nvSpPr>
          <p:spPr>
            <a:xfrm>
              <a:off x="662940" y="4288545"/>
              <a:ext cx="1245870" cy="200519"/>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0C26132B-D6C4-2EB5-327C-687CD8A46F70}"/>
                </a:ext>
              </a:extLst>
            </p:cNvPr>
            <p:cNvSpPr txBox="1"/>
            <p:nvPr/>
          </p:nvSpPr>
          <p:spPr>
            <a:xfrm>
              <a:off x="11229368" y="4123933"/>
              <a:ext cx="339415" cy="473848"/>
            </a:xfrm>
            <a:prstGeom prst="rect">
              <a:avLst/>
            </a:prstGeom>
            <a:noFill/>
          </p:spPr>
          <p:txBody>
            <a:bodyPr vert="horz" wrap="square" rtlCol="0">
              <a:spAutoFit/>
            </a:bodyPr>
            <a:lstStyle/>
            <a:p>
              <a:pPr marL="0" marR="0" lvl="0" indent="0" algn="l" defTabSz="457200" rtl="0" eaLnBrk="1" fontAlgn="auto" latinLnBrk="0" hangingPunct="1">
                <a:lnSpc>
                  <a:spcPts val="3440"/>
                </a:lnSpc>
                <a:spcBef>
                  <a:spcPts val="0"/>
                </a:spcBef>
                <a:spcAft>
                  <a:spcPts val="0"/>
                </a:spcAft>
                <a:buClrTx/>
                <a:buSzTx/>
                <a:buFontTx/>
                <a:buNone/>
                <a:tabLst/>
                <a:defRPr/>
              </a:pPr>
              <a:r>
                <a:rPr lang="zh-CN" altLang="en-US" dirty="0">
                  <a:solidFill>
                    <a:srgbClr val="FF0000"/>
                  </a:solidFill>
                  <a:latin typeface="Arial" panose="020F0502020204030204"/>
                  <a:ea typeface="微软雅黑"/>
                  <a:cs typeface="+mn-ea"/>
                  <a:sym typeface="+mn-lt"/>
                </a:rPr>
                <a:t>⑦</a:t>
              </a:r>
              <a:endParaRPr kumimoji="0" lang="zh-CN" altLang="en-US" sz="1800" b="0" i="0" u="none" strike="noStrike" kern="1200" cap="none" spc="0" normalizeH="0" baseline="0" noProof="0" dirty="0">
                <a:ln>
                  <a:noFill/>
                </a:ln>
                <a:solidFill>
                  <a:srgbClr val="FF0000"/>
                </a:solidFill>
                <a:effectLst/>
                <a:uLnTx/>
                <a:uFillTx/>
                <a:latin typeface="Arial" panose="020F0502020204030204"/>
                <a:ea typeface="微软雅黑"/>
                <a:cs typeface="+mn-ea"/>
                <a:sym typeface="+mn-lt"/>
              </a:endParaRPr>
            </a:p>
          </p:txBody>
        </p:sp>
      </p:grpSp>
    </p:spTree>
    <p:extLst>
      <p:ext uri="{BB962C8B-B14F-4D97-AF65-F5344CB8AC3E}">
        <p14:creationId xmlns:p14="http://schemas.microsoft.com/office/powerpoint/2010/main" val="36436989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排班管理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按员工排班（小时工）</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6" name="图片 5">
            <a:extLst>
              <a:ext uri="{FF2B5EF4-FFF2-40B4-BE49-F238E27FC236}">
                <a16:creationId xmlns:a16="http://schemas.microsoft.com/office/drawing/2014/main" id="{4C1611FD-B3ED-CA87-F47E-20EA83F813DB}"/>
              </a:ext>
            </a:extLst>
          </p:cNvPr>
          <p:cNvPicPr>
            <a:picLocks noChangeAspect="1"/>
          </p:cNvPicPr>
          <p:nvPr/>
        </p:nvPicPr>
        <p:blipFill>
          <a:blip r:embed="rId2"/>
          <a:stretch>
            <a:fillRect/>
          </a:stretch>
        </p:blipFill>
        <p:spPr>
          <a:xfrm>
            <a:off x="999888" y="1731442"/>
            <a:ext cx="10424796" cy="3692707"/>
          </a:xfrm>
          <a:prstGeom prst="rect">
            <a:avLst/>
          </a:prstGeom>
        </p:spPr>
      </p:pic>
    </p:spTree>
    <p:extLst>
      <p:ext uri="{BB962C8B-B14F-4D97-AF65-F5344CB8AC3E}">
        <p14:creationId xmlns:p14="http://schemas.microsoft.com/office/powerpoint/2010/main" val="23673927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排班管理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换班</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232DE7D4-4DED-381A-C29A-DFC22BF66FA7}"/>
              </a:ext>
            </a:extLst>
          </p:cNvPr>
          <p:cNvPicPr>
            <a:picLocks noChangeAspect="1"/>
          </p:cNvPicPr>
          <p:nvPr/>
        </p:nvPicPr>
        <p:blipFill>
          <a:blip r:embed="rId2"/>
          <a:stretch>
            <a:fillRect/>
          </a:stretch>
        </p:blipFill>
        <p:spPr>
          <a:xfrm>
            <a:off x="737408" y="2228117"/>
            <a:ext cx="10712535" cy="1811215"/>
          </a:xfrm>
          <a:prstGeom prst="rect">
            <a:avLst/>
          </a:prstGeom>
        </p:spPr>
      </p:pic>
      <p:sp>
        <p:nvSpPr>
          <p:cNvPr id="6" name="文本框 5">
            <a:extLst>
              <a:ext uri="{FF2B5EF4-FFF2-40B4-BE49-F238E27FC236}">
                <a16:creationId xmlns:a16="http://schemas.microsoft.com/office/drawing/2014/main" id="{5D4F874E-E982-8910-CCC6-77536F7BF77E}"/>
              </a:ext>
            </a:extLst>
          </p:cNvPr>
          <p:cNvSpPr txBox="1"/>
          <p:nvPr/>
        </p:nvSpPr>
        <p:spPr>
          <a:xfrm>
            <a:off x="764325" y="4838141"/>
            <a:ext cx="9587653" cy="875881"/>
          </a:xfrm>
          <a:prstGeom prst="rect">
            <a:avLst/>
          </a:prstGeom>
          <a:noFill/>
        </p:spPr>
        <p:txBody>
          <a:bodyPr wrap="square" rtlCol="0">
            <a:spAutoFit/>
          </a:bodyPr>
          <a:lstStyle/>
          <a:p>
            <a:pPr>
              <a:lnSpc>
                <a:spcPct val="150000"/>
              </a:lnSpc>
            </a:pPr>
            <a:r>
              <a:rPr lang="en-US" altLang="zh-CN" dirty="0"/>
              <a:t>1. </a:t>
            </a:r>
            <a:r>
              <a:rPr lang="zh-CN" altLang="en-US" dirty="0"/>
              <a:t>选中员工及需要换班的日期；</a:t>
            </a:r>
            <a:endParaRPr lang="en-US" altLang="zh-CN" dirty="0"/>
          </a:p>
          <a:p>
            <a:pPr>
              <a:lnSpc>
                <a:spcPct val="150000"/>
              </a:lnSpc>
            </a:pPr>
            <a:r>
              <a:rPr lang="en-US" altLang="zh-CN" dirty="0"/>
              <a:t>2. </a:t>
            </a:r>
            <a:r>
              <a:rPr lang="zh-CN" altLang="en-US" dirty="0"/>
              <a:t>点击添加，在搜索框里根据班别名称搜索班别并选择；</a:t>
            </a:r>
          </a:p>
        </p:txBody>
      </p:sp>
    </p:spTree>
    <p:extLst>
      <p:ext uri="{BB962C8B-B14F-4D97-AF65-F5344CB8AC3E}">
        <p14:creationId xmlns:p14="http://schemas.microsoft.com/office/powerpoint/2010/main" val="29940899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排班管理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班组人员增减</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3BD66DB3-B13F-0BAE-DAAF-8A22F9EDD71D}"/>
              </a:ext>
            </a:extLst>
          </p:cNvPr>
          <p:cNvSpPr txBox="1"/>
          <p:nvPr/>
        </p:nvSpPr>
        <p:spPr>
          <a:xfrm>
            <a:off x="5893384" y="1070972"/>
            <a:ext cx="5975379" cy="2264851"/>
          </a:xfrm>
          <a:prstGeom prst="rect">
            <a:avLst/>
          </a:prstGeom>
          <a:noFill/>
        </p:spPr>
        <p:txBody>
          <a:bodyPr wrap="square" rtlCol="0">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、选择“按班组”，点击</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、在方框中输入班组名称查询出相应的班组后，点击班组代码链接；</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、弹出班组设置窗口后，可将左边未选人员加入右边，即为新增人员；将右边已选人员加入左边即为删除人员；</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4</a:t>
            </a:r>
            <a:r>
              <a:rPr lang="zh-CN" altLang="en-US" sz="1600" dirty="0">
                <a:latin typeface="微软雅黑" panose="020B0503020204020204" pitchFamily="34" charset="-122"/>
                <a:ea typeface="微软雅黑" panose="020B0503020204020204" pitchFamily="34" charset="-122"/>
              </a:rPr>
              <a:t>、选择下方生效日期后点击确定；生效日期前的日子无法排班；</a:t>
            </a:r>
          </a:p>
        </p:txBody>
      </p:sp>
      <p:sp>
        <p:nvSpPr>
          <p:cNvPr id="6" name="文本框 5">
            <a:extLst>
              <a:ext uri="{FF2B5EF4-FFF2-40B4-BE49-F238E27FC236}">
                <a16:creationId xmlns:a16="http://schemas.microsoft.com/office/drawing/2014/main" id="{80B2992B-535E-AF5B-0B1E-E310125FDE45}"/>
              </a:ext>
            </a:extLst>
          </p:cNvPr>
          <p:cNvSpPr txBox="1"/>
          <p:nvPr/>
        </p:nvSpPr>
        <p:spPr>
          <a:xfrm>
            <a:off x="5778271" y="3487186"/>
            <a:ext cx="5836920" cy="1323439"/>
          </a:xfrm>
          <a:prstGeom prst="rect">
            <a:avLst/>
          </a:prstGeom>
          <a:noFill/>
        </p:spPr>
        <p:txBody>
          <a:bodyPr wrap="square" rtlCol="0">
            <a:spAutoFit/>
          </a:bodyPr>
          <a:lstStyle/>
          <a:p>
            <a:r>
              <a:rPr lang="zh-CN" altLang="en-US" sz="1600" dirty="0">
                <a:solidFill>
                  <a:srgbClr val="002060"/>
                </a:solidFill>
                <a:latin typeface="微软雅黑" panose="020B0503020204020204" pitchFamily="34" charset="-122"/>
                <a:ea typeface="微软雅黑" panose="020B0503020204020204" pitchFamily="34" charset="-122"/>
              </a:rPr>
              <a:t>备注：</a:t>
            </a:r>
            <a:endParaRPr lang="en-US" altLang="zh-CN" sz="1600" dirty="0">
              <a:solidFill>
                <a:srgbClr val="002060"/>
              </a:solidFill>
              <a:latin typeface="微软雅黑" panose="020B0503020204020204" pitchFamily="34" charset="-122"/>
              <a:ea typeface="微软雅黑" panose="020B0503020204020204" pitchFamily="34" charset="-122"/>
            </a:endParaRPr>
          </a:p>
          <a:p>
            <a:r>
              <a:rPr lang="zh-CN" altLang="en-US" sz="1600" dirty="0">
                <a:solidFill>
                  <a:srgbClr val="002060"/>
                </a:solidFill>
                <a:latin typeface="微软雅黑" panose="020B0503020204020204" pitchFamily="34" charset="-122"/>
                <a:ea typeface="微软雅黑" panose="020B0503020204020204" pitchFamily="34" charset="-122"/>
              </a:rPr>
              <a:t>初始班组会预设在系统里，如有班组新增需要点击系统登录页的“联系我们”或联系</a:t>
            </a:r>
            <a:r>
              <a:rPr lang="fr-FR" altLang="zh-CN" sz="1600" dirty="0">
                <a:solidFill>
                  <a:srgbClr val="002060"/>
                </a:solidFill>
                <a:latin typeface="微软雅黑" panose="020B0503020204020204" pitchFamily="34" charset="-122"/>
                <a:ea typeface="微软雅黑" panose="020B0503020204020204" pitchFamily="34" charset="-122"/>
              </a:rPr>
              <a:t>Maria.shen@sodexo.com</a:t>
            </a:r>
            <a:r>
              <a:rPr lang="zh-CN" altLang="en-US" sz="1600" dirty="0">
                <a:solidFill>
                  <a:srgbClr val="002060"/>
                </a:solidFill>
                <a:latin typeface="微软雅黑" panose="020B0503020204020204" pitchFamily="34" charset="-122"/>
                <a:ea typeface="微软雅黑" panose="020B0503020204020204" pitchFamily="34" charset="-122"/>
              </a:rPr>
              <a:t>；</a:t>
            </a:r>
            <a:endParaRPr lang="en-US" altLang="zh-CN" sz="1600" dirty="0">
              <a:solidFill>
                <a:srgbClr val="002060"/>
              </a:solidFill>
              <a:latin typeface="微软雅黑" panose="020B0503020204020204" pitchFamily="34" charset="-122"/>
              <a:ea typeface="微软雅黑" panose="020B0503020204020204" pitchFamily="34" charset="-122"/>
            </a:endParaRPr>
          </a:p>
          <a:p>
            <a:r>
              <a:rPr lang="zh-CN" altLang="en-US" sz="1600" dirty="0">
                <a:solidFill>
                  <a:srgbClr val="002060"/>
                </a:solidFill>
                <a:latin typeface="微软雅黑" panose="020B0503020204020204" pitchFamily="34" charset="-122"/>
                <a:ea typeface="微软雅黑" panose="020B0503020204020204" pitchFamily="34" charset="-122"/>
              </a:rPr>
              <a:t>班组名称：</a:t>
            </a:r>
            <a:r>
              <a:rPr lang="en-US" altLang="zh-CN" sz="1600" dirty="0">
                <a:solidFill>
                  <a:srgbClr val="002060"/>
                </a:solidFill>
                <a:latin typeface="微软雅黑" panose="020B0503020204020204" pitchFamily="34" charset="-122"/>
                <a:ea typeface="微软雅黑" panose="020B0503020204020204" pitchFamily="34" charset="-122"/>
              </a:rPr>
              <a:t>CX-</a:t>
            </a:r>
          </a:p>
          <a:p>
            <a:r>
              <a:rPr lang="zh-CN" altLang="en-US" sz="1600" dirty="0">
                <a:solidFill>
                  <a:srgbClr val="002060"/>
                </a:solidFill>
                <a:latin typeface="微软雅黑" panose="020B0503020204020204" pitchFamily="34" charset="-122"/>
                <a:ea typeface="微软雅黑" panose="020B0503020204020204" pitchFamily="34" charset="-122"/>
              </a:rPr>
              <a:t>维护在</a:t>
            </a:r>
            <a:r>
              <a:rPr lang="en-US" altLang="zh-CN" sz="1600" dirty="0">
                <a:solidFill>
                  <a:srgbClr val="002060"/>
                </a:solidFill>
                <a:latin typeface="微软雅黑" panose="020B0503020204020204" pitchFamily="34" charset="-122"/>
                <a:ea typeface="微软雅黑" panose="020B0503020204020204" pitchFamily="34" charset="-122"/>
              </a:rPr>
              <a:t>CX</a:t>
            </a:r>
            <a:r>
              <a:rPr lang="zh-CN" altLang="en-US" sz="1600" dirty="0">
                <a:solidFill>
                  <a:srgbClr val="002060"/>
                </a:solidFill>
                <a:latin typeface="微软雅黑" panose="020B0503020204020204" pitchFamily="34" charset="-122"/>
                <a:ea typeface="微软雅黑" panose="020B0503020204020204" pitchFamily="34" charset="-122"/>
              </a:rPr>
              <a:t>层级的任意一个角色均可操作该班组；</a:t>
            </a:r>
          </a:p>
        </p:txBody>
      </p:sp>
      <p:sp>
        <p:nvSpPr>
          <p:cNvPr id="7" name="文本框 6">
            <a:extLst>
              <a:ext uri="{FF2B5EF4-FFF2-40B4-BE49-F238E27FC236}">
                <a16:creationId xmlns:a16="http://schemas.microsoft.com/office/drawing/2014/main" id="{3A46CEEE-9936-7678-188D-215FF888A230}"/>
              </a:ext>
            </a:extLst>
          </p:cNvPr>
          <p:cNvSpPr txBox="1"/>
          <p:nvPr/>
        </p:nvSpPr>
        <p:spPr>
          <a:xfrm>
            <a:off x="5515831" y="5408789"/>
            <a:ext cx="6028617" cy="1077218"/>
          </a:xfrm>
          <a:prstGeom prst="rect">
            <a:avLst/>
          </a:prstGeom>
          <a:noFill/>
        </p:spPr>
        <p:txBody>
          <a:bodyPr wrap="square" rtlCol="0">
            <a:spAutoFit/>
          </a:bodyPr>
          <a:lstStyle/>
          <a:p>
            <a:pPr marL="342900" indent="-342900">
              <a:buAutoNum type="arabicParenBoth"/>
            </a:pPr>
            <a:r>
              <a:rPr lang="zh-CN" altLang="en-US" sz="1600" dirty="0">
                <a:solidFill>
                  <a:srgbClr val="FF0000"/>
                </a:solidFill>
                <a:latin typeface="微软雅黑" panose="020B0503020204020204" pitchFamily="34" charset="-122"/>
                <a:ea typeface="微软雅黑" panose="020B0503020204020204" pitchFamily="34" charset="-122"/>
              </a:rPr>
              <a:t>新进员工生效日期填写当月</a:t>
            </a:r>
            <a:r>
              <a:rPr lang="en-US" altLang="zh-CN" sz="1600" dirty="0">
                <a:solidFill>
                  <a:srgbClr val="FF0000"/>
                </a:solidFill>
                <a:latin typeface="微软雅黑" panose="020B0503020204020204" pitchFamily="34" charset="-122"/>
                <a:ea typeface="微软雅黑" panose="020B0503020204020204" pitchFamily="34" charset="-122"/>
              </a:rPr>
              <a:t>1</a:t>
            </a:r>
            <a:r>
              <a:rPr lang="zh-CN" altLang="en-US" sz="1600" dirty="0">
                <a:solidFill>
                  <a:srgbClr val="FF0000"/>
                </a:solidFill>
                <a:latin typeface="微软雅黑" panose="020B0503020204020204" pitchFamily="34" charset="-122"/>
                <a:ea typeface="微软雅黑" panose="020B0503020204020204" pitchFamily="34" charset="-122"/>
              </a:rPr>
              <a:t>号，请注意修改左边的生效日期；</a:t>
            </a:r>
            <a:endParaRPr lang="en-US" altLang="zh-CN" sz="1600" dirty="0">
              <a:solidFill>
                <a:srgbClr val="FF0000"/>
              </a:solidFill>
              <a:latin typeface="微软雅黑" panose="020B0503020204020204" pitchFamily="34" charset="-122"/>
              <a:ea typeface="微软雅黑" panose="020B0503020204020204" pitchFamily="34" charset="-122"/>
            </a:endParaRPr>
          </a:p>
          <a:p>
            <a:pPr marL="342900" indent="-342900">
              <a:buAutoNum type="arabicParenBoth" startAt="2"/>
            </a:pPr>
            <a:r>
              <a:rPr lang="zh-CN" altLang="en-US" sz="1600" dirty="0">
                <a:solidFill>
                  <a:srgbClr val="FF0000"/>
                </a:solidFill>
                <a:latin typeface="微软雅黑" panose="020B0503020204020204" pitchFamily="34" charset="-122"/>
                <a:ea typeface="微软雅黑" panose="020B0503020204020204" pitchFamily="34" charset="-122"/>
              </a:rPr>
              <a:t>调动的员工，请选择调动生效日期。</a:t>
            </a:r>
            <a:endParaRPr lang="en-US" altLang="zh-CN" sz="1600" dirty="0">
              <a:solidFill>
                <a:srgbClr val="FF0000"/>
              </a:solidFill>
              <a:latin typeface="微软雅黑" panose="020B0503020204020204" pitchFamily="34" charset="-122"/>
              <a:ea typeface="微软雅黑" panose="020B0503020204020204" pitchFamily="34" charset="-122"/>
            </a:endParaRPr>
          </a:p>
          <a:p>
            <a:pPr marL="342900" indent="-342900">
              <a:buAutoNum type="arabicParenBoth" startAt="2"/>
            </a:pPr>
            <a:r>
              <a:rPr lang="zh-CN" altLang="en-US" sz="1600" dirty="0">
                <a:solidFill>
                  <a:srgbClr val="FF0000"/>
                </a:solidFill>
                <a:latin typeface="微软雅黑" panose="020B0503020204020204" pitchFamily="34" charset="-122"/>
                <a:ea typeface="微软雅黑" panose="020B0503020204020204" pitchFamily="34" charset="-122"/>
              </a:rPr>
              <a:t>若新进员工未选</a:t>
            </a:r>
            <a:r>
              <a:rPr lang="en-US" altLang="zh-CN" sz="1600" dirty="0">
                <a:solidFill>
                  <a:srgbClr val="FF0000"/>
                </a:solidFill>
                <a:latin typeface="微软雅黑" panose="020B0503020204020204" pitchFamily="34" charset="-122"/>
                <a:ea typeface="微软雅黑" panose="020B0503020204020204" pitchFamily="34" charset="-122"/>
              </a:rPr>
              <a:t>1</a:t>
            </a:r>
            <a:r>
              <a:rPr lang="zh-CN" altLang="en-US" sz="1600" dirty="0">
                <a:solidFill>
                  <a:srgbClr val="FF0000"/>
                </a:solidFill>
                <a:latin typeface="微软雅黑" panose="020B0503020204020204" pitchFamily="34" charset="-122"/>
                <a:ea typeface="微软雅黑" panose="020B0503020204020204" pitchFamily="34" charset="-122"/>
              </a:rPr>
              <a:t>号，修改方式：先将员工移除，再重新添加进去后生效日期选择</a:t>
            </a:r>
            <a:r>
              <a:rPr lang="en-US" altLang="zh-CN" sz="1600" dirty="0">
                <a:solidFill>
                  <a:srgbClr val="FF0000"/>
                </a:solidFill>
                <a:latin typeface="微软雅黑" panose="020B0503020204020204" pitchFamily="34" charset="-122"/>
                <a:ea typeface="微软雅黑" panose="020B0503020204020204" pitchFamily="34" charset="-122"/>
              </a:rPr>
              <a:t>1</a:t>
            </a:r>
            <a:r>
              <a:rPr lang="zh-CN" altLang="en-US" sz="1600" dirty="0">
                <a:solidFill>
                  <a:srgbClr val="FF0000"/>
                </a:solidFill>
                <a:latin typeface="微软雅黑" panose="020B0503020204020204" pitchFamily="34" charset="-122"/>
                <a:ea typeface="微软雅黑" panose="020B0503020204020204" pitchFamily="34" charset="-122"/>
              </a:rPr>
              <a:t>号然后点确定；</a:t>
            </a:r>
          </a:p>
        </p:txBody>
      </p:sp>
      <p:grpSp>
        <p:nvGrpSpPr>
          <p:cNvPr id="8" name="组合 7">
            <a:extLst>
              <a:ext uri="{FF2B5EF4-FFF2-40B4-BE49-F238E27FC236}">
                <a16:creationId xmlns:a16="http://schemas.microsoft.com/office/drawing/2014/main" id="{C089F26C-8B7C-267D-C467-530C5EB2EE95}"/>
              </a:ext>
            </a:extLst>
          </p:cNvPr>
          <p:cNvGrpSpPr/>
          <p:nvPr/>
        </p:nvGrpSpPr>
        <p:grpSpPr>
          <a:xfrm>
            <a:off x="323237" y="3865017"/>
            <a:ext cx="4369885" cy="2869158"/>
            <a:chOff x="1390037" y="3941253"/>
            <a:chExt cx="4369885" cy="2869158"/>
          </a:xfrm>
        </p:grpSpPr>
        <p:pic>
          <p:nvPicPr>
            <p:cNvPr id="9" name="图片 8">
              <a:extLst>
                <a:ext uri="{FF2B5EF4-FFF2-40B4-BE49-F238E27FC236}">
                  <a16:creationId xmlns:a16="http://schemas.microsoft.com/office/drawing/2014/main" id="{78B2FF02-4A8B-8EE5-6B67-F492597FEA09}"/>
                </a:ext>
              </a:extLst>
            </p:cNvPr>
            <p:cNvPicPr>
              <a:picLocks noChangeAspect="1"/>
            </p:cNvPicPr>
            <p:nvPr/>
          </p:nvPicPr>
          <p:blipFill>
            <a:blip r:embed="rId2"/>
            <a:stretch>
              <a:fillRect/>
            </a:stretch>
          </p:blipFill>
          <p:spPr>
            <a:xfrm>
              <a:off x="1390037" y="3941253"/>
              <a:ext cx="4369885" cy="2869158"/>
            </a:xfrm>
            <a:prstGeom prst="rect">
              <a:avLst/>
            </a:prstGeom>
          </p:spPr>
        </p:pic>
        <p:sp>
          <p:nvSpPr>
            <p:cNvPr id="10" name="圆角矩形 5">
              <a:extLst>
                <a:ext uri="{FF2B5EF4-FFF2-40B4-BE49-F238E27FC236}">
                  <a16:creationId xmlns:a16="http://schemas.microsoft.com/office/drawing/2014/main" id="{B2C36DB8-B46A-DCF4-3902-0FCB81C8991D}"/>
                </a:ext>
              </a:extLst>
            </p:cNvPr>
            <p:cNvSpPr/>
            <p:nvPr/>
          </p:nvSpPr>
          <p:spPr>
            <a:xfrm>
              <a:off x="3895844" y="5852208"/>
              <a:ext cx="1712476" cy="342852"/>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图片 11">
            <a:extLst>
              <a:ext uri="{FF2B5EF4-FFF2-40B4-BE49-F238E27FC236}">
                <a16:creationId xmlns:a16="http://schemas.microsoft.com/office/drawing/2014/main" id="{A3FC8F7A-7403-DEFB-9646-253E898DCF04}"/>
              </a:ext>
            </a:extLst>
          </p:cNvPr>
          <p:cNvPicPr>
            <a:picLocks noChangeAspect="1"/>
          </p:cNvPicPr>
          <p:nvPr/>
        </p:nvPicPr>
        <p:blipFill>
          <a:blip r:embed="rId3"/>
          <a:stretch>
            <a:fillRect/>
          </a:stretch>
        </p:blipFill>
        <p:spPr>
          <a:xfrm>
            <a:off x="323237" y="2184956"/>
            <a:ext cx="5242527" cy="1736886"/>
          </a:xfrm>
          <a:prstGeom prst="rect">
            <a:avLst/>
          </a:prstGeom>
        </p:spPr>
      </p:pic>
      <p:pic>
        <p:nvPicPr>
          <p:cNvPr id="13" name="图片 12">
            <a:extLst>
              <a:ext uri="{FF2B5EF4-FFF2-40B4-BE49-F238E27FC236}">
                <a16:creationId xmlns:a16="http://schemas.microsoft.com/office/drawing/2014/main" id="{0CF28576-4F4E-D79F-C549-5186ED363A54}"/>
              </a:ext>
            </a:extLst>
          </p:cNvPr>
          <p:cNvPicPr>
            <a:picLocks noChangeAspect="1"/>
          </p:cNvPicPr>
          <p:nvPr/>
        </p:nvPicPr>
        <p:blipFill rotWithShape="1">
          <a:blip r:embed="rId4"/>
          <a:srcRect b="33416"/>
          <a:stretch/>
        </p:blipFill>
        <p:spPr>
          <a:xfrm>
            <a:off x="323237" y="1361802"/>
            <a:ext cx="4158306" cy="783973"/>
          </a:xfrm>
          <a:prstGeom prst="rect">
            <a:avLst/>
          </a:prstGeom>
        </p:spPr>
      </p:pic>
      <p:cxnSp>
        <p:nvCxnSpPr>
          <p:cNvPr id="14" name="直接箭头连接符 13">
            <a:extLst>
              <a:ext uri="{FF2B5EF4-FFF2-40B4-BE49-F238E27FC236}">
                <a16:creationId xmlns:a16="http://schemas.microsoft.com/office/drawing/2014/main" id="{CD88162D-4DF0-F577-4DEB-03F5B4746188}"/>
              </a:ext>
            </a:extLst>
          </p:cNvPr>
          <p:cNvCxnSpPr>
            <a:cxnSpLocks/>
          </p:cNvCxnSpPr>
          <p:nvPr/>
        </p:nvCxnSpPr>
        <p:spPr>
          <a:xfrm>
            <a:off x="4658931" y="5947398"/>
            <a:ext cx="70529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6" name="对象 15">
            <a:extLst>
              <a:ext uri="{FF2B5EF4-FFF2-40B4-BE49-F238E27FC236}">
                <a16:creationId xmlns:a16="http://schemas.microsoft.com/office/drawing/2014/main" id="{0CDCDA02-746E-C616-02C3-C259C27769CC}"/>
              </a:ext>
            </a:extLst>
          </p:cNvPr>
          <p:cNvGraphicFramePr>
            <a:graphicFrameLocks noChangeAspect="1"/>
          </p:cNvGraphicFramePr>
          <p:nvPr>
            <p:extLst>
              <p:ext uri="{D42A27DB-BD31-4B8C-83A1-F6EECF244321}">
                <p14:modId xmlns:p14="http://schemas.microsoft.com/office/powerpoint/2010/main" val="824537962"/>
              </p:ext>
            </p:extLst>
          </p:nvPr>
        </p:nvGraphicFramePr>
        <p:xfrm>
          <a:off x="10716032" y="4416159"/>
          <a:ext cx="1152731" cy="992630"/>
        </p:xfrm>
        <a:graphic>
          <a:graphicData uri="http://schemas.openxmlformats.org/presentationml/2006/ole">
            <mc:AlternateContent xmlns:mc="http://schemas.openxmlformats.org/markup-compatibility/2006">
              <mc:Choice xmlns:v="urn:schemas-microsoft-com:vml" Requires="v">
                <p:oleObj name="包装程序外壳对象" showAsIcon="1" r:id="rId5" imgW="914608" imgH="787215" progId="Package">
                  <p:embed/>
                </p:oleObj>
              </mc:Choice>
              <mc:Fallback>
                <p:oleObj name="包装程序外壳对象" showAsIcon="1" r:id="rId5" imgW="914608" imgH="787215" progId="Package">
                  <p:embed/>
                  <p:pic>
                    <p:nvPicPr>
                      <p:cNvPr id="16" name="对象 15">
                        <a:extLst>
                          <a:ext uri="{FF2B5EF4-FFF2-40B4-BE49-F238E27FC236}">
                            <a16:creationId xmlns:a16="http://schemas.microsoft.com/office/drawing/2014/main" id="{0CDCDA02-746E-C616-02C3-C259C27769CC}"/>
                          </a:ext>
                        </a:extLst>
                      </p:cNvPr>
                      <p:cNvPicPr/>
                      <p:nvPr/>
                    </p:nvPicPr>
                    <p:blipFill>
                      <a:blip r:embed="rId6"/>
                      <a:stretch>
                        <a:fillRect/>
                      </a:stretch>
                    </p:blipFill>
                    <p:spPr>
                      <a:xfrm>
                        <a:off x="10716032" y="4416159"/>
                        <a:ext cx="1152731" cy="992630"/>
                      </a:xfrm>
                      <a:prstGeom prst="rect">
                        <a:avLst/>
                      </a:prstGeom>
                    </p:spPr>
                  </p:pic>
                </p:oleObj>
              </mc:Fallback>
            </mc:AlternateContent>
          </a:graphicData>
        </a:graphic>
      </p:graphicFrame>
      <p:pic>
        <p:nvPicPr>
          <p:cNvPr id="17" name="图片 16">
            <a:extLst>
              <a:ext uri="{FF2B5EF4-FFF2-40B4-BE49-F238E27FC236}">
                <a16:creationId xmlns:a16="http://schemas.microsoft.com/office/drawing/2014/main" id="{CDC1302E-302A-C27B-DED5-CA625C29C9B5}"/>
              </a:ext>
            </a:extLst>
          </p:cNvPr>
          <p:cNvPicPr>
            <a:picLocks noChangeAspect="1"/>
          </p:cNvPicPr>
          <p:nvPr/>
        </p:nvPicPr>
        <p:blipFill>
          <a:blip r:embed="rId7"/>
          <a:stretch>
            <a:fillRect/>
          </a:stretch>
        </p:blipFill>
        <p:spPr>
          <a:xfrm>
            <a:off x="8363546" y="1139555"/>
            <a:ext cx="333185" cy="371629"/>
          </a:xfrm>
          <a:prstGeom prst="rect">
            <a:avLst/>
          </a:prstGeom>
        </p:spPr>
      </p:pic>
    </p:spTree>
    <p:extLst>
      <p:ext uri="{BB962C8B-B14F-4D97-AF65-F5344CB8AC3E}">
        <p14:creationId xmlns:p14="http://schemas.microsoft.com/office/powerpoint/2010/main" val="98107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34267" y="3192124"/>
            <a:ext cx="4339650"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组织信息查看</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7200" b="1" dirty="0">
                  <a:solidFill>
                    <a:srgbClr val="00B050"/>
                  </a:solidFill>
                  <a:effectLst>
                    <a:outerShdw blurRad="25400" dist="25400" dir="2700000" algn="tl">
                      <a:srgbClr val="000000">
                        <a:alpha val="25000"/>
                      </a:srgbClr>
                    </a:outerShdw>
                  </a:effectLst>
                  <a:latin typeface="Century Gothic" panose="020B0502020202020204" pitchFamily="34" charset="0"/>
                  <a:ea typeface="思源宋体 CN" panose="02020400000000000000" pitchFamily="18" charset="-122"/>
                  <a:cs typeface="Aparajita" panose="020B0604020202020204" pitchFamily="34" charset="0"/>
                </a:rPr>
                <a:t>02</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2041053802"/>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排班管理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班组人员增减</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3BD66DB3-B13F-0BAE-DAAF-8A22F9EDD71D}"/>
              </a:ext>
            </a:extLst>
          </p:cNvPr>
          <p:cNvSpPr txBox="1"/>
          <p:nvPr/>
        </p:nvSpPr>
        <p:spPr>
          <a:xfrm>
            <a:off x="5786846" y="4663111"/>
            <a:ext cx="6039394" cy="1156855"/>
          </a:xfrm>
          <a:prstGeom prst="rect">
            <a:avLst/>
          </a:prstGeom>
          <a:noFill/>
        </p:spPr>
        <p:txBody>
          <a:bodyPr wrap="square" rtlCol="0">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、将员工加入班组，也可以选中员工，然后点击“操作</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加入班组”进行操作</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、选择需要加入的班组以及生效日期</a:t>
            </a:r>
            <a:endParaRPr lang="en-US" altLang="zh-CN" sz="1600" dirty="0">
              <a:latin typeface="微软雅黑" panose="020B0503020204020204" pitchFamily="34" charset="-122"/>
              <a:ea typeface="微软雅黑" panose="020B0503020204020204" pitchFamily="34" charset="-122"/>
            </a:endParaRPr>
          </a:p>
        </p:txBody>
      </p:sp>
      <p:pic>
        <p:nvPicPr>
          <p:cNvPr id="17" name="图片 16">
            <a:extLst>
              <a:ext uri="{FF2B5EF4-FFF2-40B4-BE49-F238E27FC236}">
                <a16:creationId xmlns:a16="http://schemas.microsoft.com/office/drawing/2014/main" id="{F670E6E8-E548-D7E2-F390-213E06B154A5}"/>
              </a:ext>
            </a:extLst>
          </p:cNvPr>
          <p:cNvPicPr>
            <a:picLocks noChangeAspect="1"/>
          </p:cNvPicPr>
          <p:nvPr/>
        </p:nvPicPr>
        <p:blipFill>
          <a:blip r:embed="rId2"/>
          <a:stretch>
            <a:fillRect/>
          </a:stretch>
        </p:blipFill>
        <p:spPr>
          <a:xfrm>
            <a:off x="287383" y="1420504"/>
            <a:ext cx="11800114" cy="2520277"/>
          </a:xfrm>
          <a:prstGeom prst="rect">
            <a:avLst/>
          </a:prstGeom>
        </p:spPr>
      </p:pic>
      <p:pic>
        <p:nvPicPr>
          <p:cNvPr id="19" name="图片 18">
            <a:extLst>
              <a:ext uri="{FF2B5EF4-FFF2-40B4-BE49-F238E27FC236}">
                <a16:creationId xmlns:a16="http://schemas.microsoft.com/office/drawing/2014/main" id="{292EF05E-4891-C155-27FE-271257A0C119}"/>
              </a:ext>
            </a:extLst>
          </p:cNvPr>
          <p:cNvPicPr>
            <a:picLocks noChangeAspect="1"/>
          </p:cNvPicPr>
          <p:nvPr/>
        </p:nvPicPr>
        <p:blipFill>
          <a:blip r:embed="rId3"/>
          <a:stretch>
            <a:fillRect/>
          </a:stretch>
        </p:blipFill>
        <p:spPr>
          <a:xfrm>
            <a:off x="528763" y="4234546"/>
            <a:ext cx="4951527" cy="2348485"/>
          </a:xfrm>
          <a:prstGeom prst="rect">
            <a:avLst/>
          </a:prstGeom>
        </p:spPr>
      </p:pic>
    </p:spTree>
    <p:extLst>
      <p:ext uri="{BB962C8B-B14F-4D97-AF65-F5344CB8AC3E}">
        <p14:creationId xmlns:p14="http://schemas.microsoft.com/office/powerpoint/2010/main" val="7290182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34267" y="3192124"/>
            <a:ext cx="2954655"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休假管理</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7200" b="1" dirty="0">
                  <a:solidFill>
                    <a:srgbClr val="00B050"/>
                  </a:solidFill>
                  <a:effectLst>
                    <a:outerShdw blurRad="25400" dist="25400" dir="2700000" algn="tl">
                      <a:srgbClr val="000000">
                        <a:alpha val="25000"/>
                      </a:srgbClr>
                    </a:outerShdw>
                  </a:effectLst>
                  <a:latin typeface="Century Gothic" panose="020B0502020202020204" pitchFamily="34" charset="0"/>
                  <a:ea typeface="思源宋体 CN" panose="02020400000000000000" pitchFamily="18" charset="-122"/>
                  <a:cs typeface="Aparajita" panose="020B0604020202020204" pitchFamily="34" charset="0"/>
                </a:rPr>
                <a:t>06</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179677237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4731233" cy="584775"/>
            <a:chOff x="528763" y="486197"/>
            <a:chExt cx="4731233" cy="584775"/>
          </a:xfrm>
        </p:grpSpPr>
        <p:sp>
          <p:nvSpPr>
            <p:cNvPr id="15" name="矩形 14"/>
            <p:cNvSpPr/>
            <p:nvPr/>
          </p:nvSpPr>
          <p:spPr>
            <a:xfrm>
              <a:off x="1327509" y="486197"/>
              <a:ext cx="3932487"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休假管理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rgbClr val="FF0000"/>
                  </a:solidFill>
                  <a:latin typeface="思源黑体" panose="020B0500000000000000" pitchFamily="34" charset="-122"/>
                  <a:ea typeface="思源黑体" panose="020B0500000000000000" pitchFamily="34" charset="-122"/>
                </a:rPr>
                <a:t> 本人请假</a:t>
              </a:r>
              <a:endPar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06</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5" name="组合 4">
            <a:extLst>
              <a:ext uri="{FF2B5EF4-FFF2-40B4-BE49-F238E27FC236}">
                <a16:creationId xmlns:a16="http://schemas.microsoft.com/office/drawing/2014/main" id="{6C721446-FD91-43D2-A7D6-C9BAB7FADEEA}"/>
              </a:ext>
            </a:extLst>
          </p:cNvPr>
          <p:cNvGrpSpPr/>
          <p:nvPr/>
        </p:nvGrpSpPr>
        <p:grpSpPr>
          <a:xfrm>
            <a:off x="667472" y="1924039"/>
            <a:ext cx="5704753" cy="2686061"/>
            <a:chOff x="2051720" y="2344598"/>
            <a:chExt cx="6483447" cy="3155527"/>
          </a:xfrm>
        </p:grpSpPr>
        <p:pic>
          <p:nvPicPr>
            <p:cNvPr id="6" name="图片 5">
              <a:extLst>
                <a:ext uri="{FF2B5EF4-FFF2-40B4-BE49-F238E27FC236}">
                  <a16:creationId xmlns:a16="http://schemas.microsoft.com/office/drawing/2014/main" id="{516A60D3-808A-4FC5-AD54-1B9BC5DED4B5}"/>
                </a:ext>
              </a:extLst>
            </p:cNvPr>
            <p:cNvPicPr>
              <a:picLocks noChangeAspect="1"/>
            </p:cNvPicPr>
            <p:nvPr/>
          </p:nvPicPr>
          <p:blipFill>
            <a:blip r:embed="rId3"/>
            <a:stretch>
              <a:fillRect/>
            </a:stretch>
          </p:blipFill>
          <p:spPr>
            <a:xfrm>
              <a:off x="2051720" y="2344598"/>
              <a:ext cx="6483447" cy="3155527"/>
            </a:xfrm>
            <a:prstGeom prst="rect">
              <a:avLst/>
            </a:prstGeom>
          </p:spPr>
        </p:pic>
        <p:pic>
          <p:nvPicPr>
            <p:cNvPr id="7" name="图片 6">
              <a:extLst>
                <a:ext uri="{FF2B5EF4-FFF2-40B4-BE49-F238E27FC236}">
                  <a16:creationId xmlns:a16="http://schemas.microsoft.com/office/drawing/2014/main" id="{C16019B5-381E-49FC-96FB-9189260C0B8E}"/>
                </a:ext>
              </a:extLst>
            </p:cNvPr>
            <p:cNvPicPr>
              <a:picLocks noChangeAspect="1"/>
            </p:cNvPicPr>
            <p:nvPr/>
          </p:nvPicPr>
          <p:blipFill rotWithShape="1">
            <a:blip r:embed="rId4"/>
            <a:srcRect r="77309" b="61170"/>
            <a:stretch/>
          </p:blipFill>
          <p:spPr>
            <a:xfrm>
              <a:off x="7247677" y="2715329"/>
              <a:ext cx="1196589" cy="989524"/>
            </a:xfrm>
            <a:prstGeom prst="rect">
              <a:avLst/>
            </a:prstGeom>
          </p:spPr>
        </p:pic>
      </p:grpSp>
      <p:pic>
        <p:nvPicPr>
          <p:cNvPr id="8" name="图片 7">
            <a:extLst>
              <a:ext uri="{FF2B5EF4-FFF2-40B4-BE49-F238E27FC236}">
                <a16:creationId xmlns:a16="http://schemas.microsoft.com/office/drawing/2014/main" id="{0041E32E-6B37-430F-AE05-1C9457F5CC02}"/>
              </a:ext>
            </a:extLst>
          </p:cNvPr>
          <p:cNvPicPr>
            <a:picLocks noChangeAspect="1"/>
          </p:cNvPicPr>
          <p:nvPr/>
        </p:nvPicPr>
        <p:blipFill>
          <a:blip r:embed="rId5"/>
          <a:stretch>
            <a:fillRect/>
          </a:stretch>
        </p:blipFill>
        <p:spPr>
          <a:xfrm>
            <a:off x="6008622" y="2491490"/>
            <a:ext cx="346811" cy="338554"/>
          </a:xfrm>
          <a:prstGeom prst="rect">
            <a:avLst/>
          </a:prstGeom>
        </p:spPr>
      </p:pic>
      <p:pic>
        <p:nvPicPr>
          <p:cNvPr id="9" name="图片 8">
            <a:extLst>
              <a:ext uri="{FF2B5EF4-FFF2-40B4-BE49-F238E27FC236}">
                <a16:creationId xmlns:a16="http://schemas.microsoft.com/office/drawing/2014/main" id="{C9ADFE47-7C40-4B2A-B076-89CBFA9A76F0}"/>
              </a:ext>
            </a:extLst>
          </p:cNvPr>
          <p:cNvPicPr>
            <a:picLocks noChangeAspect="1"/>
          </p:cNvPicPr>
          <p:nvPr/>
        </p:nvPicPr>
        <p:blipFill>
          <a:blip r:embed="rId6"/>
          <a:stretch>
            <a:fillRect/>
          </a:stretch>
        </p:blipFill>
        <p:spPr>
          <a:xfrm>
            <a:off x="1154103" y="2451426"/>
            <a:ext cx="346811" cy="338554"/>
          </a:xfrm>
          <a:prstGeom prst="rect">
            <a:avLst/>
          </a:prstGeom>
        </p:spPr>
      </p:pic>
      <p:sp>
        <p:nvSpPr>
          <p:cNvPr id="10" name="箭头: 右 9">
            <a:extLst>
              <a:ext uri="{FF2B5EF4-FFF2-40B4-BE49-F238E27FC236}">
                <a16:creationId xmlns:a16="http://schemas.microsoft.com/office/drawing/2014/main" id="{9AEB13BA-09A7-4FB6-9FEA-CF9E5CD4F5A2}"/>
              </a:ext>
            </a:extLst>
          </p:cNvPr>
          <p:cNvSpPr/>
          <p:nvPr/>
        </p:nvSpPr>
        <p:spPr>
          <a:xfrm rot="11548113">
            <a:off x="4908952" y="2588460"/>
            <a:ext cx="233938" cy="178369"/>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文本框 10">
            <a:extLst>
              <a:ext uri="{FF2B5EF4-FFF2-40B4-BE49-F238E27FC236}">
                <a16:creationId xmlns:a16="http://schemas.microsoft.com/office/drawing/2014/main" id="{4BFE8DC7-8F29-4171-A1BA-1F9DAF7333A9}"/>
              </a:ext>
            </a:extLst>
          </p:cNvPr>
          <p:cNvSpPr txBox="1"/>
          <p:nvPr/>
        </p:nvSpPr>
        <p:spPr>
          <a:xfrm>
            <a:off x="6685451" y="1771639"/>
            <a:ext cx="5096253" cy="2614883"/>
          </a:xfrm>
          <a:prstGeom prst="rect">
            <a:avLst/>
          </a:prstGeom>
          <a:solidFill>
            <a:srgbClr val="FBFBFB"/>
          </a:solidFill>
        </p:spPr>
        <p:txBody>
          <a:bodyPr wrap="square">
            <a:spAutoFit/>
          </a:bodyPr>
          <a:lstStyle/>
          <a:p>
            <a:pPr>
              <a:lnSpc>
                <a:spcPct val="150000"/>
              </a:lnSpc>
              <a:spcAft>
                <a:spcPts val="0"/>
              </a:spcAft>
            </a:pPr>
            <a:r>
              <a:rPr lang="zh-CN" altLang="en-US" sz="1200" b="1" kern="100" dirty="0">
                <a:effectLst/>
                <a:latin typeface="+mn-ea"/>
                <a:cs typeface="Times New Roman" panose="02020603050405020304" pitchFamily="18" charset="0"/>
              </a:rPr>
              <a:t>步骤：</a:t>
            </a:r>
            <a:endParaRPr lang="en-US" altLang="zh-CN" sz="1200" b="1" kern="100" dirty="0">
              <a:effectLst/>
              <a:latin typeface="+mn-ea"/>
              <a:cs typeface="Times New Roman" panose="02020603050405020304" pitchFamily="18" charset="0"/>
            </a:endParaRPr>
          </a:p>
          <a:p>
            <a:pPr>
              <a:lnSpc>
                <a:spcPct val="150000"/>
              </a:lnSpc>
              <a:spcAft>
                <a:spcPts val="0"/>
              </a:spcAft>
            </a:pPr>
            <a:r>
              <a:rPr lang="en-US" altLang="zh-CN" sz="1100" kern="100" dirty="0">
                <a:effectLst/>
                <a:latin typeface="+mn-ea"/>
                <a:cs typeface="Times New Roman" panose="02020603050405020304" pitchFamily="18" charset="0"/>
              </a:rPr>
              <a:t>1. </a:t>
            </a:r>
            <a:r>
              <a:rPr lang="zh-CN" altLang="zh-CN" sz="1100" kern="100" dirty="0">
                <a:effectLst/>
                <a:latin typeface="+mn-ea"/>
                <a:cs typeface="Times New Roman" panose="02020603050405020304" pitchFamily="18" charset="0"/>
              </a:rPr>
              <a:t>点击【</a:t>
            </a:r>
            <a:r>
              <a:rPr lang="zh-CN" altLang="en-US" sz="1100" kern="100" dirty="0">
                <a:latin typeface="+mn-ea"/>
                <a:cs typeface="Times New Roman" panose="02020603050405020304" pitchFamily="18" charset="0"/>
              </a:rPr>
              <a:t>表单申请</a:t>
            </a:r>
            <a:r>
              <a:rPr lang="zh-CN" altLang="zh-CN" sz="1100" kern="100" dirty="0">
                <a:effectLst/>
                <a:latin typeface="+mn-ea"/>
                <a:cs typeface="Times New Roman" panose="02020603050405020304" pitchFamily="18" charset="0"/>
              </a:rPr>
              <a:t>】</a:t>
            </a:r>
            <a:r>
              <a:rPr lang="en-US" altLang="zh-CN" sz="1100" kern="100" dirty="0">
                <a:latin typeface="+mn-ea"/>
                <a:cs typeface="Times New Roman" panose="02020603050405020304" pitchFamily="18" charset="0"/>
              </a:rPr>
              <a:t>-&gt;</a:t>
            </a:r>
            <a:r>
              <a:rPr lang="zh-CN" altLang="zh-CN" sz="1100" kern="100" dirty="0">
                <a:effectLst/>
                <a:latin typeface="+mn-ea"/>
                <a:cs typeface="Times New Roman" panose="02020603050405020304" pitchFamily="18" charset="0"/>
              </a:rPr>
              <a:t>【请假</a:t>
            </a:r>
            <a:r>
              <a:rPr lang="zh-CN" altLang="en-US" sz="1100" kern="100" dirty="0">
                <a:effectLst/>
                <a:latin typeface="+mn-ea"/>
                <a:cs typeface="Times New Roman" panose="02020603050405020304" pitchFamily="18" charset="0"/>
              </a:rPr>
              <a:t>单</a:t>
            </a:r>
            <a:r>
              <a:rPr lang="zh-CN" altLang="zh-CN" sz="1100" kern="100" dirty="0">
                <a:effectLst/>
                <a:latin typeface="+mn-ea"/>
                <a:cs typeface="Times New Roman" panose="02020603050405020304" pitchFamily="18" charset="0"/>
              </a:rPr>
              <a:t>申请】</a:t>
            </a:r>
            <a:r>
              <a:rPr lang="en-US" altLang="zh-CN" sz="1100" kern="100" dirty="0">
                <a:effectLst/>
                <a:latin typeface="+mn-ea"/>
                <a:cs typeface="Times New Roman" panose="02020603050405020304" pitchFamily="18" charset="0"/>
              </a:rPr>
              <a:t>;</a:t>
            </a:r>
          </a:p>
          <a:p>
            <a:pPr>
              <a:lnSpc>
                <a:spcPct val="150000"/>
              </a:lnSpc>
              <a:spcAft>
                <a:spcPts val="0"/>
              </a:spcAft>
            </a:pPr>
            <a:r>
              <a:rPr lang="en-US" altLang="zh-CN" sz="1100" kern="100" dirty="0">
                <a:latin typeface="+mn-ea"/>
                <a:cs typeface="Times New Roman" panose="02020603050405020304" pitchFamily="18" charset="0"/>
              </a:rPr>
              <a:t>2. </a:t>
            </a:r>
            <a:r>
              <a:rPr lang="zh-CN" altLang="en-US" sz="1100" kern="100" dirty="0">
                <a:effectLst/>
                <a:latin typeface="+mn-ea"/>
                <a:cs typeface="Times New Roman" panose="02020603050405020304" pitchFamily="18" charset="0"/>
              </a:rPr>
              <a:t>依次选择</a:t>
            </a:r>
            <a:r>
              <a:rPr lang="zh-CN" altLang="en-US" sz="1100" kern="100" dirty="0">
                <a:effectLst/>
                <a:highlight>
                  <a:srgbClr val="FFFF00"/>
                </a:highlight>
                <a:latin typeface="+mn-ea"/>
                <a:cs typeface="Times New Roman" panose="02020603050405020304" pitchFamily="18" charset="0"/>
              </a:rPr>
              <a:t>请假类型</a:t>
            </a:r>
            <a:r>
              <a:rPr lang="zh-CN" altLang="en-US" sz="1100" kern="100" dirty="0">
                <a:effectLst/>
                <a:latin typeface="+mn-ea"/>
                <a:cs typeface="Times New Roman" panose="02020603050405020304" pitchFamily="18" charset="0"/>
              </a:rPr>
              <a:t>、</a:t>
            </a:r>
            <a:r>
              <a:rPr lang="zh-CN" altLang="en-US" sz="1100" kern="100" dirty="0">
                <a:effectLst/>
                <a:highlight>
                  <a:srgbClr val="FFFF00"/>
                </a:highlight>
                <a:latin typeface="+mn-ea"/>
                <a:cs typeface="Times New Roman" panose="02020603050405020304" pitchFamily="18" charset="0"/>
              </a:rPr>
              <a:t>请假模式</a:t>
            </a:r>
            <a:r>
              <a:rPr lang="zh-CN" altLang="en-US" sz="1100" kern="100" dirty="0">
                <a:effectLst/>
                <a:latin typeface="+mn-ea"/>
                <a:cs typeface="Times New Roman" panose="02020603050405020304" pitchFamily="18" charset="0"/>
              </a:rPr>
              <a:t>、</a:t>
            </a:r>
            <a:r>
              <a:rPr lang="zh-CN" altLang="en-US" sz="1100" kern="100" dirty="0">
                <a:effectLst/>
                <a:highlight>
                  <a:srgbClr val="FFFF00"/>
                </a:highlight>
                <a:latin typeface="+mn-ea"/>
                <a:cs typeface="Times New Roman" panose="02020603050405020304" pitchFamily="18" charset="0"/>
              </a:rPr>
              <a:t>开始日期</a:t>
            </a:r>
            <a:r>
              <a:rPr lang="zh-CN" altLang="en-US" sz="1100" kern="100" dirty="0">
                <a:effectLst/>
                <a:latin typeface="+mn-ea"/>
                <a:cs typeface="Times New Roman" panose="02020603050405020304" pitchFamily="18" charset="0"/>
              </a:rPr>
              <a:t>、</a:t>
            </a:r>
            <a:r>
              <a:rPr lang="zh-CN" altLang="en-US" sz="1100" kern="100" dirty="0">
                <a:effectLst/>
                <a:highlight>
                  <a:srgbClr val="FFFF00"/>
                </a:highlight>
                <a:latin typeface="+mn-ea"/>
                <a:cs typeface="Times New Roman" panose="02020603050405020304" pitchFamily="18" charset="0"/>
              </a:rPr>
              <a:t>结束日期</a:t>
            </a:r>
            <a:r>
              <a:rPr lang="zh-CN" altLang="en-US" sz="1100" kern="100" dirty="0">
                <a:effectLst/>
                <a:latin typeface="+mn-ea"/>
                <a:cs typeface="Times New Roman" panose="02020603050405020304" pitchFamily="18" charset="0"/>
              </a:rPr>
              <a:t>、</a:t>
            </a:r>
            <a:r>
              <a:rPr lang="zh-CN" altLang="en-US" sz="1100" kern="100" dirty="0">
                <a:effectLst/>
                <a:highlight>
                  <a:srgbClr val="FFFF00"/>
                </a:highlight>
                <a:latin typeface="+mn-ea"/>
                <a:cs typeface="Times New Roman" panose="02020603050405020304" pitchFamily="18" charset="0"/>
              </a:rPr>
              <a:t>开始时间</a:t>
            </a:r>
            <a:r>
              <a:rPr lang="zh-CN" altLang="en-US" sz="1100" kern="100" dirty="0">
                <a:effectLst/>
                <a:latin typeface="+mn-ea"/>
                <a:cs typeface="Times New Roman" panose="02020603050405020304" pitchFamily="18" charset="0"/>
              </a:rPr>
              <a:t>及</a:t>
            </a:r>
            <a:r>
              <a:rPr lang="zh-CN" altLang="en-US" sz="1100" kern="100" dirty="0">
                <a:effectLst/>
                <a:highlight>
                  <a:srgbClr val="FFFF00"/>
                </a:highlight>
                <a:latin typeface="+mn-ea"/>
                <a:cs typeface="Times New Roman" panose="02020603050405020304" pitchFamily="18" charset="0"/>
              </a:rPr>
              <a:t>结束时间</a:t>
            </a:r>
            <a:r>
              <a:rPr lang="zh-CN" altLang="en-US" sz="1100" kern="100" dirty="0">
                <a:effectLst/>
                <a:latin typeface="+mn-ea"/>
                <a:cs typeface="Times New Roman" panose="02020603050405020304" pitchFamily="18" charset="0"/>
              </a:rPr>
              <a:t>，时数由系统自动计算得出；</a:t>
            </a:r>
            <a:endParaRPr lang="en-US" altLang="zh-CN" sz="1100" kern="100" dirty="0">
              <a:effectLst/>
              <a:latin typeface="+mn-ea"/>
              <a:cs typeface="Times New Roman" panose="02020603050405020304" pitchFamily="18" charset="0"/>
            </a:endParaRPr>
          </a:p>
          <a:p>
            <a:pPr>
              <a:lnSpc>
                <a:spcPct val="150000"/>
              </a:lnSpc>
              <a:spcAft>
                <a:spcPts val="0"/>
              </a:spcAft>
            </a:pPr>
            <a:r>
              <a:rPr lang="en-US" altLang="zh-CN" sz="1100" kern="100" dirty="0">
                <a:latin typeface="+mn-ea"/>
                <a:cs typeface="Times New Roman" panose="02020603050405020304" pitchFamily="18" charset="0"/>
              </a:rPr>
              <a:t>3. </a:t>
            </a:r>
            <a:r>
              <a:rPr lang="zh-CN" altLang="en-US" sz="1100" kern="100" dirty="0">
                <a:effectLst/>
                <a:latin typeface="+mn-ea"/>
                <a:cs typeface="Times New Roman" panose="02020603050405020304" pitchFamily="18" charset="0"/>
              </a:rPr>
              <a:t>选择不同假别，系统自动显示该假别对应的请假模式，用户根据实际请假情况选择即可；</a:t>
            </a:r>
            <a:endParaRPr lang="en-US" altLang="zh-CN" sz="1100" kern="100" dirty="0">
              <a:effectLst/>
              <a:latin typeface="+mn-ea"/>
              <a:cs typeface="Times New Roman" panose="02020603050405020304" pitchFamily="18" charset="0"/>
            </a:endParaRPr>
          </a:p>
          <a:p>
            <a:pPr>
              <a:lnSpc>
                <a:spcPct val="150000"/>
              </a:lnSpc>
              <a:spcAft>
                <a:spcPts val="0"/>
              </a:spcAft>
            </a:pPr>
            <a:r>
              <a:rPr lang="en-US" altLang="zh-CN" sz="1100" kern="100" dirty="0">
                <a:effectLst/>
                <a:latin typeface="+mn-ea"/>
                <a:cs typeface="Times New Roman" panose="02020603050405020304" pitchFamily="18" charset="0"/>
              </a:rPr>
              <a:t>4. </a:t>
            </a:r>
            <a:r>
              <a:rPr lang="zh-CN" altLang="en-US" sz="1100" kern="100" dirty="0">
                <a:effectLst/>
                <a:latin typeface="+mn-ea"/>
                <a:cs typeface="Times New Roman" panose="02020603050405020304" pitchFamily="18" charset="0"/>
              </a:rPr>
              <a:t>若申请的假别是需要上传附件的，点击上传附件框上传附件；</a:t>
            </a:r>
            <a:endParaRPr lang="en-US" altLang="zh-CN" sz="1100" kern="100" dirty="0">
              <a:effectLst/>
              <a:latin typeface="+mn-ea"/>
              <a:cs typeface="Times New Roman" panose="02020603050405020304" pitchFamily="18" charset="0"/>
            </a:endParaRPr>
          </a:p>
          <a:p>
            <a:pPr>
              <a:lnSpc>
                <a:spcPct val="150000"/>
              </a:lnSpc>
              <a:spcAft>
                <a:spcPts val="0"/>
              </a:spcAft>
            </a:pPr>
            <a:r>
              <a:rPr lang="en-US" altLang="zh-CN" sz="1100" kern="100" dirty="0">
                <a:latin typeface="+mn-ea"/>
                <a:cs typeface="Times New Roman" panose="02020603050405020304" pitchFamily="18" charset="0"/>
              </a:rPr>
              <a:t>5. </a:t>
            </a:r>
            <a:r>
              <a:rPr lang="zh-CN" altLang="en-US" sz="1100" kern="100" dirty="0">
                <a:latin typeface="+mn-ea"/>
                <a:cs typeface="Times New Roman" panose="02020603050405020304" pitchFamily="18" charset="0"/>
              </a:rPr>
              <a:t>填写完请假信息后，点击</a:t>
            </a:r>
            <a:r>
              <a:rPr lang="en-US" altLang="zh-CN" sz="1100" kern="100" dirty="0">
                <a:latin typeface="+mn-ea"/>
                <a:cs typeface="Times New Roman" panose="02020603050405020304" pitchFamily="18" charset="0"/>
              </a:rPr>
              <a:t>【</a:t>
            </a:r>
            <a:r>
              <a:rPr lang="zh-CN" altLang="en-US" sz="1100" kern="100" dirty="0">
                <a:latin typeface="+mn-ea"/>
                <a:cs typeface="Times New Roman" panose="02020603050405020304" pitchFamily="18" charset="0"/>
              </a:rPr>
              <a:t>提交</a:t>
            </a:r>
            <a:r>
              <a:rPr lang="en-US" altLang="zh-CN" sz="1100" kern="100" dirty="0">
                <a:latin typeface="+mn-ea"/>
                <a:cs typeface="Times New Roman" panose="02020603050405020304" pitchFamily="18" charset="0"/>
              </a:rPr>
              <a:t>】</a:t>
            </a:r>
            <a:r>
              <a:rPr lang="zh-CN" altLang="en-US" sz="1100" kern="100" dirty="0">
                <a:latin typeface="+mn-ea"/>
                <a:cs typeface="Times New Roman" panose="02020603050405020304" pitchFamily="18" charset="0"/>
              </a:rPr>
              <a:t>，表单提交至审批人处审批；</a:t>
            </a:r>
            <a:endParaRPr lang="en-US" altLang="zh-CN" sz="1100" kern="100" dirty="0">
              <a:effectLst/>
              <a:latin typeface="+mn-ea"/>
              <a:cs typeface="Times New Roman" panose="02020603050405020304" pitchFamily="18" charset="0"/>
            </a:endParaRPr>
          </a:p>
          <a:p>
            <a:pPr>
              <a:lnSpc>
                <a:spcPct val="150000"/>
              </a:lnSpc>
              <a:spcAft>
                <a:spcPts val="0"/>
              </a:spcAft>
            </a:pPr>
            <a:endParaRPr lang="en-US" altLang="zh-CN" sz="1100" kern="100" dirty="0">
              <a:latin typeface="+mn-ea"/>
              <a:cs typeface="Times New Roman" panose="02020603050405020304" pitchFamily="18" charset="0"/>
            </a:endParaRPr>
          </a:p>
          <a:p>
            <a:pPr>
              <a:lnSpc>
                <a:spcPct val="150000"/>
              </a:lnSpc>
              <a:spcAft>
                <a:spcPts val="0"/>
              </a:spcAft>
            </a:pPr>
            <a:r>
              <a:rPr lang="zh-CN" altLang="en-US" sz="1100" kern="100" dirty="0">
                <a:latin typeface="+mn-ea"/>
                <a:cs typeface="Times New Roman" panose="02020603050405020304" pitchFamily="18" charset="0"/>
              </a:rPr>
              <a:t>本人请假也可在</a:t>
            </a:r>
            <a:r>
              <a:rPr lang="en-US" altLang="zh-CN" sz="1100" kern="100" dirty="0">
                <a:latin typeface="+mn-ea"/>
                <a:cs typeface="Times New Roman" panose="02020603050405020304" pitchFamily="18" charset="0"/>
              </a:rPr>
              <a:t>APP</a:t>
            </a:r>
            <a:r>
              <a:rPr lang="zh-CN" altLang="en-US" sz="1100" kern="100" dirty="0">
                <a:latin typeface="+mn-ea"/>
                <a:cs typeface="Times New Roman" panose="02020603050405020304" pitchFamily="18" charset="0"/>
              </a:rPr>
              <a:t>上发起，具体指引请参考</a:t>
            </a:r>
            <a:r>
              <a:rPr lang="en-US" altLang="zh-CN" sz="1100" kern="100" dirty="0">
                <a:latin typeface="+mn-ea"/>
                <a:cs typeface="Times New Roman" panose="02020603050405020304" pitchFamily="18" charset="0"/>
              </a:rPr>
              <a:t>APP</a:t>
            </a:r>
            <a:r>
              <a:rPr lang="zh-CN" altLang="en-US" sz="1100" kern="100" dirty="0">
                <a:latin typeface="+mn-ea"/>
                <a:cs typeface="Times New Roman" panose="02020603050405020304" pitchFamily="18" charset="0"/>
              </a:rPr>
              <a:t>操作指引；</a:t>
            </a:r>
            <a:endParaRPr lang="en-US" altLang="zh-CN" sz="1100" kern="100" dirty="0">
              <a:latin typeface="+mn-ea"/>
              <a:cs typeface="Times New Roman" panose="02020603050405020304" pitchFamily="18" charset="0"/>
            </a:endParaRPr>
          </a:p>
        </p:txBody>
      </p:sp>
      <p:sp>
        <p:nvSpPr>
          <p:cNvPr id="2" name="文本框 1">
            <a:extLst>
              <a:ext uri="{FF2B5EF4-FFF2-40B4-BE49-F238E27FC236}">
                <a16:creationId xmlns:a16="http://schemas.microsoft.com/office/drawing/2014/main" id="{10C010CC-182B-E891-2D3F-88F9D37EDE31}"/>
              </a:ext>
            </a:extLst>
          </p:cNvPr>
          <p:cNvSpPr txBox="1"/>
          <p:nvPr/>
        </p:nvSpPr>
        <p:spPr>
          <a:xfrm>
            <a:off x="6682260" y="4711506"/>
            <a:ext cx="4031873" cy="1168718"/>
          </a:xfrm>
          <a:prstGeom prst="rect">
            <a:avLst/>
          </a:prstGeom>
          <a:noFill/>
        </p:spPr>
        <p:txBody>
          <a:bodyPr wrap="none" rtlCol="0">
            <a:spAutoFit/>
          </a:bodyPr>
          <a:lstStyle>
            <a:defPPr>
              <a:defRPr lang="zh-CN"/>
            </a:defPPr>
            <a:lvl1pPr>
              <a:lnSpc>
                <a:spcPct val="150000"/>
              </a:lnSpc>
              <a:defRPr sz="1200"/>
            </a:lvl1pPr>
          </a:lstStyle>
          <a:p>
            <a:r>
              <a:rPr lang="zh-CN" altLang="en-US" b="1" dirty="0">
                <a:solidFill>
                  <a:srgbClr val="FF0000"/>
                </a:solidFill>
              </a:rPr>
              <a:t>假期优先级：</a:t>
            </a:r>
            <a:r>
              <a:rPr lang="zh-CN" altLang="en-US" dirty="0"/>
              <a:t>法定年假&gt;补充年假；</a:t>
            </a:r>
            <a:endParaRPr lang="en-US" altLang="zh-CN" dirty="0"/>
          </a:p>
          <a:p>
            <a:r>
              <a:rPr lang="zh-CN" altLang="en-US" dirty="0"/>
              <a:t>法定年假</a:t>
            </a:r>
            <a:r>
              <a:rPr lang="en-US" altLang="zh-CN" dirty="0"/>
              <a:t>&gt;</a:t>
            </a:r>
            <a:r>
              <a:rPr lang="zh-CN" altLang="en-US" dirty="0"/>
              <a:t>调休；</a:t>
            </a:r>
            <a:endParaRPr lang="en-US" altLang="zh-CN" dirty="0"/>
          </a:p>
          <a:p>
            <a:r>
              <a:rPr lang="zh-CN" altLang="en-US" dirty="0"/>
              <a:t>当只剩补充年假时，可以申请事假、客户假；</a:t>
            </a:r>
            <a:endParaRPr lang="en-US" altLang="zh-CN" dirty="0"/>
          </a:p>
          <a:p>
            <a:r>
              <a:rPr lang="zh-CN" altLang="en-US" dirty="0"/>
              <a:t>当法定年假、调休、补充年假都用完后，可使用预支年假</a:t>
            </a:r>
          </a:p>
        </p:txBody>
      </p:sp>
    </p:spTree>
    <p:extLst>
      <p:ext uri="{BB962C8B-B14F-4D97-AF65-F5344CB8AC3E}">
        <p14:creationId xmlns:p14="http://schemas.microsoft.com/office/powerpoint/2010/main" val="2672305887"/>
      </p:ext>
    </p:extLst>
  </p:cSld>
  <p:clrMapOvr>
    <a:masterClrMapping/>
  </p:clrMapOvr>
  <p:transition spd="slow" advClick="0" advTm="0">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5962339" cy="584775"/>
            <a:chOff x="528763" y="486197"/>
            <a:chExt cx="5962339" cy="584775"/>
          </a:xfrm>
        </p:grpSpPr>
        <p:sp>
          <p:nvSpPr>
            <p:cNvPr id="15" name="矩形 14"/>
            <p:cNvSpPr/>
            <p:nvPr/>
          </p:nvSpPr>
          <p:spPr>
            <a:xfrm>
              <a:off x="1327509" y="486197"/>
              <a:ext cx="5163593"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休假管理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rgbClr val="FF0000"/>
                  </a:solidFill>
                  <a:latin typeface="思源黑体" panose="020B0500000000000000" pitchFamily="34" charset="-122"/>
                  <a:ea typeface="思源黑体" panose="020B0500000000000000" pitchFamily="34" charset="-122"/>
                </a:rPr>
                <a:t> 代下属发起请假</a:t>
              </a:r>
              <a:endPar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06</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3" name="图片 2">
            <a:extLst>
              <a:ext uri="{FF2B5EF4-FFF2-40B4-BE49-F238E27FC236}">
                <a16:creationId xmlns:a16="http://schemas.microsoft.com/office/drawing/2014/main" id="{AD02D53E-14A2-E4DC-C175-4F7CC341A50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6764" y="1650593"/>
            <a:ext cx="10651424" cy="1778407"/>
          </a:xfrm>
          <a:prstGeom prst="rect">
            <a:avLst/>
          </a:prstGeom>
        </p:spPr>
      </p:pic>
      <p:sp>
        <p:nvSpPr>
          <p:cNvPr id="4" name="文本框 3">
            <a:extLst>
              <a:ext uri="{FF2B5EF4-FFF2-40B4-BE49-F238E27FC236}">
                <a16:creationId xmlns:a16="http://schemas.microsoft.com/office/drawing/2014/main" id="{4D3F7B24-5ED0-AACA-FC54-BCC41BB8063E}"/>
              </a:ext>
            </a:extLst>
          </p:cNvPr>
          <p:cNvSpPr txBox="1"/>
          <p:nvPr/>
        </p:nvSpPr>
        <p:spPr>
          <a:xfrm>
            <a:off x="528763" y="3771770"/>
            <a:ext cx="4338047" cy="1171731"/>
          </a:xfrm>
          <a:prstGeom prst="rect">
            <a:avLst/>
          </a:prstGeom>
          <a:noFill/>
        </p:spPr>
        <p:txBody>
          <a:bodyPr wrap="none" rtlCol="0">
            <a:spAutoFit/>
          </a:bodyPr>
          <a:lstStyle/>
          <a:p>
            <a:pPr>
              <a:lnSpc>
                <a:spcPct val="150000"/>
              </a:lnSpc>
            </a:pPr>
            <a:r>
              <a:rPr lang="en-US" altLang="zh-CN" sz="1200" dirty="0"/>
              <a:t>1. </a:t>
            </a:r>
            <a:r>
              <a:rPr lang="zh-CN" altLang="en-US" sz="1200" dirty="0"/>
              <a:t>首页点击“休假管理”；</a:t>
            </a:r>
            <a:endParaRPr lang="en-US" altLang="zh-CN" sz="1200" dirty="0"/>
          </a:p>
          <a:p>
            <a:pPr>
              <a:lnSpc>
                <a:spcPct val="150000"/>
              </a:lnSpc>
            </a:pPr>
            <a:r>
              <a:rPr lang="en-US" altLang="zh-CN" sz="1200" dirty="0"/>
              <a:t>2. </a:t>
            </a:r>
            <a:r>
              <a:rPr lang="zh-CN" altLang="en-US" sz="1200" dirty="0"/>
              <a:t>进入“休假管理”页面后，点击“批量请假”；</a:t>
            </a:r>
            <a:endParaRPr lang="en-US" altLang="zh-CN" sz="1200" dirty="0"/>
          </a:p>
          <a:p>
            <a:pPr>
              <a:lnSpc>
                <a:spcPct val="150000"/>
              </a:lnSpc>
            </a:pPr>
            <a:r>
              <a:rPr lang="en-US" altLang="zh-CN" sz="1200" dirty="0"/>
              <a:t>3. </a:t>
            </a:r>
            <a:r>
              <a:rPr lang="zh-CN" altLang="en-US" sz="1200" dirty="0"/>
              <a:t>进入“批量请假”页面后，按条件选择相关人员提交请假；</a:t>
            </a:r>
            <a:endParaRPr lang="en-US" altLang="zh-CN" sz="1200" dirty="0"/>
          </a:p>
          <a:p>
            <a:pPr>
              <a:lnSpc>
                <a:spcPct val="150000"/>
              </a:lnSpc>
            </a:pPr>
            <a:endParaRPr lang="en-US" altLang="zh-CN" sz="1200" dirty="0"/>
          </a:p>
        </p:txBody>
      </p:sp>
      <p:sp>
        <p:nvSpPr>
          <p:cNvPr id="13" name="文本框 12">
            <a:extLst>
              <a:ext uri="{FF2B5EF4-FFF2-40B4-BE49-F238E27FC236}">
                <a16:creationId xmlns:a16="http://schemas.microsoft.com/office/drawing/2014/main" id="{4FF1A2DD-0CE9-54C6-0A46-5B02469D4527}"/>
              </a:ext>
            </a:extLst>
          </p:cNvPr>
          <p:cNvSpPr txBox="1"/>
          <p:nvPr/>
        </p:nvSpPr>
        <p:spPr>
          <a:xfrm>
            <a:off x="5890437" y="3771770"/>
            <a:ext cx="3567002" cy="894732"/>
          </a:xfrm>
          <a:prstGeom prst="rect">
            <a:avLst/>
          </a:prstGeom>
          <a:noFill/>
        </p:spPr>
        <p:txBody>
          <a:bodyPr wrap="none" rtlCol="0">
            <a:spAutoFit/>
          </a:bodyPr>
          <a:lstStyle>
            <a:defPPr>
              <a:defRPr lang="zh-CN"/>
            </a:defPPr>
            <a:lvl1pPr>
              <a:lnSpc>
                <a:spcPct val="150000"/>
              </a:lnSpc>
              <a:defRPr sz="1200"/>
            </a:lvl1pPr>
          </a:lstStyle>
          <a:p>
            <a:r>
              <a:rPr lang="zh-CN" altLang="en-US" b="1" dirty="0">
                <a:solidFill>
                  <a:srgbClr val="FF0000"/>
                </a:solidFill>
              </a:rPr>
              <a:t>注意：</a:t>
            </a:r>
            <a:r>
              <a:rPr lang="zh-CN" altLang="en-US" dirty="0"/>
              <a:t>批量请假适用于上级替下级请假；</a:t>
            </a:r>
            <a:endParaRPr lang="en-US" altLang="zh-CN" dirty="0"/>
          </a:p>
          <a:p>
            <a:r>
              <a:rPr lang="en-US" altLang="zh-CN" dirty="0"/>
              <a:t>             </a:t>
            </a:r>
            <a:r>
              <a:rPr lang="zh-CN" altLang="en-US" dirty="0"/>
              <a:t>仅同一休假时间点的员工可批量一起处理。</a:t>
            </a:r>
          </a:p>
          <a:p>
            <a:endParaRPr lang="zh-CN" altLang="en-US" dirty="0"/>
          </a:p>
        </p:txBody>
      </p:sp>
      <p:sp>
        <p:nvSpPr>
          <p:cNvPr id="8" name="文本框 7">
            <a:extLst>
              <a:ext uri="{FF2B5EF4-FFF2-40B4-BE49-F238E27FC236}">
                <a16:creationId xmlns:a16="http://schemas.microsoft.com/office/drawing/2014/main" id="{DAE8907E-7AFE-4547-2F26-CCCC96880BC8}"/>
              </a:ext>
            </a:extLst>
          </p:cNvPr>
          <p:cNvSpPr txBox="1"/>
          <p:nvPr/>
        </p:nvSpPr>
        <p:spPr>
          <a:xfrm>
            <a:off x="5977593" y="4943501"/>
            <a:ext cx="4031873" cy="1168718"/>
          </a:xfrm>
          <a:prstGeom prst="rect">
            <a:avLst/>
          </a:prstGeom>
          <a:noFill/>
        </p:spPr>
        <p:txBody>
          <a:bodyPr wrap="none" rtlCol="0">
            <a:spAutoFit/>
          </a:bodyPr>
          <a:lstStyle>
            <a:defPPr>
              <a:defRPr lang="zh-CN"/>
            </a:defPPr>
            <a:lvl1pPr>
              <a:lnSpc>
                <a:spcPct val="150000"/>
              </a:lnSpc>
              <a:defRPr sz="1200"/>
            </a:lvl1pPr>
          </a:lstStyle>
          <a:p>
            <a:r>
              <a:rPr lang="zh-CN" altLang="en-US" b="1" dirty="0">
                <a:solidFill>
                  <a:srgbClr val="FF0000"/>
                </a:solidFill>
              </a:rPr>
              <a:t>假期优先级：</a:t>
            </a:r>
            <a:r>
              <a:rPr lang="zh-CN" altLang="en-US" dirty="0"/>
              <a:t>法定年假&gt;补充年假；</a:t>
            </a:r>
            <a:endParaRPr lang="en-US" altLang="zh-CN" dirty="0"/>
          </a:p>
          <a:p>
            <a:r>
              <a:rPr lang="zh-CN" altLang="en-US" dirty="0"/>
              <a:t>法定年假</a:t>
            </a:r>
            <a:r>
              <a:rPr lang="en-US" altLang="zh-CN" dirty="0"/>
              <a:t>&gt;</a:t>
            </a:r>
            <a:r>
              <a:rPr lang="zh-CN" altLang="en-US" dirty="0"/>
              <a:t>调休；</a:t>
            </a:r>
            <a:endParaRPr lang="en-US" altLang="zh-CN" dirty="0"/>
          </a:p>
          <a:p>
            <a:r>
              <a:rPr lang="zh-CN" altLang="en-US" dirty="0"/>
              <a:t>当只剩补充年假时，可以申请事假、客户假；</a:t>
            </a:r>
            <a:endParaRPr lang="en-US" altLang="zh-CN" dirty="0"/>
          </a:p>
          <a:p>
            <a:r>
              <a:rPr lang="zh-CN" altLang="en-US" dirty="0"/>
              <a:t>当法定年假、调休、补充年假都用完后，可使用预支年假</a:t>
            </a:r>
          </a:p>
        </p:txBody>
      </p:sp>
    </p:spTree>
    <p:extLst>
      <p:ext uri="{BB962C8B-B14F-4D97-AF65-F5344CB8AC3E}">
        <p14:creationId xmlns:p14="http://schemas.microsoft.com/office/powerpoint/2010/main" val="108260203"/>
      </p:ext>
    </p:extLst>
  </p:cSld>
  <p:clrMapOvr>
    <a:masterClrMapping/>
  </p:clrMapOvr>
  <p:transition spd="slow" advClick="0" advTm="0">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4731233" cy="584775"/>
            <a:chOff x="528763" y="486197"/>
            <a:chExt cx="4731233" cy="584775"/>
          </a:xfrm>
        </p:grpSpPr>
        <p:sp>
          <p:nvSpPr>
            <p:cNvPr id="15" name="矩形 14"/>
            <p:cNvSpPr/>
            <p:nvPr/>
          </p:nvSpPr>
          <p:spPr>
            <a:xfrm>
              <a:off x="1327509" y="486197"/>
              <a:ext cx="3932487"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休假管理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假期审批</a:t>
              </a:r>
              <a:endParaRPr lang="zh-CN" altLang="en-US" sz="3200" b="1" dirty="0">
                <a:solidFill>
                  <a:srgbClr val="FF0000"/>
                </a:solidFill>
                <a:latin typeface="思源黑体" panose="020B0500000000000000" pitchFamily="34" charset="-122"/>
                <a:ea typeface="思源黑体" panose="020B0500000000000000" pitchFamily="34" charset="-122"/>
              </a:endParaRP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06</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13" name="组合 12">
            <a:extLst>
              <a:ext uri="{FF2B5EF4-FFF2-40B4-BE49-F238E27FC236}">
                <a16:creationId xmlns:a16="http://schemas.microsoft.com/office/drawing/2014/main" id="{9558DCBB-18D3-4B65-9188-9A1CB7A18027}"/>
              </a:ext>
            </a:extLst>
          </p:cNvPr>
          <p:cNvGrpSpPr/>
          <p:nvPr/>
        </p:nvGrpSpPr>
        <p:grpSpPr>
          <a:xfrm>
            <a:off x="379868" y="3874197"/>
            <a:ext cx="5629046" cy="2497606"/>
            <a:chOff x="611560" y="843558"/>
            <a:chExt cx="5273497" cy="1440160"/>
          </a:xfrm>
        </p:grpSpPr>
        <p:pic>
          <p:nvPicPr>
            <p:cNvPr id="16" name="图片 15">
              <a:extLst>
                <a:ext uri="{FF2B5EF4-FFF2-40B4-BE49-F238E27FC236}">
                  <a16:creationId xmlns:a16="http://schemas.microsoft.com/office/drawing/2014/main" id="{6519AC5F-795F-4746-9EEA-1F78E687E681}"/>
                </a:ext>
              </a:extLst>
            </p:cNvPr>
            <p:cNvPicPr>
              <a:picLocks noChangeAspect="1"/>
            </p:cNvPicPr>
            <p:nvPr/>
          </p:nvPicPr>
          <p:blipFill rotWithShape="1">
            <a:blip r:embed="rId3"/>
            <a:srcRect b="43889"/>
            <a:stretch/>
          </p:blipFill>
          <p:spPr>
            <a:xfrm>
              <a:off x="611560" y="843558"/>
              <a:ext cx="5273497" cy="1440160"/>
            </a:xfrm>
            <a:prstGeom prst="rect">
              <a:avLst/>
            </a:prstGeom>
          </p:spPr>
        </p:pic>
        <p:sp>
          <p:nvSpPr>
            <p:cNvPr id="17" name="矩形 16">
              <a:extLst>
                <a:ext uri="{FF2B5EF4-FFF2-40B4-BE49-F238E27FC236}">
                  <a16:creationId xmlns:a16="http://schemas.microsoft.com/office/drawing/2014/main" id="{BB4E1EB5-0F06-4CB6-BCED-0083A1BDB4DB}"/>
                </a:ext>
              </a:extLst>
            </p:cNvPr>
            <p:cNvSpPr/>
            <p:nvPr/>
          </p:nvSpPr>
          <p:spPr>
            <a:xfrm>
              <a:off x="1403648" y="1203598"/>
              <a:ext cx="576064" cy="216024"/>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8" name="图片 17">
            <a:extLst>
              <a:ext uri="{FF2B5EF4-FFF2-40B4-BE49-F238E27FC236}">
                <a16:creationId xmlns:a16="http://schemas.microsoft.com/office/drawing/2014/main" id="{F8560BB3-E167-4E36-B6FC-30E8D35D8B2F}"/>
              </a:ext>
            </a:extLst>
          </p:cNvPr>
          <p:cNvPicPr>
            <a:picLocks noChangeAspect="1"/>
          </p:cNvPicPr>
          <p:nvPr/>
        </p:nvPicPr>
        <p:blipFill>
          <a:blip r:embed="rId4"/>
          <a:stretch>
            <a:fillRect/>
          </a:stretch>
        </p:blipFill>
        <p:spPr>
          <a:xfrm>
            <a:off x="6096000" y="3874197"/>
            <a:ext cx="5417400" cy="2636675"/>
          </a:xfrm>
          <a:prstGeom prst="rect">
            <a:avLst/>
          </a:prstGeom>
        </p:spPr>
      </p:pic>
      <p:sp>
        <p:nvSpPr>
          <p:cNvPr id="19" name="文本框 18">
            <a:extLst>
              <a:ext uri="{FF2B5EF4-FFF2-40B4-BE49-F238E27FC236}">
                <a16:creationId xmlns:a16="http://schemas.microsoft.com/office/drawing/2014/main" id="{BDE5F99C-C73D-4ABF-9DC1-56BCE753B21C}"/>
              </a:ext>
            </a:extLst>
          </p:cNvPr>
          <p:cNvSpPr txBox="1"/>
          <p:nvPr/>
        </p:nvSpPr>
        <p:spPr>
          <a:xfrm>
            <a:off x="7261560" y="1854225"/>
            <a:ext cx="4492290" cy="1599220"/>
          </a:xfrm>
          <a:prstGeom prst="rect">
            <a:avLst/>
          </a:prstGeom>
          <a:solidFill>
            <a:srgbClr val="FBFBFB"/>
          </a:solidFill>
        </p:spPr>
        <p:txBody>
          <a:bodyPr wrap="square">
            <a:spAutoFit/>
          </a:bodyPr>
          <a:lstStyle/>
          <a:p>
            <a:pPr>
              <a:lnSpc>
                <a:spcPct val="150000"/>
              </a:lnSpc>
              <a:spcAft>
                <a:spcPts val="0"/>
              </a:spcAft>
            </a:pPr>
            <a:r>
              <a:rPr lang="zh-CN" altLang="en-US" sz="1200" b="1" kern="100" dirty="0">
                <a:effectLst/>
                <a:latin typeface="+mn-ea"/>
                <a:cs typeface="Times New Roman" panose="02020603050405020304" pitchFamily="18" charset="0"/>
              </a:rPr>
              <a:t>步骤：</a:t>
            </a:r>
            <a:endParaRPr lang="en-US" altLang="zh-CN" sz="1200" kern="100" dirty="0">
              <a:effectLst/>
              <a:latin typeface="+mn-ea"/>
              <a:cs typeface="Times New Roman" panose="02020603050405020304" pitchFamily="18" charset="0"/>
            </a:endParaRPr>
          </a:p>
          <a:p>
            <a:pPr>
              <a:lnSpc>
                <a:spcPct val="150000"/>
              </a:lnSpc>
              <a:spcAft>
                <a:spcPts val="0"/>
              </a:spcAft>
            </a:pPr>
            <a:r>
              <a:rPr lang="en-US" altLang="zh-CN" sz="1100" kern="100" dirty="0">
                <a:effectLst/>
                <a:latin typeface="+mn-ea"/>
                <a:cs typeface="Times New Roman" panose="02020603050405020304" pitchFamily="18" charset="0"/>
              </a:rPr>
              <a:t>1. </a:t>
            </a:r>
            <a:r>
              <a:rPr lang="zh-CN" altLang="zh-CN" sz="1100" kern="100" dirty="0">
                <a:effectLst/>
                <a:latin typeface="+mn-ea"/>
                <a:cs typeface="Times New Roman" panose="02020603050405020304" pitchFamily="18" charset="0"/>
              </a:rPr>
              <a:t>点击【</a:t>
            </a:r>
            <a:r>
              <a:rPr lang="zh-CN" altLang="en-US" sz="1100" kern="100" dirty="0">
                <a:effectLst/>
                <a:latin typeface="+mn-ea"/>
                <a:cs typeface="Times New Roman" panose="02020603050405020304" pitchFamily="18" charset="0"/>
              </a:rPr>
              <a:t>工作流</a:t>
            </a:r>
            <a:r>
              <a:rPr lang="zh-CN" altLang="zh-CN" sz="1100" kern="100" dirty="0">
                <a:effectLst/>
                <a:latin typeface="+mn-ea"/>
                <a:cs typeface="Times New Roman" panose="02020603050405020304" pitchFamily="18" charset="0"/>
              </a:rPr>
              <a:t>】</a:t>
            </a:r>
            <a:r>
              <a:rPr lang="en-US" altLang="zh-CN" sz="1100" kern="100" dirty="0">
                <a:latin typeface="+mn-ea"/>
                <a:cs typeface="Times New Roman" panose="02020603050405020304" pitchFamily="18" charset="0"/>
              </a:rPr>
              <a:t>-&gt;</a:t>
            </a:r>
            <a:r>
              <a:rPr lang="zh-CN" altLang="zh-CN" sz="1100" kern="100" dirty="0">
                <a:effectLst/>
                <a:latin typeface="+mn-ea"/>
                <a:cs typeface="Times New Roman" panose="02020603050405020304" pitchFamily="18" charset="0"/>
              </a:rPr>
              <a:t>【</a:t>
            </a:r>
            <a:r>
              <a:rPr lang="zh-CN" altLang="en-US" sz="1100" kern="100" dirty="0">
                <a:effectLst/>
                <a:latin typeface="+mn-ea"/>
                <a:cs typeface="Times New Roman" panose="02020603050405020304" pitchFamily="18" charset="0"/>
              </a:rPr>
              <a:t>待我审批</a:t>
            </a:r>
            <a:r>
              <a:rPr lang="zh-CN" altLang="zh-CN" sz="1100" kern="100" dirty="0">
                <a:effectLst/>
                <a:latin typeface="+mn-ea"/>
                <a:cs typeface="Times New Roman" panose="02020603050405020304" pitchFamily="18" charset="0"/>
              </a:rPr>
              <a:t>】</a:t>
            </a:r>
            <a:r>
              <a:rPr lang="en-US" altLang="zh-CN" sz="1100" kern="100" dirty="0">
                <a:latin typeface="+mn-ea"/>
                <a:cs typeface="Times New Roman" panose="02020603050405020304" pitchFamily="18" charset="0"/>
              </a:rPr>
              <a:t> -&gt;【</a:t>
            </a:r>
            <a:r>
              <a:rPr lang="zh-CN" altLang="en-US" sz="1100" kern="100" dirty="0">
                <a:latin typeface="+mn-ea"/>
                <a:cs typeface="Times New Roman" panose="02020603050405020304" pitchFamily="18" charset="0"/>
              </a:rPr>
              <a:t>考勤表单</a:t>
            </a:r>
            <a:r>
              <a:rPr lang="en-US" altLang="zh-CN" sz="1100" kern="100" dirty="0">
                <a:latin typeface="+mn-ea"/>
                <a:cs typeface="Times New Roman" panose="02020603050405020304" pitchFamily="18" charset="0"/>
              </a:rPr>
              <a:t>】</a:t>
            </a:r>
            <a:r>
              <a:rPr lang="en-US" altLang="zh-CN" sz="1100" kern="100" dirty="0">
                <a:effectLst/>
                <a:latin typeface="+mn-ea"/>
                <a:cs typeface="Times New Roman" panose="02020603050405020304" pitchFamily="18" charset="0"/>
              </a:rPr>
              <a:t>; </a:t>
            </a:r>
            <a:r>
              <a:rPr lang="zh-CN" altLang="en-US" sz="1100" kern="100" dirty="0">
                <a:effectLst/>
                <a:latin typeface="+mn-ea"/>
                <a:cs typeface="Times New Roman" panose="02020603050405020304" pitchFamily="18" charset="0"/>
              </a:rPr>
              <a:t>可以找到当前需要审批的表单；</a:t>
            </a:r>
            <a:endParaRPr lang="en-US" altLang="zh-CN" sz="1100" kern="100" dirty="0">
              <a:effectLst/>
              <a:latin typeface="+mn-ea"/>
              <a:cs typeface="Times New Roman" panose="02020603050405020304" pitchFamily="18" charset="0"/>
            </a:endParaRPr>
          </a:p>
          <a:p>
            <a:pPr>
              <a:lnSpc>
                <a:spcPct val="150000"/>
              </a:lnSpc>
            </a:pPr>
            <a:r>
              <a:rPr lang="en-US" altLang="zh-CN" sz="1100" kern="100" dirty="0">
                <a:effectLst/>
                <a:latin typeface="+mn-ea"/>
                <a:cs typeface="Times New Roman" panose="02020603050405020304" pitchFamily="18" charset="0"/>
              </a:rPr>
              <a:t>2. </a:t>
            </a:r>
            <a:r>
              <a:rPr lang="zh-CN" altLang="zh-CN" sz="1100" kern="100" dirty="0">
                <a:effectLst/>
                <a:latin typeface="+mn-ea"/>
                <a:cs typeface="Times New Roman" panose="02020603050405020304" pitchFamily="18" charset="0"/>
              </a:rPr>
              <a:t>点击【</a:t>
            </a:r>
            <a:r>
              <a:rPr lang="zh-CN" altLang="en-US" sz="1100" kern="100" dirty="0">
                <a:effectLst/>
                <a:latin typeface="+mn-ea"/>
                <a:cs typeface="Times New Roman" panose="02020603050405020304" pitchFamily="18" charset="0"/>
              </a:rPr>
              <a:t>工作流</a:t>
            </a:r>
            <a:r>
              <a:rPr lang="zh-CN" altLang="zh-CN" sz="1100" kern="100" dirty="0">
                <a:effectLst/>
                <a:latin typeface="+mn-ea"/>
                <a:cs typeface="Times New Roman" panose="02020603050405020304" pitchFamily="18" charset="0"/>
              </a:rPr>
              <a:t>】</a:t>
            </a:r>
            <a:r>
              <a:rPr lang="en-US" altLang="zh-CN" sz="1100" kern="100" dirty="0">
                <a:latin typeface="+mn-ea"/>
                <a:cs typeface="Times New Roman" panose="02020603050405020304" pitchFamily="18" charset="0"/>
              </a:rPr>
              <a:t>-&gt;</a:t>
            </a:r>
            <a:r>
              <a:rPr lang="zh-CN" altLang="zh-CN" sz="1100" kern="100" dirty="0">
                <a:effectLst/>
                <a:latin typeface="+mn-ea"/>
                <a:cs typeface="Times New Roman" panose="02020603050405020304" pitchFamily="18" charset="0"/>
              </a:rPr>
              <a:t>【</a:t>
            </a:r>
            <a:r>
              <a:rPr lang="zh-CN" altLang="en-US" sz="1100" kern="100" dirty="0">
                <a:effectLst/>
                <a:latin typeface="+mn-ea"/>
                <a:cs typeface="Times New Roman" panose="02020603050405020304" pitchFamily="18" charset="0"/>
              </a:rPr>
              <a:t>我的审批</a:t>
            </a:r>
            <a:r>
              <a:rPr lang="zh-CN" altLang="zh-CN" sz="1100" kern="100" dirty="0">
                <a:effectLst/>
                <a:latin typeface="+mn-ea"/>
                <a:cs typeface="Times New Roman" panose="02020603050405020304" pitchFamily="18" charset="0"/>
              </a:rPr>
              <a:t>】</a:t>
            </a:r>
            <a:r>
              <a:rPr lang="en-US" altLang="zh-CN" sz="1100" kern="100" dirty="0">
                <a:effectLst/>
                <a:latin typeface="+mn-ea"/>
                <a:cs typeface="Times New Roman" panose="02020603050405020304" pitchFamily="18" charset="0"/>
              </a:rPr>
              <a:t>; </a:t>
            </a:r>
            <a:r>
              <a:rPr lang="zh-CN" altLang="en-US" sz="1100" kern="100" dirty="0">
                <a:effectLst/>
                <a:latin typeface="+mn-ea"/>
                <a:cs typeface="Times New Roman" panose="02020603050405020304" pitchFamily="18" charset="0"/>
              </a:rPr>
              <a:t>可以根据查询条件查询本人已经审批过的表单；</a:t>
            </a:r>
            <a:endParaRPr lang="en-US" altLang="zh-CN" sz="1100" kern="100" dirty="0">
              <a:effectLst/>
              <a:latin typeface="+mn-ea"/>
              <a:cs typeface="Times New Roman" panose="02020603050405020304" pitchFamily="18" charset="0"/>
            </a:endParaRPr>
          </a:p>
          <a:p>
            <a:pPr>
              <a:lnSpc>
                <a:spcPct val="150000"/>
              </a:lnSpc>
              <a:spcAft>
                <a:spcPts val="0"/>
              </a:spcAft>
            </a:pPr>
            <a:r>
              <a:rPr lang="en-US" altLang="zh-CN" sz="1100" kern="100" dirty="0">
                <a:latin typeface="+mn-ea"/>
                <a:cs typeface="Times New Roman" panose="02020603050405020304" pitchFamily="18" charset="0"/>
              </a:rPr>
              <a:t>3. </a:t>
            </a:r>
            <a:r>
              <a:rPr lang="zh-CN" altLang="en-US" sz="1100" kern="100" dirty="0">
                <a:effectLst/>
                <a:latin typeface="+mn-ea"/>
                <a:cs typeface="Times New Roman" panose="02020603050405020304" pitchFamily="18" charset="0"/>
              </a:rPr>
              <a:t>点击</a:t>
            </a:r>
            <a:r>
              <a:rPr lang="en-US" altLang="zh-CN" sz="1100" kern="100" dirty="0">
                <a:effectLst/>
                <a:latin typeface="+mn-ea"/>
                <a:cs typeface="Times New Roman" panose="02020603050405020304" pitchFamily="18" charset="0"/>
              </a:rPr>
              <a:t>【</a:t>
            </a:r>
            <a:r>
              <a:rPr lang="zh-CN" altLang="en-US" sz="1100" kern="100" dirty="0">
                <a:effectLst/>
                <a:latin typeface="+mn-ea"/>
                <a:cs typeface="Times New Roman" panose="02020603050405020304" pitchFamily="18" charset="0"/>
              </a:rPr>
              <a:t>表单号</a:t>
            </a:r>
            <a:r>
              <a:rPr lang="en-US" altLang="zh-CN" sz="1100" kern="100" dirty="0">
                <a:effectLst/>
                <a:latin typeface="+mn-ea"/>
                <a:cs typeface="Times New Roman" panose="02020603050405020304" pitchFamily="18" charset="0"/>
              </a:rPr>
              <a:t>】</a:t>
            </a:r>
            <a:r>
              <a:rPr lang="zh-CN" altLang="en-US" sz="1100" kern="100" dirty="0">
                <a:effectLst/>
                <a:latin typeface="+mn-ea"/>
                <a:cs typeface="Times New Roman" panose="02020603050405020304" pitchFamily="18" charset="0"/>
              </a:rPr>
              <a:t>，可以查看该表单的申请信息及审批信息；</a:t>
            </a:r>
            <a:endParaRPr lang="en-US" altLang="zh-CN" sz="1100" kern="100" dirty="0">
              <a:effectLst/>
              <a:latin typeface="+mn-ea"/>
              <a:cs typeface="Times New Roman" panose="02020603050405020304" pitchFamily="18" charset="0"/>
            </a:endParaRPr>
          </a:p>
        </p:txBody>
      </p:sp>
      <p:pic>
        <p:nvPicPr>
          <p:cNvPr id="3" name="图片 2">
            <a:extLst>
              <a:ext uri="{FF2B5EF4-FFF2-40B4-BE49-F238E27FC236}">
                <a16:creationId xmlns:a16="http://schemas.microsoft.com/office/drawing/2014/main" id="{67280975-2A60-F3C0-70FC-6C7DD3D4F0D6}"/>
              </a:ext>
            </a:extLst>
          </p:cNvPr>
          <p:cNvPicPr>
            <a:picLocks noChangeAspect="1"/>
          </p:cNvPicPr>
          <p:nvPr/>
        </p:nvPicPr>
        <p:blipFill>
          <a:blip r:embed="rId5"/>
          <a:stretch>
            <a:fillRect/>
          </a:stretch>
        </p:blipFill>
        <p:spPr>
          <a:xfrm>
            <a:off x="223973" y="1590848"/>
            <a:ext cx="6847386" cy="1933575"/>
          </a:xfrm>
          <a:prstGeom prst="rect">
            <a:avLst/>
          </a:prstGeom>
        </p:spPr>
      </p:pic>
    </p:spTree>
    <p:extLst>
      <p:ext uri="{BB962C8B-B14F-4D97-AF65-F5344CB8AC3E}">
        <p14:creationId xmlns:p14="http://schemas.microsoft.com/office/powerpoint/2010/main" val="3350881719"/>
      </p:ext>
    </p:extLst>
  </p:cSld>
  <p:clrMapOvr>
    <a:masterClrMapping/>
  </p:clrMapOvr>
  <p:transition spd="slow" advClick="0" advTm="0">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4731233" cy="584775"/>
            <a:chOff x="528763" y="486197"/>
            <a:chExt cx="4731233" cy="584775"/>
          </a:xfrm>
        </p:grpSpPr>
        <p:sp>
          <p:nvSpPr>
            <p:cNvPr id="15" name="矩形 14"/>
            <p:cNvSpPr/>
            <p:nvPr/>
          </p:nvSpPr>
          <p:spPr>
            <a:xfrm>
              <a:off x="1327509" y="486197"/>
              <a:ext cx="3932487"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休假管理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假期审批</a:t>
              </a:r>
              <a:endParaRPr lang="zh-CN" altLang="en-US" sz="3200" b="1" dirty="0">
                <a:solidFill>
                  <a:srgbClr val="FF0000"/>
                </a:solidFill>
                <a:latin typeface="思源黑体" panose="020B0500000000000000" pitchFamily="34" charset="-122"/>
                <a:ea typeface="思源黑体" panose="020B0500000000000000" pitchFamily="34" charset="-122"/>
              </a:endParaRP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06</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8" name="图片 7">
            <a:extLst>
              <a:ext uri="{FF2B5EF4-FFF2-40B4-BE49-F238E27FC236}">
                <a16:creationId xmlns:a16="http://schemas.microsoft.com/office/drawing/2014/main" id="{A7CE6D1F-623F-49E3-BAA8-8F27B530D7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68679" y="1561470"/>
            <a:ext cx="9142692" cy="3476127"/>
          </a:xfrm>
          <a:prstGeom prst="rect">
            <a:avLst/>
          </a:prstGeom>
        </p:spPr>
      </p:pic>
      <p:sp>
        <p:nvSpPr>
          <p:cNvPr id="9" name="文本框 8">
            <a:extLst>
              <a:ext uri="{FF2B5EF4-FFF2-40B4-BE49-F238E27FC236}">
                <a16:creationId xmlns:a16="http://schemas.microsoft.com/office/drawing/2014/main" id="{21FE624B-F968-4F76-A835-BC02B3B22231}"/>
              </a:ext>
            </a:extLst>
          </p:cNvPr>
          <p:cNvSpPr txBox="1"/>
          <p:nvPr/>
        </p:nvSpPr>
        <p:spPr>
          <a:xfrm>
            <a:off x="1168679" y="5276823"/>
            <a:ext cx="7696188" cy="1094980"/>
          </a:xfrm>
          <a:prstGeom prst="rect">
            <a:avLst/>
          </a:prstGeom>
          <a:noFill/>
        </p:spPr>
        <p:txBody>
          <a:bodyPr wrap="square">
            <a:spAutoFit/>
          </a:bodyPr>
          <a:lstStyle/>
          <a:p>
            <a:pPr>
              <a:lnSpc>
                <a:spcPct val="150000"/>
              </a:lnSpc>
              <a:spcBef>
                <a:spcPts val="300"/>
              </a:spcBef>
            </a:pPr>
            <a:r>
              <a:rPr lang="zh-CN" altLang="en-US" sz="1000" b="1" dirty="0">
                <a:solidFill>
                  <a:schemeClr val="accent2"/>
                </a:solidFill>
                <a:latin typeface="+mn-ea"/>
              </a:rPr>
              <a:t>说明：</a:t>
            </a:r>
            <a:endParaRPr lang="en-US" altLang="zh-CN" sz="1000" b="1" dirty="0">
              <a:solidFill>
                <a:schemeClr val="accent2"/>
              </a:solidFill>
              <a:latin typeface="+mn-ea"/>
            </a:endParaRPr>
          </a:p>
          <a:p>
            <a:pPr marL="228600" indent="-228600">
              <a:lnSpc>
                <a:spcPct val="150000"/>
              </a:lnSpc>
              <a:spcBef>
                <a:spcPts val="300"/>
              </a:spcBef>
              <a:buAutoNum type="arabicPeriod"/>
            </a:pPr>
            <a:r>
              <a:rPr lang="zh-CN" altLang="en-US" sz="1000" dirty="0">
                <a:latin typeface="+mn-ea"/>
              </a:rPr>
              <a:t>所有的请假申请均可在邮件里进行单个或批量审批；</a:t>
            </a:r>
            <a:endParaRPr lang="en-US" altLang="zh-CN" sz="1000" dirty="0">
              <a:latin typeface="+mn-ea"/>
            </a:endParaRPr>
          </a:p>
          <a:p>
            <a:pPr marL="228600" indent="-228600">
              <a:lnSpc>
                <a:spcPct val="150000"/>
              </a:lnSpc>
              <a:spcBef>
                <a:spcPts val="300"/>
              </a:spcBef>
              <a:buAutoNum type="arabicPeriod"/>
            </a:pPr>
            <a:r>
              <a:rPr lang="zh-CN" altLang="en-US" sz="1000" dirty="0">
                <a:latin typeface="+mn-ea"/>
              </a:rPr>
              <a:t>定时发送批量邮件时间为：每天早上</a:t>
            </a:r>
            <a:r>
              <a:rPr lang="en-US" altLang="zh-CN" sz="1000" dirty="0">
                <a:latin typeface="+mn-ea"/>
              </a:rPr>
              <a:t>10</a:t>
            </a:r>
            <a:r>
              <a:rPr lang="zh-CN" altLang="en-US" sz="1000" dirty="0">
                <a:latin typeface="+mn-ea"/>
              </a:rPr>
              <a:t>：</a:t>
            </a:r>
            <a:r>
              <a:rPr lang="en-US" altLang="zh-CN" sz="1000" dirty="0">
                <a:latin typeface="+mn-ea"/>
              </a:rPr>
              <a:t>00/</a:t>
            </a:r>
            <a:r>
              <a:rPr lang="zh-CN" altLang="en-US" sz="1000" dirty="0">
                <a:latin typeface="+mn-ea"/>
              </a:rPr>
              <a:t>下午</a:t>
            </a:r>
            <a:r>
              <a:rPr lang="en-US" altLang="zh-CN" sz="1000" dirty="0">
                <a:latin typeface="+mn-ea"/>
              </a:rPr>
              <a:t>16</a:t>
            </a:r>
            <a:r>
              <a:rPr lang="zh-CN" altLang="en-US" sz="1000" dirty="0">
                <a:latin typeface="+mn-ea"/>
              </a:rPr>
              <a:t>：</a:t>
            </a:r>
            <a:r>
              <a:rPr lang="en-US" altLang="zh-CN" sz="1000" dirty="0">
                <a:latin typeface="+mn-ea"/>
              </a:rPr>
              <a:t>00</a:t>
            </a:r>
            <a:r>
              <a:rPr lang="zh-CN" altLang="en-US" sz="1000" dirty="0">
                <a:latin typeface="+mn-ea"/>
              </a:rPr>
              <a:t>（含工作日、休息日）；未审批完的表单会进行每日推送直至审批完成。</a:t>
            </a:r>
            <a:endParaRPr lang="en-US" altLang="zh-CN" sz="1000" dirty="0">
              <a:latin typeface="+mn-ea"/>
            </a:endParaRPr>
          </a:p>
          <a:p>
            <a:pPr marL="228600" indent="-228600">
              <a:lnSpc>
                <a:spcPct val="150000"/>
              </a:lnSpc>
              <a:spcBef>
                <a:spcPts val="300"/>
              </a:spcBef>
              <a:buAutoNum type="arabicPeriod"/>
            </a:pPr>
            <a:r>
              <a:rPr lang="zh-CN" altLang="en-US" sz="1000" dirty="0">
                <a:solidFill>
                  <a:srgbClr val="FF0000"/>
                </a:solidFill>
                <a:latin typeface="+mn-ea"/>
              </a:rPr>
              <a:t>每个月</a:t>
            </a:r>
            <a:r>
              <a:rPr lang="en-US" altLang="zh-CN" sz="1000" dirty="0">
                <a:solidFill>
                  <a:srgbClr val="FF0000"/>
                </a:solidFill>
                <a:latin typeface="+mn-ea"/>
              </a:rPr>
              <a:t>25</a:t>
            </a:r>
            <a:r>
              <a:rPr lang="zh-CN" altLang="en-US" sz="1000" dirty="0">
                <a:solidFill>
                  <a:srgbClr val="FF0000"/>
                </a:solidFill>
                <a:latin typeface="+mn-ea"/>
              </a:rPr>
              <a:t>日</a:t>
            </a:r>
            <a:r>
              <a:rPr lang="en-US" altLang="zh-CN" sz="1000" dirty="0">
                <a:solidFill>
                  <a:srgbClr val="FF0000"/>
                </a:solidFill>
                <a:latin typeface="+mn-ea"/>
              </a:rPr>
              <a:t>23:59,</a:t>
            </a:r>
            <a:r>
              <a:rPr lang="zh-CN" altLang="en-US" sz="1000" dirty="0">
                <a:solidFill>
                  <a:srgbClr val="FF0000"/>
                </a:solidFill>
                <a:latin typeface="+mn-ea"/>
              </a:rPr>
              <a:t>仍有之前提交申请并未审批的表单，系统会统一做“自动通过”处理；</a:t>
            </a:r>
          </a:p>
        </p:txBody>
      </p:sp>
    </p:spTree>
    <p:extLst>
      <p:ext uri="{BB962C8B-B14F-4D97-AF65-F5344CB8AC3E}">
        <p14:creationId xmlns:p14="http://schemas.microsoft.com/office/powerpoint/2010/main" val="3223831618"/>
      </p:ext>
    </p:extLst>
  </p:cSld>
  <p:clrMapOvr>
    <a:masterClrMapping/>
  </p:clrMapOvr>
  <p:transition spd="slow" advClick="0" advTm="0">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4731233" cy="584775"/>
            <a:chOff x="528763" y="486197"/>
            <a:chExt cx="4731233" cy="584775"/>
          </a:xfrm>
        </p:grpSpPr>
        <p:sp>
          <p:nvSpPr>
            <p:cNvPr id="15" name="矩形 14"/>
            <p:cNvSpPr/>
            <p:nvPr/>
          </p:nvSpPr>
          <p:spPr>
            <a:xfrm>
              <a:off x="1327509" y="486197"/>
              <a:ext cx="3932487"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休假管理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表单查询</a:t>
              </a:r>
              <a:endParaRPr lang="zh-CN" altLang="en-US" sz="3200" b="1" dirty="0">
                <a:solidFill>
                  <a:srgbClr val="FF0000"/>
                </a:solidFill>
                <a:latin typeface="思源黑体" panose="020B0500000000000000" pitchFamily="34" charset="-122"/>
                <a:ea typeface="思源黑体" panose="020B0500000000000000" pitchFamily="34" charset="-122"/>
              </a:endParaRP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06</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DB6B5F98-852F-45C4-9CD0-6E80B5E5CFEB}"/>
              </a:ext>
            </a:extLst>
          </p:cNvPr>
          <p:cNvPicPr>
            <a:picLocks noChangeAspect="1"/>
          </p:cNvPicPr>
          <p:nvPr/>
        </p:nvPicPr>
        <p:blipFill rotWithShape="1">
          <a:blip r:embed="rId3"/>
          <a:srcRect b="21445"/>
          <a:stretch/>
        </p:blipFill>
        <p:spPr>
          <a:xfrm>
            <a:off x="443067" y="1705244"/>
            <a:ext cx="5903661" cy="2257155"/>
          </a:xfrm>
          <a:prstGeom prst="rect">
            <a:avLst/>
          </a:prstGeom>
        </p:spPr>
      </p:pic>
      <p:sp>
        <p:nvSpPr>
          <p:cNvPr id="6" name="文本框 5">
            <a:extLst>
              <a:ext uri="{FF2B5EF4-FFF2-40B4-BE49-F238E27FC236}">
                <a16:creationId xmlns:a16="http://schemas.microsoft.com/office/drawing/2014/main" id="{3F4BD501-FC33-4F98-A534-2732A24944CF}"/>
              </a:ext>
            </a:extLst>
          </p:cNvPr>
          <p:cNvSpPr txBox="1"/>
          <p:nvPr/>
        </p:nvSpPr>
        <p:spPr>
          <a:xfrm>
            <a:off x="698263" y="4731420"/>
            <a:ext cx="9079804" cy="1599220"/>
          </a:xfrm>
          <a:prstGeom prst="rect">
            <a:avLst/>
          </a:prstGeom>
          <a:solidFill>
            <a:srgbClr val="FBFBFB"/>
          </a:solidFill>
        </p:spPr>
        <p:txBody>
          <a:bodyPr wrap="square">
            <a:spAutoFit/>
          </a:bodyPr>
          <a:lstStyle/>
          <a:p>
            <a:pPr>
              <a:lnSpc>
                <a:spcPct val="150000"/>
              </a:lnSpc>
              <a:spcAft>
                <a:spcPts val="0"/>
              </a:spcAft>
            </a:pPr>
            <a:r>
              <a:rPr lang="zh-CN" altLang="en-US" sz="1200" b="1" kern="100" dirty="0">
                <a:effectLst/>
                <a:latin typeface="+mn-ea"/>
                <a:cs typeface="Times New Roman" panose="02020603050405020304" pitchFamily="18" charset="0"/>
              </a:rPr>
              <a:t>步骤：</a:t>
            </a:r>
            <a:endParaRPr lang="en-US" altLang="zh-CN" sz="1200" kern="100" dirty="0">
              <a:effectLst/>
              <a:latin typeface="+mn-ea"/>
              <a:cs typeface="Times New Roman" panose="02020603050405020304" pitchFamily="18" charset="0"/>
            </a:endParaRPr>
          </a:p>
          <a:p>
            <a:pPr>
              <a:lnSpc>
                <a:spcPct val="150000"/>
              </a:lnSpc>
              <a:spcAft>
                <a:spcPts val="0"/>
              </a:spcAft>
            </a:pPr>
            <a:r>
              <a:rPr lang="en-US" altLang="zh-CN" sz="1050" kern="100" dirty="0">
                <a:effectLst/>
                <a:latin typeface="+mn-ea"/>
                <a:cs typeface="Times New Roman" panose="02020603050405020304" pitchFamily="18" charset="0"/>
              </a:rPr>
              <a:t>1. </a:t>
            </a:r>
            <a:r>
              <a:rPr lang="zh-CN" altLang="zh-CN" sz="1050" kern="100" dirty="0">
                <a:effectLst/>
                <a:latin typeface="+mn-ea"/>
                <a:cs typeface="Times New Roman" panose="02020603050405020304" pitchFamily="18" charset="0"/>
              </a:rPr>
              <a:t>点击【</a:t>
            </a:r>
            <a:r>
              <a:rPr lang="zh-CN" altLang="en-US" sz="1050" kern="100" dirty="0">
                <a:effectLst/>
                <a:latin typeface="+mn-ea"/>
                <a:cs typeface="Times New Roman" panose="02020603050405020304" pitchFamily="18" charset="0"/>
              </a:rPr>
              <a:t>工作流</a:t>
            </a:r>
            <a:r>
              <a:rPr lang="zh-CN" altLang="zh-CN" sz="1050" kern="100" dirty="0">
                <a:effectLst/>
                <a:latin typeface="+mn-ea"/>
                <a:cs typeface="Times New Roman" panose="02020603050405020304" pitchFamily="18" charset="0"/>
              </a:rPr>
              <a:t>】</a:t>
            </a:r>
            <a:r>
              <a:rPr lang="en-US" altLang="zh-CN" sz="1050" kern="100" dirty="0">
                <a:latin typeface="+mn-ea"/>
                <a:cs typeface="Times New Roman" panose="02020603050405020304" pitchFamily="18" charset="0"/>
              </a:rPr>
              <a:t>-&gt;</a:t>
            </a:r>
            <a:r>
              <a:rPr lang="zh-CN" altLang="zh-CN" sz="1050" kern="100" dirty="0">
                <a:effectLst/>
                <a:latin typeface="+mn-ea"/>
                <a:cs typeface="Times New Roman" panose="02020603050405020304" pitchFamily="18" charset="0"/>
              </a:rPr>
              <a:t>【</a:t>
            </a:r>
            <a:r>
              <a:rPr lang="zh-CN" altLang="en-US" sz="1050" kern="100" dirty="0">
                <a:effectLst/>
                <a:latin typeface="+mn-ea"/>
                <a:cs typeface="Times New Roman" panose="02020603050405020304" pitchFamily="18" charset="0"/>
              </a:rPr>
              <a:t>我的申请</a:t>
            </a:r>
            <a:r>
              <a:rPr lang="zh-CN" altLang="zh-CN" sz="1050" kern="100" dirty="0">
                <a:effectLst/>
                <a:latin typeface="+mn-ea"/>
                <a:cs typeface="Times New Roman" panose="02020603050405020304" pitchFamily="18" charset="0"/>
              </a:rPr>
              <a:t>】</a:t>
            </a:r>
            <a:r>
              <a:rPr lang="en-US" altLang="zh-CN" sz="1050" kern="100" dirty="0">
                <a:effectLst/>
                <a:latin typeface="+mn-ea"/>
                <a:cs typeface="Times New Roman" panose="02020603050405020304" pitchFamily="18" charset="0"/>
              </a:rPr>
              <a:t>; </a:t>
            </a:r>
            <a:r>
              <a:rPr lang="zh-CN" altLang="en-US" sz="1050" kern="100" dirty="0">
                <a:effectLst/>
                <a:latin typeface="+mn-ea"/>
                <a:cs typeface="Times New Roman" panose="02020603050405020304" pitchFamily="18" charset="0"/>
              </a:rPr>
              <a:t>可以根据查询条件查询自己已经申请的表单；</a:t>
            </a:r>
            <a:endParaRPr lang="en-US" altLang="zh-CN" sz="1050" kern="100" dirty="0">
              <a:effectLst/>
              <a:latin typeface="+mn-ea"/>
              <a:cs typeface="Times New Roman" panose="02020603050405020304" pitchFamily="18" charset="0"/>
            </a:endParaRPr>
          </a:p>
          <a:p>
            <a:pPr>
              <a:lnSpc>
                <a:spcPct val="150000"/>
              </a:lnSpc>
              <a:spcAft>
                <a:spcPts val="0"/>
              </a:spcAft>
            </a:pPr>
            <a:r>
              <a:rPr lang="en-US" altLang="zh-CN" sz="1050" kern="100" dirty="0">
                <a:latin typeface="+mn-ea"/>
                <a:cs typeface="Times New Roman" panose="02020603050405020304" pitchFamily="18" charset="0"/>
              </a:rPr>
              <a:t>2. </a:t>
            </a:r>
            <a:r>
              <a:rPr lang="zh-CN" altLang="en-US" sz="1050" kern="100" dirty="0">
                <a:latin typeface="+mn-ea"/>
                <a:cs typeface="Times New Roman" panose="02020603050405020304" pitchFamily="18" charset="0"/>
              </a:rPr>
              <a:t>点击</a:t>
            </a:r>
            <a:r>
              <a:rPr lang="en-US" altLang="zh-CN" sz="1050" kern="100" dirty="0">
                <a:latin typeface="+mn-ea"/>
                <a:cs typeface="Times New Roman" panose="02020603050405020304" pitchFamily="18" charset="0"/>
              </a:rPr>
              <a:t>【</a:t>
            </a:r>
            <a:r>
              <a:rPr lang="zh-CN" altLang="en-US" sz="1050" kern="100" dirty="0">
                <a:latin typeface="+mn-ea"/>
                <a:cs typeface="Times New Roman" panose="02020603050405020304" pitchFamily="18" charset="0"/>
              </a:rPr>
              <a:t>表单号</a:t>
            </a:r>
            <a:r>
              <a:rPr lang="en-US" altLang="zh-CN" sz="1050" kern="100" dirty="0">
                <a:latin typeface="+mn-ea"/>
                <a:cs typeface="Times New Roman" panose="02020603050405020304" pitchFamily="18" charset="0"/>
              </a:rPr>
              <a:t>】</a:t>
            </a:r>
            <a:r>
              <a:rPr lang="zh-CN" altLang="en-US" sz="1050" kern="100" dirty="0">
                <a:latin typeface="+mn-ea"/>
                <a:cs typeface="Times New Roman" panose="02020603050405020304" pitchFamily="18" charset="0"/>
              </a:rPr>
              <a:t>，可以查看该表单的申请信息、审批信息及历史请假明细和汇总；</a:t>
            </a:r>
            <a:endParaRPr lang="en-US" altLang="zh-CN" sz="1050" kern="100" dirty="0">
              <a:latin typeface="+mn-ea"/>
              <a:cs typeface="Times New Roman" panose="02020603050405020304" pitchFamily="18" charset="0"/>
            </a:endParaRPr>
          </a:p>
          <a:p>
            <a:pPr>
              <a:lnSpc>
                <a:spcPct val="150000"/>
              </a:lnSpc>
              <a:spcAft>
                <a:spcPts val="0"/>
              </a:spcAft>
            </a:pPr>
            <a:endParaRPr lang="en-US" altLang="zh-CN" sz="1100" kern="100" dirty="0">
              <a:effectLst/>
              <a:latin typeface="+mn-ea"/>
              <a:cs typeface="Times New Roman" panose="02020603050405020304" pitchFamily="18" charset="0"/>
            </a:endParaRPr>
          </a:p>
          <a:p>
            <a:pPr>
              <a:lnSpc>
                <a:spcPct val="150000"/>
              </a:lnSpc>
              <a:spcAft>
                <a:spcPts val="0"/>
              </a:spcAft>
            </a:pPr>
            <a:endParaRPr lang="en-US" altLang="zh-CN" sz="1100" kern="100" dirty="0">
              <a:latin typeface="+mn-ea"/>
              <a:cs typeface="Times New Roman" panose="02020603050405020304" pitchFamily="18" charset="0"/>
            </a:endParaRPr>
          </a:p>
          <a:p>
            <a:pPr>
              <a:lnSpc>
                <a:spcPct val="150000"/>
              </a:lnSpc>
              <a:spcAft>
                <a:spcPts val="0"/>
              </a:spcAft>
            </a:pPr>
            <a:endParaRPr lang="en-US" altLang="zh-CN" sz="1100" kern="100" dirty="0">
              <a:effectLst/>
              <a:latin typeface="+mn-ea"/>
              <a:cs typeface="Times New Roman" panose="02020603050405020304" pitchFamily="18" charset="0"/>
            </a:endParaRPr>
          </a:p>
        </p:txBody>
      </p:sp>
      <p:pic>
        <p:nvPicPr>
          <p:cNvPr id="2" name="图片 1">
            <a:extLst>
              <a:ext uri="{FF2B5EF4-FFF2-40B4-BE49-F238E27FC236}">
                <a16:creationId xmlns:a16="http://schemas.microsoft.com/office/drawing/2014/main" id="{91FA11AA-4912-92BE-4A2C-0925F35B4CA8}"/>
              </a:ext>
            </a:extLst>
          </p:cNvPr>
          <p:cNvPicPr>
            <a:picLocks noChangeAspect="1"/>
          </p:cNvPicPr>
          <p:nvPr/>
        </p:nvPicPr>
        <p:blipFill>
          <a:blip r:embed="rId4"/>
          <a:stretch>
            <a:fillRect/>
          </a:stretch>
        </p:blipFill>
        <p:spPr>
          <a:xfrm>
            <a:off x="6673688" y="1705244"/>
            <a:ext cx="5133307" cy="2823625"/>
          </a:xfrm>
          <a:prstGeom prst="rect">
            <a:avLst/>
          </a:prstGeom>
        </p:spPr>
      </p:pic>
      <p:sp>
        <p:nvSpPr>
          <p:cNvPr id="3" name="矩形 2">
            <a:extLst>
              <a:ext uri="{FF2B5EF4-FFF2-40B4-BE49-F238E27FC236}">
                <a16:creationId xmlns:a16="http://schemas.microsoft.com/office/drawing/2014/main" id="{FA303593-8C86-9F96-C0CA-776A04E82667}"/>
              </a:ext>
            </a:extLst>
          </p:cNvPr>
          <p:cNvSpPr/>
          <p:nvPr/>
        </p:nvSpPr>
        <p:spPr>
          <a:xfrm rot="10800000">
            <a:off x="11202024" y="1705244"/>
            <a:ext cx="791546" cy="835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7975168"/>
      </p:ext>
    </p:extLst>
  </p:cSld>
  <p:clrMapOvr>
    <a:masterClrMapping/>
  </p:clrMapOvr>
  <p:transition spd="slow" advClick="0" advTm="0">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3910495" cy="584775"/>
            <a:chOff x="528763" y="486197"/>
            <a:chExt cx="3910495" cy="584775"/>
          </a:xfrm>
        </p:grpSpPr>
        <p:sp>
          <p:nvSpPr>
            <p:cNvPr id="15" name="矩形 14"/>
            <p:cNvSpPr/>
            <p:nvPr/>
          </p:nvSpPr>
          <p:spPr>
            <a:xfrm>
              <a:off x="1327509" y="486197"/>
              <a:ext cx="3111749"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休假管理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销假</a:t>
              </a:r>
              <a:endParaRPr lang="zh-CN" altLang="en-US" sz="3200" b="1" dirty="0">
                <a:solidFill>
                  <a:srgbClr val="FF0000"/>
                </a:solidFill>
                <a:latin typeface="思源黑体" panose="020B0500000000000000" pitchFamily="34" charset="-122"/>
                <a:ea typeface="思源黑体" panose="020B0500000000000000" pitchFamily="34" charset="-122"/>
              </a:endParaRP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06</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2" name="文本框 1">
            <a:extLst>
              <a:ext uri="{FF2B5EF4-FFF2-40B4-BE49-F238E27FC236}">
                <a16:creationId xmlns:a16="http://schemas.microsoft.com/office/drawing/2014/main" id="{57BF2AA4-EEE3-978F-D783-48AC418AC3D9}"/>
              </a:ext>
            </a:extLst>
          </p:cNvPr>
          <p:cNvSpPr txBox="1"/>
          <p:nvPr/>
        </p:nvSpPr>
        <p:spPr>
          <a:xfrm>
            <a:off x="1266549" y="1838657"/>
            <a:ext cx="4673074" cy="688202"/>
          </a:xfrm>
          <a:prstGeom prst="rect">
            <a:avLst/>
          </a:prstGeom>
          <a:noFill/>
        </p:spPr>
        <p:txBody>
          <a:bodyPr wrap="none" rtlCol="0">
            <a:spAutoFit/>
          </a:bodyPr>
          <a:lstStyle/>
          <a:p>
            <a:pPr>
              <a:lnSpc>
                <a:spcPct val="150000"/>
              </a:lnSpc>
            </a:pPr>
            <a:r>
              <a:rPr lang="en-US" altLang="zh-CN" sz="1400" kern="100" dirty="0">
                <a:latin typeface="+mn-ea"/>
                <a:cs typeface="Times New Roman" panose="02020603050405020304" pitchFamily="18" charset="0"/>
              </a:rPr>
              <a:t>1.</a:t>
            </a:r>
            <a:r>
              <a:rPr lang="zh-CN" altLang="en-US" sz="1400" kern="100" dirty="0">
                <a:latin typeface="+mn-ea"/>
                <a:cs typeface="Times New Roman" panose="02020603050405020304" pitchFamily="18" charset="0"/>
              </a:rPr>
              <a:t>进入首页，点击“休假管理”模块； </a:t>
            </a:r>
            <a:endParaRPr lang="en-US" altLang="zh-CN" sz="1400" kern="100" dirty="0">
              <a:latin typeface="+mn-ea"/>
              <a:cs typeface="Times New Roman" panose="02020603050405020304" pitchFamily="18" charset="0"/>
            </a:endParaRPr>
          </a:p>
          <a:p>
            <a:pPr>
              <a:lnSpc>
                <a:spcPct val="150000"/>
              </a:lnSpc>
            </a:pPr>
            <a:r>
              <a:rPr lang="en-US" altLang="zh-CN" sz="1400" kern="100" dirty="0">
                <a:latin typeface="+mn-ea"/>
                <a:cs typeface="Times New Roman" panose="02020603050405020304" pitchFamily="18" charset="0"/>
              </a:rPr>
              <a:t>2.</a:t>
            </a:r>
            <a:r>
              <a:rPr lang="zh-CN" altLang="en-US" sz="1400" kern="100" dirty="0">
                <a:latin typeface="+mn-ea"/>
                <a:cs typeface="Times New Roman" panose="02020603050405020304" pitchFamily="18" charset="0"/>
              </a:rPr>
              <a:t>找到对应的请假记录进行打钩，点击右上角“销假”；</a:t>
            </a:r>
          </a:p>
        </p:txBody>
      </p:sp>
      <p:pic>
        <p:nvPicPr>
          <p:cNvPr id="4" name="图片 3" descr="图形用户界面, 应用程序&#10;&#10;描述已自动生成">
            <a:extLst>
              <a:ext uri="{FF2B5EF4-FFF2-40B4-BE49-F238E27FC236}">
                <a16:creationId xmlns:a16="http://schemas.microsoft.com/office/drawing/2014/main" id="{09BC442E-DA5F-6C32-70EC-2232F96AE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153" y="3425775"/>
            <a:ext cx="9177463" cy="1933871"/>
          </a:xfrm>
          <a:prstGeom prst="rect">
            <a:avLst/>
          </a:prstGeom>
        </p:spPr>
      </p:pic>
      <p:sp>
        <p:nvSpPr>
          <p:cNvPr id="10" name="文本框 9">
            <a:extLst>
              <a:ext uri="{FF2B5EF4-FFF2-40B4-BE49-F238E27FC236}">
                <a16:creationId xmlns:a16="http://schemas.microsoft.com/office/drawing/2014/main" id="{26F632C6-8A52-DB9A-39FD-6E46110B0322}"/>
              </a:ext>
            </a:extLst>
          </p:cNvPr>
          <p:cNvSpPr txBox="1"/>
          <p:nvPr/>
        </p:nvSpPr>
        <p:spPr>
          <a:xfrm>
            <a:off x="6179163" y="1677075"/>
            <a:ext cx="4673074" cy="1011367"/>
          </a:xfrm>
          <a:prstGeom prst="rect">
            <a:avLst/>
          </a:prstGeom>
          <a:noFill/>
        </p:spPr>
        <p:txBody>
          <a:bodyPr wrap="none" rtlCol="0">
            <a:spAutoFit/>
          </a:bodyPr>
          <a:lstStyle/>
          <a:p>
            <a:pPr>
              <a:lnSpc>
                <a:spcPct val="150000"/>
              </a:lnSpc>
            </a:pPr>
            <a:r>
              <a:rPr lang="zh-CN" altLang="en-US" sz="1400" kern="100" dirty="0">
                <a:latin typeface="+mn-ea"/>
                <a:cs typeface="Times New Roman" panose="02020603050405020304" pitchFamily="18" charset="0"/>
              </a:rPr>
              <a:t>注意：</a:t>
            </a:r>
            <a:endParaRPr lang="en-US" altLang="zh-CN" sz="1400" kern="100" dirty="0">
              <a:latin typeface="+mn-ea"/>
              <a:cs typeface="Times New Roman" panose="02020603050405020304" pitchFamily="18" charset="0"/>
            </a:endParaRPr>
          </a:p>
          <a:p>
            <a:pPr>
              <a:lnSpc>
                <a:spcPct val="150000"/>
              </a:lnSpc>
            </a:pPr>
            <a:r>
              <a:rPr lang="en-US" altLang="zh-CN" sz="1400" kern="100" dirty="0">
                <a:latin typeface="+mn-ea"/>
                <a:cs typeface="Times New Roman" panose="02020603050405020304" pitchFamily="18" charset="0"/>
              </a:rPr>
              <a:t>1.</a:t>
            </a:r>
            <a:r>
              <a:rPr lang="zh-CN" altLang="en-US" sz="1400" kern="100" dirty="0">
                <a:latin typeface="+mn-ea"/>
                <a:cs typeface="Times New Roman" panose="02020603050405020304" pitchFamily="18" charset="0"/>
              </a:rPr>
              <a:t>“销假”功能的权限仅分店经理及以上角色的人拥有。</a:t>
            </a:r>
            <a:endParaRPr lang="en-US" altLang="zh-CN" sz="1400" kern="100" dirty="0">
              <a:latin typeface="+mn-ea"/>
              <a:cs typeface="Times New Roman" panose="02020603050405020304" pitchFamily="18" charset="0"/>
            </a:endParaRPr>
          </a:p>
          <a:p>
            <a:pPr>
              <a:lnSpc>
                <a:spcPct val="150000"/>
              </a:lnSpc>
            </a:pPr>
            <a:r>
              <a:rPr lang="en-US" altLang="zh-CN" sz="1400" kern="100" dirty="0">
                <a:latin typeface="+mn-ea"/>
                <a:cs typeface="Times New Roman" panose="02020603050405020304" pitchFamily="18" charset="0"/>
              </a:rPr>
              <a:t>2.</a:t>
            </a:r>
            <a:r>
              <a:rPr lang="zh-CN" altLang="en-US" sz="1400" kern="100" dirty="0">
                <a:latin typeface="+mn-ea"/>
                <a:cs typeface="Times New Roman" panose="02020603050405020304" pitchFamily="18" charset="0"/>
              </a:rPr>
              <a:t> 考勤提交后，考勤提交日前的假期无法再做销假处理</a:t>
            </a:r>
            <a:endParaRPr lang="en-US" altLang="zh-CN" sz="1400" kern="100" dirty="0">
              <a:latin typeface="+mn-ea"/>
              <a:cs typeface="Times New Roman" panose="02020603050405020304" pitchFamily="18" charset="0"/>
            </a:endParaRPr>
          </a:p>
        </p:txBody>
      </p:sp>
      <p:sp>
        <p:nvSpPr>
          <p:cNvPr id="3" name="矩形 2">
            <a:extLst>
              <a:ext uri="{FF2B5EF4-FFF2-40B4-BE49-F238E27FC236}">
                <a16:creationId xmlns:a16="http://schemas.microsoft.com/office/drawing/2014/main" id="{9F7381B4-7A20-E009-07FD-F9FA80DE0485}"/>
              </a:ext>
            </a:extLst>
          </p:cNvPr>
          <p:cNvSpPr/>
          <p:nvPr/>
        </p:nvSpPr>
        <p:spPr>
          <a:xfrm rot="10800000">
            <a:off x="9139958" y="3527361"/>
            <a:ext cx="791546" cy="835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80112293"/>
      </p:ext>
    </p:extLst>
  </p:cSld>
  <p:clrMapOvr>
    <a:masterClrMapping/>
  </p:clrMapOvr>
  <p:transition spd="slow" advClick="0" advTm="0">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4320864" cy="584775"/>
            <a:chOff x="528763" y="486197"/>
            <a:chExt cx="4320864" cy="584775"/>
          </a:xfrm>
        </p:grpSpPr>
        <p:sp>
          <p:nvSpPr>
            <p:cNvPr id="15" name="矩形 14"/>
            <p:cNvSpPr/>
            <p:nvPr/>
          </p:nvSpPr>
          <p:spPr>
            <a:xfrm>
              <a:off x="1327509" y="486197"/>
              <a:ext cx="3522118"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休假管理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审批流</a:t>
              </a:r>
              <a:endParaRPr lang="zh-CN" altLang="en-US" sz="3200" b="1" dirty="0">
                <a:solidFill>
                  <a:srgbClr val="FF0000"/>
                </a:solidFill>
                <a:latin typeface="思源黑体" panose="020B0500000000000000" pitchFamily="34" charset="-122"/>
                <a:ea typeface="思源黑体" panose="020B0500000000000000" pitchFamily="34" charset="-122"/>
              </a:endParaRP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06</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aphicFrame>
        <p:nvGraphicFramePr>
          <p:cNvPr id="3" name="表格 2">
            <a:extLst>
              <a:ext uri="{FF2B5EF4-FFF2-40B4-BE49-F238E27FC236}">
                <a16:creationId xmlns:a16="http://schemas.microsoft.com/office/drawing/2014/main" id="{3D18F5A0-3D88-E2BA-3CBA-67BFD1A605C7}"/>
              </a:ext>
            </a:extLst>
          </p:cNvPr>
          <p:cNvGraphicFramePr>
            <a:graphicFrameLocks noGrp="1"/>
          </p:cNvGraphicFramePr>
          <p:nvPr>
            <p:extLst>
              <p:ext uri="{D42A27DB-BD31-4B8C-83A1-F6EECF244321}">
                <p14:modId xmlns:p14="http://schemas.microsoft.com/office/powerpoint/2010/main" val="39627467"/>
              </p:ext>
            </p:extLst>
          </p:nvPr>
        </p:nvGraphicFramePr>
        <p:xfrm>
          <a:off x="757383" y="1560946"/>
          <a:ext cx="10557166" cy="3546760"/>
        </p:xfrm>
        <a:graphic>
          <a:graphicData uri="http://schemas.openxmlformats.org/drawingml/2006/table">
            <a:tbl>
              <a:tblPr>
                <a:tableStyleId>{5C22544A-7EE6-4342-B048-85BDC9FD1C3A}</a:tableStyleId>
              </a:tblPr>
              <a:tblGrid>
                <a:gridCol w="4488872">
                  <a:extLst>
                    <a:ext uri="{9D8B030D-6E8A-4147-A177-3AD203B41FA5}">
                      <a16:colId xmlns:a16="http://schemas.microsoft.com/office/drawing/2014/main" val="833336089"/>
                    </a:ext>
                  </a:extLst>
                </a:gridCol>
                <a:gridCol w="1294739">
                  <a:extLst>
                    <a:ext uri="{9D8B030D-6E8A-4147-A177-3AD203B41FA5}">
                      <a16:colId xmlns:a16="http://schemas.microsoft.com/office/drawing/2014/main" val="3899434420"/>
                    </a:ext>
                  </a:extLst>
                </a:gridCol>
                <a:gridCol w="1591185">
                  <a:extLst>
                    <a:ext uri="{9D8B030D-6E8A-4147-A177-3AD203B41FA5}">
                      <a16:colId xmlns:a16="http://schemas.microsoft.com/office/drawing/2014/main" val="514922582"/>
                    </a:ext>
                  </a:extLst>
                </a:gridCol>
                <a:gridCol w="1591185">
                  <a:extLst>
                    <a:ext uri="{9D8B030D-6E8A-4147-A177-3AD203B41FA5}">
                      <a16:colId xmlns:a16="http://schemas.microsoft.com/office/drawing/2014/main" val="308427588"/>
                    </a:ext>
                  </a:extLst>
                </a:gridCol>
                <a:gridCol w="1591185">
                  <a:extLst>
                    <a:ext uri="{9D8B030D-6E8A-4147-A177-3AD203B41FA5}">
                      <a16:colId xmlns:a16="http://schemas.microsoft.com/office/drawing/2014/main" val="3230051173"/>
                    </a:ext>
                  </a:extLst>
                </a:gridCol>
              </a:tblGrid>
              <a:tr h="506680">
                <a:tc>
                  <a:txBody>
                    <a:bodyPr/>
                    <a:lstStyle/>
                    <a:p>
                      <a:pPr algn="ctr" fontAlgn="ctr"/>
                      <a:r>
                        <a:rPr lang="zh-CN" altLang="en-US" sz="1400" b="1" u="none" strike="noStrike" dirty="0">
                          <a:effectLst/>
                        </a:rPr>
                        <a:t>假期类型</a:t>
                      </a:r>
                      <a:endParaRPr lang="zh-CN" altLang="en-US" sz="1400" b="1" i="0" u="none" strike="noStrike" dirty="0">
                        <a:solidFill>
                          <a:srgbClr val="FFFFFF"/>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400" b="1" u="none" strike="noStrike" dirty="0">
                          <a:effectLst/>
                        </a:rPr>
                        <a:t>职位组</a:t>
                      </a:r>
                      <a:endParaRPr lang="zh-CN" altLang="en-US" sz="1400" b="1" i="0" u="none" strike="noStrike" dirty="0">
                        <a:solidFill>
                          <a:srgbClr val="FFFFFF"/>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400" b="1" u="none" strike="noStrike" dirty="0">
                          <a:effectLst/>
                        </a:rPr>
                        <a:t>第一级审批人</a:t>
                      </a:r>
                      <a:endParaRPr lang="zh-CN" altLang="en-US" sz="1400" b="1" i="0" u="none" strike="noStrike" dirty="0">
                        <a:solidFill>
                          <a:srgbClr val="FFFFFF"/>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400" b="1" u="none" strike="noStrike" dirty="0">
                          <a:effectLst/>
                        </a:rPr>
                        <a:t>第二级审批人</a:t>
                      </a:r>
                      <a:endParaRPr lang="zh-CN" altLang="en-US" sz="1400" b="1" i="0" u="none" strike="noStrike" dirty="0">
                        <a:solidFill>
                          <a:srgbClr val="FFFFFF"/>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400" b="1" u="none" strike="noStrike" dirty="0">
                          <a:effectLst/>
                        </a:rPr>
                        <a:t>第三级审批人</a:t>
                      </a:r>
                      <a:endParaRPr lang="zh-CN" altLang="en-US" sz="1400" b="1" i="0" u="none" strike="noStrike" dirty="0">
                        <a:solidFill>
                          <a:srgbClr val="FFFFFF"/>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1678824218"/>
                  </a:ext>
                </a:extLst>
              </a:tr>
              <a:tr h="506680">
                <a:tc rowSpan="3">
                  <a:txBody>
                    <a:bodyPr/>
                    <a:lstStyle/>
                    <a:p>
                      <a:pPr algn="ctr" fontAlgn="ctr"/>
                      <a:r>
                        <a:rPr lang="zh-CN" altLang="en-US" sz="1400" u="none" strike="noStrike" dirty="0">
                          <a:effectLst/>
                        </a:rPr>
                        <a:t>年假</a:t>
                      </a:r>
                      <a:r>
                        <a:rPr lang="en-US" altLang="zh-CN" sz="1400" u="none" strike="noStrike" dirty="0">
                          <a:effectLst/>
                        </a:rPr>
                        <a:t>/</a:t>
                      </a:r>
                      <a:r>
                        <a:rPr lang="zh-CN" altLang="en-US" sz="1400" u="none" strike="noStrike" dirty="0">
                          <a:effectLst/>
                        </a:rPr>
                        <a:t>事假</a:t>
                      </a:r>
                      <a:r>
                        <a:rPr lang="en-US" altLang="zh-CN" sz="1400" u="none" strike="noStrike" dirty="0">
                          <a:effectLst/>
                        </a:rPr>
                        <a:t>/</a:t>
                      </a:r>
                      <a:r>
                        <a:rPr lang="zh-CN" altLang="en-US" sz="1400" u="none" strike="noStrike" dirty="0">
                          <a:effectLst/>
                        </a:rPr>
                        <a:t>客户假</a:t>
                      </a:r>
                      <a:r>
                        <a:rPr lang="en-US" altLang="zh-CN" sz="1400" u="none" strike="noStrike" dirty="0">
                          <a:effectLst/>
                        </a:rPr>
                        <a:t>/</a:t>
                      </a:r>
                      <a:r>
                        <a:rPr lang="zh-CN" altLang="en-US" sz="1400" u="none" strike="noStrike" dirty="0">
                          <a:effectLst/>
                        </a:rPr>
                        <a:t>育儿假</a:t>
                      </a:r>
                      <a:r>
                        <a:rPr lang="en-US" altLang="zh-CN" sz="1400" u="none" strike="noStrike" dirty="0">
                          <a:effectLst/>
                        </a:rPr>
                        <a:t>/</a:t>
                      </a:r>
                      <a:r>
                        <a:rPr lang="zh-CN" altLang="en-US" sz="1400" u="none" strike="noStrike" dirty="0">
                          <a:effectLst/>
                        </a:rPr>
                        <a:t>调休</a:t>
                      </a:r>
                      <a:endParaRPr lang="zh-CN" altLang="en-US" sz="14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400" u="none" strike="noStrike">
                          <a:effectLst/>
                        </a:rPr>
                        <a:t>OSM1</a:t>
                      </a:r>
                      <a:endParaRPr lang="fr-FR"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400" u="none" strike="noStrike">
                          <a:effectLst/>
                        </a:rPr>
                        <a:t>AM</a:t>
                      </a:r>
                      <a:r>
                        <a:rPr lang="zh-CN" altLang="en-US" sz="1400" u="none" strike="noStrike">
                          <a:effectLst/>
                        </a:rPr>
                        <a:t>层级主管</a:t>
                      </a:r>
                      <a:endParaRPr lang="zh-CN" altLang="en-US"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400" u="none" strike="noStrike">
                          <a:effectLst/>
                        </a:rPr>
                        <a:t>RD</a:t>
                      </a:r>
                      <a:r>
                        <a:rPr lang="zh-CN" altLang="en-US" sz="1400" u="none" strike="noStrike">
                          <a:effectLst/>
                        </a:rPr>
                        <a:t>层级主管</a:t>
                      </a:r>
                      <a:endParaRPr lang="zh-CN" altLang="en-US"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400" u="none" strike="noStrike">
                          <a:effectLst/>
                        </a:rPr>
                        <a:t>　</a:t>
                      </a:r>
                      <a:endParaRPr lang="zh-CN" altLang="en-US"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1778789503"/>
                  </a:ext>
                </a:extLst>
              </a:tr>
              <a:tr h="506680">
                <a:tc vMerge="1">
                  <a:txBody>
                    <a:bodyPr/>
                    <a:lstStyle/>
                    <a:p>
                      <a:endParaRPr lang="zh-CN" altLang="en-US"/>
                    </a:p>
                  </a:txBody>
                  <a:tcPr/>
                </a:tc>
                <a:tc>
                  <a:txBody>
                    <a:bodyPr/>
                    <a:lstStyle/>
                    <a:p>
                      <a:pPr algn="ctr" fontAlgn="ctr"/>
                      <a:r>
                        <a:rPr lang="fr-FR" sz="1400" u="none" strike="noStrike" dirty="0">
                          <a:effectLst/>
                        </a:rPr>
                        <a:t>OSM2</a:t>
                      </a:r>
                      <a:endParaRPr lang="fr-FR" sz="14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400" u="none" strike="noStrike">
                          <a:effectLst/>
                        </a:rPr>
                        <a:t>CX</a:t>
                      </a:r>
                      <a:r>
                        <a:rPr lang="zh-CN" altLang="en-US" sz="1400" u="none" strike="noStrike">
                          <a:effectLst/>
                        </a:rPr>
                        <a:t>层级主管</a:t>
                      </a:r>
                      <a:endParaRPr lang="zh-CN" altLang="en-US"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400" u="none" strike="noStrike">
                          <a:effectLst/>
                        </a:rPr>
                        <a:t>AM</a:t>
                      </a:r>
                      <a:r>
                        <a:rPr lang="zh-CN" altLang="en-US" sz="1400" u="none" strike="noStrike">
                          <a:effectLst/>
                        </a:rPr>
                        <a:t>层级主管</a:t>
                      </a:r>
                      <a:endParaRPr lang="zh-CN" altLang="en-US"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400" u="none" strike="noStrike">
                          <a:effectLst/>
                        </a:rPr>
                        <a:t>　</a:t>
                      </a:r>
                      <a:endParaRPr lang="zh-CN" altLang="en-US"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3322441901"/>
                  </a:ext>
                </a:extLst>
              </a:tr>
              <a:tr h="506680">
                <a:tc vMerge="1">
                  <a:txBody>
                    <a:bodyPr/>
                    <a:lstStyle/>
                    <a:p>
                      <a:endParaRPr lang="zh-CN" altLang="en-US"/>
                    </a:p>
                  </a:txBody>
                  <a:tcPr/>
                </a:tc>
                <a:tc>
                  <a:txBody>
                    <a:bodyPr/>
                    <a:lstStyle/>
                    <a:p>
                      <a:pPr algn="ctr" fontAlgn="ctr"/>
                      <a:r>
                        <a:rPr lang="fr-FR" sz="1400" u="none" strike="noStrike" dirty="0">
                          <a:effectLst/>
                        </a:rPr>
                        <a:t>OSPP</a:t>
                      </a:r>
                      <a:endParaRPr lang="fr-FR" sz="14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400" u="none" strike="noStrike">
                          <a:effectLst/>
                        </a:rPr>
                        <a:t>CX</a:t>
                      </a:r>
                      <a:r>
                        <a:rPr lang="zh-CN" altLang="en-US" sz="1400" u="none" strike="noStrike">
                          <a:effectLst/>
                        </a:rPr>
                        <a:t>层级主管</a:t>
                      </a:r>
                      <a:endParaRPr lang="zh-CN" altLang="en-US"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400" u="none" strike="noStrike">
                          <a:effectLst/>
                        </a:rPr>
                        <a:t>　</a:t>
                      </a:r>
                      <a:endParaRPr lang="zh-CN" altLang="en-US"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400" u="none" strike="noStrike">
                          <a:effectLst/>
                        </a:rPr>
                        <a:t>　</a:t>
                      </a:r>
                      <a:endParaRPr lang="zh-CN" altLang="en-US"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1444314263"/>
                  </a:ext>
                </a:extLst>
              </a:tr>
              <a:tr h="506680">
                <a:tc rowSpan="3">
                  <a:txBody>
                    <a:bodyPr/>
                    <a:lstStyle/>
                    <a:p>
                      <a:pPr algn="ctr" fontAlgn="ctr"/>
                      <a:r>
                        <a:rPr lang="zh-CN" altLang="en-US" sz="1400" u="none" strike="noStrike">
                          <a:effectLst/>
                        </a:rPr>
                        <a:t>工伤</a:t>
                      </a:r>
                      <a:r>
                        <a:rPr lang="en-US" altLang="zh-CN" sz="1400" u="none" strike="noStrike">
                          <a:effectLst/>
                        </a:rPr>
                        <a:t>/</a:t>
                      </a:r>
                      <a:r>
                        <a:rPr lang="zh-CN" altLang="en-US" sz="1400" u="none" strike="noStrike">
                          <a:effectLst/>
                        </a:rPr>
                        <a:t>病假</a:t>
                      </a:r>
                      <a:r>
                        <a:rPr lang="en-US" altLang="zh-CN" sz="1400" u="none" strike="noStrike">
                          <a:effectLst/>
                        </a:rPr>
                        <a:t>/</a:t>
                      </a:r>
                      <a:r>
                        <a:rPr lang="zh-CN" altLang="en-US" sz="1400" u="none" strike="noStrike">
                          <a:effectLst/>
                        </a:rPr>
                        <a:t>丧假</a:t>
                      </a:r>
                      <a:r>
                        <a:rPr lang="en-US" altLang="zh-CN" sz="1400" u="none" strike="noStrike">
                          <a:effectLst/>
                        </a:rPr>
                        <a:t>/</a:t>
                      </a:r>
                      <a:r>
                        <a:rPr lang="zh-CN" altLang="en-US" sz="1400" u="none" strike="noStrike">
                          <a:effectLst/>
                        </a:rPr>
                        <a:t>婚假</a:t>
                      </a:r>
                      <a:r>
                        <a:rPr lang="en-US" altLang="zh-CN" sz="1400" u="none" strike="noStrike">
                          <a:effectLst/>
                        </a:rPr>
                        <a:t>/</a:t>
                      </a:r>
                      <a:r>
                        <a:rPr lang="zh-CN" altLang="en-US" sz="1400" u="none" strike="noStrike">
                          <a:effectLst/>
                        </a:rPr>
                        <a:t>产假</a:t>
                      </a:r>
                      <a:r>
                        <a:rPr lang="en-US" altLang="zh-CN" sz="1400" u="none" strike="noStrike">
                          <a:effectLst/>
                        </a:rPr>
                        <a:t>/</a:t>
                      </a:r>
                      <a:r>
                        <a:rPr lang="zh-CN" altLang="en-US" sz="1400" u="none" strike="noStrike">
                          <a:effectLst/>
                        </a:rPr>
                        <a:t>公司陪护假</a:t>
                      </a:r>
                      <a:r>
                        <a:rPr lang="en-US" altLang="zh-CN" sz="1400" u="none" strike="noStrike">
                          <a:effectLst/>
                        </a:rPr>
                        <a:t>/</a:t>
                      </a:r>
                      <a:r>
                        <a:rPr lang="zh-CN" altLang="en-US" sz="1400" u="none" strike="noStrike">
                          <a:effectLst/>
                        </a:rPr>
                        <a:t>独生子女护理假</a:t>
                      </a: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400" u="none" strike="noStrike" dirty="0">
                          <a:effectLst/>
                        </a:rPr>
                        <a:t>OSM1</a:t>
                      </a:r>
                      <a:endParaRPr lang="fr-FR" sz="14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400" u="none" strike="noStrike" dirty="0">
                          <a:effectLst/>
                        </a:rPr>
                        <a:t>AM</a:t>
                      </a:r>
                      <a:r>
                        <a:rPr lang="zh-CN" altLang="en-US" sz="1400" u="none" strike="noStrike" dirty="0">
                          <a:effectLst/>
                        </a:rPr>
                        <a:t>层级主管</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400" u="none" strike="noStrike" dirty="0">
                          <a:effectLst/>
                        </a:rPr>
                        <a:t>RD</a:t>
                      </a:r>
                      <a:r>
                        <a:rPr lang="zh-CN" altLang="en-US" sz="1400" u="none" strike="noStrike" dirty="0">
                          <a:effectLst/>
                        </a:rPr>
                        <a:t>层级主管</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400" u="none" strike="noStrike">
                          <a:effectLst/>
                        </a:rPr>
                        <a:t>C&amp;B</a:t>
                      </a:r>
                      <a:endParaRPr lang="fr-FR"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2804600390"/>
                  </a:ext>
                </a:extLst>
              </a:tr>
              <a:tr h="506680">
                <a:tc vMerge="1">
                  <a:txBody>
                    <a:bodyPr/>
                    <a:lstStyle/>
                    <a:p>
                      <a:endParaRPr lang="zh-CN" altLang="en-US"/>
                    </a:p>
                  </a:txBody>
                  <a:tcPr/>
                </a:tc>
                <a:tc>
                  <a:txBody>
                    <a:bodyPr/>
                    <a:lstStyle/>
                    <a:p>
                      <a:pPr algn="ctr" fontAlgn="ctr"/>
                      <a:r>
                        <a:rPr lang="fr-FR" sz="1400" u="none" strike="noStrike">
                          <a:effectLst/>
                        </a:rPr>
                        <a:t>OSM2</a:t>
                      </a:r>
                      <a:endParaRPr lang="fr-FR"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400" u="none" strike="noStrike" dirty="0">
                          <a:effectLst/>
                        </a:rPr>
                        <a:t>CX</a:t>
                      </a:r>
                      <a:r>
                        <a:rPr lang="zh-CN" altLang="en-US" sz="1400" u="none" strike="noStrike" dirty="0">
                          <a:effectLst/>
                        </a:rPr>
                        <a:t>层级主管</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400" u="none" strike="noStrike">
                          <a:effectLst/>
                        </a:rPr>
                        <a:t>AM</a:t>
                      </a:r>
                      <a:r>
                        <a:rPr lang="zh-CN" altLang="en-US" sz="1400" u="none" strike="noStrike">
                          <a:effectLst/>
                        </a:rPr>
                        <a:t>层级主管</a:t>
                      </a:r>
                      <a:endParaRPr lang="zh-CN" altLang="en-US"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400" u="none" strike="noStrike">
                          <a:effectLst/>
                        </a:rPr>
                        <a:t>C&amp;B</a:t>
                      </a:r>
                      <a:endParaRPr lang="fr-FR"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3526963983"/>
                  </a:ext>
                </a:extLst>
              </a:tr>
              <a:tr h="506680">
                <a:tc vMerge="1">
                  <a:txBody>
                    <a:bodyPr/>
                    <a:lstStyle/>
                    <a:p>
                      <a:endParaRPr lang="zh-CN" altLang="en-US"/>
                    </a:p>
                  </a:txBody>
                  <a:tcPr/>
                </a:tc>
                <a:tc>
                  <a:txBody>
                    <a:bodyPr/>
                    <a:lstStyle/>
                    <a:p>
                      <a:pPr algn="ctr" fontAlgn="ctr"/>
                      <a:r>
                        <a:rPr lang="fr-FR" sz="1400" u="none" strike="noStrike">
                          <a:effectLst/>
                        </a:rPr>
                        <a:t>OSPP</a:t>
                      </a:r>
                      <a:endParaRPr lang="fr-FR"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400" u="none" strike="noStrike">
                          <a:effectLst/>
                        </a:rPr>
                        <a:t>CX</a:t>
                      </a:r>
                      <a:r>
                        <a:rPr lang="zh-CN" altLang="en-US" sz="1400" u="none" strike="noStrike">
                          <a:effectLst/>
                        </a:rPr>
                        <a:t>层级主管</a:t>
                      </a:r>
                      <a:endParaRPr lang="zh-CN" altLang="en-US"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400" u="none" strike="noStrike" dirty="0">
                          <a:effectLst/>
                        </a:rPr>
                        <a:t>C&amp;B</a:t>
                      </a:r>
                      <a:endParaRPr lang="fr-FR" sz="14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400" u="none" strike="noStrike" dirty="0">
                          <a:effectLst/>
                        </a:rPr>
                        <a:t>　</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1223174760"/>
                  </a:ext>
                </a:extLst>
              </a:tr>
            </a:tbl>
          </a:graphicData>
        </a:graphic>
      </p:graphicFrame>
    </p:spTree>
    <p:extLst>
      <p:ext uri="{BB962C8B-B14F-4D97-AF65-F5344CB8AC3E}">
        <p14:creationId xmlns:p14="http://schemas.microsoft.com/office/powerpoint/2010/main" val="2300861009"/>
      </p:ext>
    </p:extLst>
  </p:cSld>
  <p:clrMapOvr>
    <a:masterClrMapping/>
  </p:clrMapOvr>
  <p:transition spd="slow" advClick="0" advTm="0">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34267" y="3192124"/>
            <a:ext cx="4339650"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假别额度查询</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7200" b="1" dirty="0">
                  <a:solidFill>
                    <a:srgbClr val="00B050"/>
                  </a:solidFill>
                  <a:effectLst>
                    <a:outerShdw blurRad="25400" dist="25400" dir="2700000" algn="tl">
                      <a:srgbClr val="000000">
                        <a:alpha val="25000"/>
                      </a:srgbClr>
                    </a:outerShdw>
                  </a:effectLst>
                  <a:latin typeface="Century Gothic" panose="020B0502020202020204" pitchFamily="34" charset="0"/>
                  <a:ea typeface="思源宋体 CN" panose="02020400000000000000" pitchFamily="18" charset="-122"/>
                  <a:cs typeface="Aparajita" panose="020B0604020202020204" pitchFamily="34" charset="0"/>
                </a:rPr>
                <a:t>07</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1577326207"/>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10331082" cy="584775"/>
            <a:chOff x="528763" y="486197"/>
            <a:chExt cx="10331082" cy="584775"/>
          </a:xfrm>
        </p:grpSpPr>
        <p:sp>
          <p:nvSpPr>
            <p:cNvPr id="15" name="矩形 14"/>
            <p:cNvSpPr/>
            <p:nvPr/>
          </p:nvSpPr>
          <p:spPr>
            <a:xfrm>
              <a:off x="1327508" y="486197"/>
              <a:ext cx="9532337" cy="584775"/>
            </a:xfrm>
            <a:prstGeom prst="rect">
              <a:avLst/>
            </a:prstGeom>
          </p:spPr>
          <p:txBody>
            <a:bodyPr wrap="square">
              <a:spAutoFit/>
            </a:bodyPr>
            <a:lstStyle/>
            <a:p>
              <a:r>
                <a:rPr lang="zh-CN" altLang="en-US" sz="3200" b="1" dirty="0">
                  <a:solidFill>
                    <a:prstClr val="black">
                      <a:lumMod val="85000"/>
                      <a:lumOff val="15000"/>
                    </a:prstClr>
                  </a:solidFill>
                  <a:latin typeface="思源黑体" panose="020B0500000000000000" pitchFamily="34" charset="-122"/>
                  <a:ea typeface="思源黑体" panose="020B0500000000000000" pitchFamily="34" charset="-122"/>
                </a:rPr>
                <a:t>组织信息查看</a:t>
              </a:r>
              <a:endPar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02</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2" name="文本框 1">
            <a:extLst>
              <a:ext uri="{FF2B5EF4-FFF2-40B4-BE49-F238E27FC236}">
                <a16:creationId xmlns:a16="http://schemas.microsoft.com/office/drawing/2014/main" id="{ED3D4931-7A9A-1410-38BF-4D19C484CAE2}"/>
              </a:ext>
            </a:extLst>
          </p:cNvPr>
          <p:cNvSpPr txBox="1"/>
          <p:nvPr/>
        </p:nvSpPr>
        <p:spPr>
          <a:xfrm>
            <a:off x="142754" y="1493464"/>
            <a:ext cx="12049245" cy="1895519"/>
          </a:xfrm>
          <a:prstGeom prst="rect">
            <a:avLst/>
          </a:prstGeom>
          <a:noFill/>
        </p:spPr>
        <p:txBody>
          <a:bodyPr wrap="square" rtlCol="0">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点击首页“组织架构”，查看组织架构，在上方框内输入组织代码</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名称，可直接定位到特定组织。（只能看到权限范围内的组织）</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组织上维护的“主管”人员默认是该组织的负责人；</a:t>
            </a:r>
            <a:r>
              <a:rPr lang="en-US" altLang="zh-CN" sz="1600" dirty="0">
                <a:latin typeface="微软雅黑" panose="020B0503020204020204" pitchFamily="34" charset="-122"/>
                <a:ea typeface="微软雅黑" panose="020B0503020204020204" pitchFamily="34" charset="-122"/>
              </a:rPr>
              <a:t>CX</a:t>
            </a:r>
            <a:r>
              <a:rPr lang="zh-CN" altLang="en-US" sz="1600" dirty="0">
                <a:latin typeface="微软雅黑" panose="020B0503020204020204" pitchFamily="34" charset="-122"/>
                <a:ea typeface="微软雅黑" panose="020B0503020204020204" pitchFamily="34" charset="-122"/>
              </a:rPr>
              <a:t>主管</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分店经理  </a:t>
            </a:r>
            <a:r>
              <a:rPr lang="en-US" altLang="zh-CN" sz="1600" dirty="0">
                <a:latin typeface="微软雅黑" panose="020B0503020204020204" pitchFamily="34" charset="-122"/>
                <a:ea typeface="微软雅黑" panose="020B0503020204020204" pitchFamily="34" charset="-122"/>
              </a:rPr>
              <a:t>CN</a:t>
            </a:r>
            <a:r>
              <a:rPr lang="zh-CN" altLang="en-US" sz="1600" dirty="0">
                <a:latin typeface="微软雅黑" panose="020B0503020204020204" pitchFamily="34" charset="-122"/>
                <a:ea typeface="微软雅黑" panose="020B0503020204020204" pitchFamily="34" charset="-122"/>
              </a:rPr>
              <a:t>主管</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分店主管；</a:t>
            </a:r>
            <a:endParaRPr lang="en-US" altLang="zh-CN" sz="1600" dirty="0">
              <a:latin typeface="微软雅黑" panose="020B0503020204020204" pitchFamily="34" charset="-122"/>
              <a:ea typeface="微软雅黑" panose="020B0503020204020204" pitchFamily="34" charset="-122"/>
            </a:endParaRPr>
          </a:p>
          <a:p>
            <a:pPr lvl="0">
              <a:lnSpc>
                <a:spcPct val="150000"/>
              </a:lnSpc>
              <a:defRPr/>
            </a:pP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如果需要维护或变更</a:t>
            </a:r>
            <a:r>
              <a:rPr lang="en-US" altLang="zh-CN" sz="1600" dirty="0">
                <a:latin typeface="微软雅黑" panose="020B0503020204020204" pitchFamily="34" charset="-122"/>
                <a:ea typeface="微软雅黑" panose="020B0503020204020204" pitchFamily="34" charset="-122"/>
              </a:rPr>
              <a:t>CX</a:t>
            </a:r>
            <a:r>
              <a:rPr lang="zh-CN" altLang="en-US" sz="1600" dirty="0">
                <a:latin typeface="微软雅黑" panose="020B0503020204020204" pitchFamily="34" charset="-122"/>
                <a:ea typeface="微软雅黑" panose="020B0503020204020204" pitchFamily="34" charset="-122"/>
              </a:rPr>
              <a:t>和</a:t>
            </a:r>
            <a:r>
              <a:rPr lang="en-US" altLang="zh-CN" sz="1600" dirty="0">
                <a:latin typeface="微软雅黑" panose="020B0503020204020204" pitchFamily="34" charset="-122"/>
                <a:ea typeface="微软雅黑" panose="020B0503020204020204" pitchFamily="34" charset="-122"/>
              </a:rPr>
              <a:t>CN</a:t>
            </a:r>
            <a:r>
              <a:rPr lang="zh-CN" altLang="en-US" sz="1600" dirty="0">
                <a:latin typeface="微软雅黑" panose="020B0503020204020204" pitchFamily="34" charset="-122"/>
                <a:ea typeface="微软雅黑" panose="020B0503020204020204" pitchFamily="34" charset="-122"/>
              </a:rPr>
              <a:t>层级主管，需填写线上账号申请表或</a:t>
            </a:r>
            <a:r>
              <a:rPr lang="en-US" altLang="zh-CN" sz="1600" dirty="0">
                <a:latin typeface="微软雅黑" panose="020B0503020204020204" pitchFamily="34" charset="-122"/>
                <a:ea typeface="微软雅黑" panose="020B0503020204020204" pitchFamily="34" charset="-122"/>
              </a:rPr>
              <a:t>COR</a:t>
            </a:r>
            <a:r>
              <a:rPr lang="zh-CN" altLang="en-US" sz="1600" dirty="0">
                <a:latin typeface="微软雅黑" panose="020B0503020204020204" pitchFamily="34" charset="-122"/>
                <a:ea typeface="微软雅黑" panose="020B0503020204020204" pitchFamily="34" charset="-122"/>
              </a:rPr>
              <a:t>联系共享服务中心，</a:t>
            </a:r>
            <a:r>
              <a:rPr lang="en-US" altLang="zh-CN" sz="1600" dirty="0">
                <a:latin typeface="微软雅黑" panose="020B0503020204020204" pitchFamily="34" charset="-122"/>
                <a:ea typeface="微软雅黑" panose="020B0503020204020204" pitchFamily="34" charset="-122"/>
              </a:rPr>
              <a:t>EDU</a:t>
            </a:r>
            <a:r>
              <a:rPr lang="zh-CN" altLang="en-US" sz="1600" dirty="0">
                <a:latin typeface="微软雅黑" panose="020B0503020204020204" pitchFamily="34" charset="-122"/>
                <a:ea typeface="微软雅黑" panose="020B0503020204020204" pitchFamily="34" charset="-122"/>
              </a:rPr>
              <a:t>和</a:t>
            </a:r>
            <a:r>
              <a:rPr lang="en-US" altLang="zh-CN" sz="1600" dirty="0">
                <a:latin typeface="微软雅黑" panose="020B0503020204020204" pitchFamily="34" charset="-122"/>
                <a:ea typeface="微软雅黑" panose="020B0503020204020204" pitchFamily="34" charset="-122"/>
              </a:rPr>
              <a:t>HEA</a:t>
            </a:r>
            <a:r>
              <a:rPr lang="zh-CN" altLang="en-US" sz="1600" dirty="0">
                <a:latin typeface="微软雅黑" panose="020B0503020204020204" pitchFamily="34" charset="-122"/>
                <a:ea typeface="微软雅黑" panose="020B0503020204020204" pitchFamily="34" charset="-122"/>
              </a:rPr>
              <a:t>联系事业部助理。如果有疑问，可以联系</a:t>
            </a:r>
            <a:r>
              <a:rPr lang="en-US" altLang="zh-CN" sz="1600" dirty="0">
                <a:latin typeface="微软雅黑" panose="020B0503020204020204" pitchFamily="34" charset="-122"/>
                <a:ea typeface="微软雅黑" panose="020B0503020204020204" pitchFamily="34" charset="-122"/>
              </a:rPr>
              <a:t>IT</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a:lnSpc>
                <a:spcPct val="150000"/>
              </a:lnSpc>
            </a:pPr>
            <a:endParaRPr lang="zh-CN" altLang="en-US" sz="1600" dirty="0">
              <a:latin typeface="微软雅黑" panose="020B0503020204020204" pitchFamily="34" charset="-122"/>
              <a:ea typeface="微软雅黑" panose="020B0503020204020204" pitchFamily="34" charset="-122"/>
            </a:endParaRPr>
          </a:p>
        </p:txBody>
      </p:sp>
      <p:pic>
        <p:nvPicPr>
          <p:cNvPr id="4" name="图片 3">
            <a:extLst>
              <a:ext uri="{FF2B5EF4-FFF2-40B4-BE49-F238E27FC236}">
                <a16:creationId xmlns:a16="http://schemas.microsoft.com/office/drawing/2014/main" id="{6698A6EE-507F-72BC-847D-5DC8149BAAB8}"/>
              </a:ext>
            </a:extLst>
          </p:cNvPr>
          <p:cNvPicPr>
            <a:picLocks noChangeAspect="1"/>
          </p:cNvPicPr>
          <p:nvPr/>
        </p:nvPicPr>
        <p:blipFill>
          <a:blip r:embed="rId3"/>
          <a:stretch>
            <a:fillRect/>
          </a:stretch>
        </p:blipFill>
        <p:spPr>
          <a:xfrm>
            <a:off x="5810249" y="2911579"/>
            <a:ext cx="6172437" cy="3460224"/>
          </a:xfrm>
          <a:prstGeom prst="rect">
            <a:avLst/>
          </a:prstGeom>
        </p:spPr>
      </p:pic>
      <p:pic>
        <p:nvPicPr>
          <p:cNvPr id="7" name="图片 6">
            <a:extLst>
              <a:ext uri="{FF2B5EF4-FFF2-40B4-BE49-F238E27FC236}">
                <a16:creationId xmlns:a16="http://schemas.microsoft.com/office/drawing/2014/main" id="{45BA0AC9-9C5F-90DA-B5B7-D8E03268ACFA}"/>
              </a:ext>
            </a:extLst>
          </p:cNvPr>
          <p:cNvPicPr>
            <a:picLocks noChangeAspect="1"/>
          </p:cNvPicPr>
          <p:nvPr/>
        </p:nvPicPr>
        <p:blipFill>
          <a:blip r:embed="rId4"/>
          <a:stretch>
            <a:fillRect/>
          </a:stretch>
        </p:blipFill>
        <p:spPr>
          <a:xfrm>
            <a:off x="142754" y="3868300"/>
            <a:ext cx="5124214" cy="1738690"/>
          </a:xfrm>
          <a:prstGeom prst="rect">
            <a:avLst/>
          </a:prstGeom>
        </p:spPr>
      </p:pic>
    </p:spTree>
    <p:extLst>
      <p:ext uri="{BB962C8B-B14F-4D97-AF65-F5344CB8AC3E}">
        <p14:creationId xmlns:p14="http://schemas.microsoft.com/office/powerpoint/2010/main" val="2336475983"/>
      </p:ext>
    </p:extLst>
  </p:cSld>
  <p:clrMapOvr>
    <a:masterClrMapping/>
  </p:clrMapOvr>
  <p:transition spd="slow" advClick="0" advTm="0">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10331082" cy="584775"/>
            <a:chOff x="528763" y="486197"/>
            <a:chExt cx="10331082" cy="584775"/>
          </a:xfrm>
        </p:grpSpPr>
        <p:sp>
          <p:nvSpPr>
            <p:cNvPr id="15" name="矩形 14"/>
            <p:cNvSpPr/>
            <p:nvPr/>
          </p:nvSpPr>
          <p:spPr>
            <a:xfrm>
              <a:off x="1327508" y="486197"/>
              <a:ext cx="9532337" cy="584775"/>
            </a:xfrm>
            <a:prstGeom prst="rect">
              <a:avLst/>
            </a:prstGeom>
          </p:spPr>
          <p:txBody>
            <a:bodyPr wrap="square">
              <a:spAutoFit/>
            </a:bodyPr>
            <a:lstStyle/>
            <a:p>
              <a:r>
                <a:rPr lang="zh-CN" altLang="en-US" sz="3200" b="1" dirty="0">
                  <a:solidFill>
                    <a:prstClr val="black">
                      <a:lumMod val="85000"/>
                      <a:lumOff val="15000"/>
                    </a:prstClr>
                  </a:solidFill>
                  <a:latin typeface="思源黑体" panose="020B0500000000000000" pitchFamily="34" charset="-122"/>
                  <a:ea typeface="思源黑体" panose="020B0500000000000000" pitchFamily="34" charset="-122"/>
                </a:rPr>
                <a:t>假别额度查询</a:t>
              </a:r>
              <a:endPar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07</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6" name="文本框 5">
            <a:extLst>
              <a:ext uri="{FF2B5EF4-FFF2-40B4-BE49-F238E27FC236}">
                <a16:creationId xmlns:a16="http://schemas.microsoft.com/office/drawing/2014/main" id="{30BC8738-D06F-EF57-FA5E-6823ABEA319F}"/>
              </a:ext>
            </a:extLst>
          </p:cNvPr>
          <p:cNvSpPr txBox="1"/>
          <p:nvPr/>
        </p:nvSpPr>
        <p:spPr>
          <a:xfrm>
            <a:off x="4867887" y="1532199"/>
            <a:ext cx="5516254" cy="1896801"/>
          </a:xfrm>
          <a:prstGeom prst="rect">
            <a:avLst/>
          </a:prstGeom>
          <a:noFill/>
        </p:spPr>
        <p:txBody>
          <a:bodyPr wrap="none" rtlCol="0">
            <a:spAutoFit/>
          </a:bodyPr>
          <a:lstStyle/>
          <a:p>
            <a:pPr>
              <a:lnSpc>
                <a:spcPct val="150000"/>
              </a:lnSpc>
            </a:pPr>
            <a:r>
              <a:rPr lang="en-US" altLang="zh-CN" sz="1600" dirty="0"/>
              <a:t>1.</a:t>
            </a:r>
            <a:r>
              <a:rPr lang="zh-CN" altLang="en-US" sz="1600" dirty="0"/>
              <a:t> 点击首页“累计额度管理”；</a:t>
            </a:r>
            <a:endParaRPr lang="en-US" altLang="zh-CN" sz="1600" dirty="0"/>
          </a:p>
          <a:p>
            <a:pPr>
              <a:lnSpc>
                <a:spcPct val="150000"/>
              </a:lnSpc>
            </a:pPr>
            <a:r>
              <a:rPr lang="en-US" altLang="zh-CN" sz="1600" dirty="0"/>
              <a:t>2. </a:t>
            </a:r>
            <a:r>
              <a:rPr lang="zh-CN" altLang="en-US" sz="1600" dirty="0"/>
              <a:t>进入“累计额度管理”后，可以根据各种筛选条件选出你</a:t>
            </a:r>
            <a:endParaRPr lang="en-US" altLang="zh-CN" sz="1600" dirty="0"/>
          </a:p>
          <a:p>
            <a:pPr>
              <a:lnSpc>
                <a:spcPct val="150000"/>
              </a:lnSpc>
            </a:pPr>
            <a:r>
              <a:rPr lang="zh-CN" altLang="en-US" sz="1600" dirty="0"/>
              <a:t>想查看的人员；</a:t>
            </a:r>
            <a:endParaRPr lang="en-US" altLang="zh-CN" sz="1600" dirty="0"/>
          </a:p>
          <a:p>
            <a:pPr>
              <a:lnSpc>
                <a:spcPct val="150000"/>
              </a:lnSpc>
            </a:pPr>
            <a:r>
              <a:rPr lang="en-US" altLang="zh-CN" sz="1600" dirty="0"/>
              <a:t>3. </a:t>
            </a:r>
            <a:r>
              <a:rPr lang="zh-CN" altLang="en-US" sz="1600" dirty="0"/>
              <a:t>员工信息出来后，可以查看各种假别的额度及使用情况；</a:t>
            </a:r>
            <a:endParaRPr lang="en-US" altLang="zh-CN" sz="1600" dirty="0"/>
          </a:p>
          <a:p>
            <a:pPr>
              <a:lnSpc>
                <a:spcPct val="150000"/>
              </a:lnSpc>
            </a:pPr>
            <a:r>
              <a:rPr lang="en-US" altLang="zh-CN" sz="1600" dirty="0"/>
              <a:t>4. </a:t>
            </a:r>
            <a:r>
              <a:rPr lang="zh-CN" altLang="en-US" sz="1600" dirty="0"/>
              <a:t>可批量导出报表；</a:t>
            </a:r>
          </a:p>
        </p:txBody>
      </p:sp>
      <p:pic>
        <p:nvPicPr>
          <p:cNvPr id="4" name="图片 3">
            <a:extLst>
              <a:ext uri="{FF2B5EF4-FFF2-40B4-BE49-F238E27FC236}">
                <a16:creationId xmlns:a16="http://schemas.microsoft.com/office/drawing/2014/main" id="{F92E2B6F-1E94-1A35-8671-9D89E17C2118}"/>
              </a:ext>
            </a:extLst>
          </p:cNvPr>
          <p:cNvPicPr>
            <a:picLocks noChangeAspect="1"/>
          </p:cNvPicPr>
          <p:nvPr/>
        </p:nvPicPr>
        <p:blipFill>
          <a:blip r:embed="rId3"/>
          <a:stretch>
            <a:fillRect/>
          </a:stretch>
        </p:blipFill>
        <p:spPr>
          <a:xfrm>
            <a:off x="1972539" y="1135973"/>
            <a:ext cx="2183823" cy="2561792"/>
          </a:xfrm>
          <a:prstGeom prst="rect">
            <a:avLst/>
          </a:prstGeom>
        </p:spPr>
      </p:pic>
      <p:pic>
        <p:nvPicPr>
          <p:cNvPr id="8" name="图片 7">
            <a:extLst>
              <a:ext uri="{FF2B5EF4-FFF2-40B4-BE49-F238E27FC236}">
                <a16:creationId xmlns:a16="http://schemas.microsoft.com/office/drawing/2014/main" id="{0E37586D-DCE8-DD2D-9DC4-0AA115FDF36C}"/>
              </a:ext>
            </a:extLst>
          </p:cNvPr>
          <p:cNvPicPr>
            <a:picLocks noChangeAspect="1"/>
          </p:cNvPicPr>
          <p:nvPr/>
        </p:nvPicPr>
        <p:blipFill>
          <a:blip r:embed="rId4"/>
          <a:stretch>
            <a:fillRect/>
          </a:stretch>
        </p:blipFill>
        <p:spPr>
          <a:xfrm>
            <a:off x="471054" y="3762766"/>
            <a:ext cx="11249891" cy="2164873"/>
          </a:xfrm>
          <a:prstGeom prst="rect">
            <a:avLst/>
          </a:prstGeom>
        </p:spPr>
      </p:pic>
    </p:spTree>
    <p:extLst>
      <p:ext uri="{BB962C8B-B14F-4D97-AF65-F5344CB8AC3E}">
        <p14:creationId xmlns:p14="http://schemas.microsoft.com/office/powerpoint/2010/main" val="3182095960"/>
      </p:ext>
    </p:extLst>
  </p:cSld>
  <p:clrMapOvr>
    <a:masterClrMapping/>
  </p:clrMapOvr>
  <p:transition spd="slow" advClick="0" advTm="0">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34267" y="3192124"/>
            <a:ext cx="2954655"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加班管理</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rPr>
                <a:t>08</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20983981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加班申请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个人（网页端）</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41" name="矩形 40">
            <a:extLst>
              <a:ext uri="{FF2B5EF4-FFF2-40B4-BE49-F238E27FC236}">
                <a16:creationId xmlns:a16="http://schemas.microsoft.com/office/drawing/2014/main" id="{6B84E774-178F-5FE7-E7E5-0652A226CDE3}"/>
              </a:ext>
            </a:extLst>
          </p:cNvPr>
          <p:cNvSpPr/>
          <p:nvPr/>
        </p:nvSpPr>
        <p:spPr>
          <a:xfrm>
            <a:off x="1327509" y="1211963"/>
            <a:ext cx="11566454" cy="1156855"/>
          </a:xfrm>
          <a:prstGeom prst="rect">
            <a:avLst/>
          </a:prstGeom>
        </p:spPr>
        <p:txBody>
          <a:bodyPr wrap="square">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、点击“表单申请</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加班申请”</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、进入加班单申请页面，填写加班日期，开始和结束时间，是否转调休和加班原因</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、点击右上角“提交”，若暂时不提交可先点击“存为草稿”</a:t>
            </a:r>
            <a:endParaRPr lang="en-US" altLang="zh-CN" sz="1600" dirty="0">
              <a:latin typeface="微软雅黑" panose="020B0503020204020204" pitchFamily="34" charset="-122"/>
              <a:ea typeface="微软雅黑" panose="020B0503020204020204" pitchFamily="34" charset="-122"/>
            </a:endParaRPr>
          </a:p>
        </p:txBody>
      </p:sp>
      <p:grpSp>
        <p:nvGrpSpPr>
          <p:cNvPr id="42" name="组合 41">
            <a:extLst>
              <a:ext uri="{FF2B5EF4-FFF2-40B4-BE49-F238E27FC236}">
                <a16:creationId xmlns:a16="http://schemas.microsoft.com/office/drawing/2014/main" id="{E024E872-E774-22CE-93D9-7837EB0962DF}"/>
              </a:ext>
            </a:extLst>
          </p:cNvPr>
          <p:cNvGrpSpPr/>
          <p:nvPr/>
        </p:nvGrpSpPr>
        <p:grpSpPr>
          <a:xfrm>
            <a:off x="1554069" y="2630819"/>
            <a:ext cx="2483762" cy="1155637"/>
            <a:chOff x="1554069" y="2630819"/>
            <a:chExt cx="2483762" cy="1155637"/>
          </a:xfrm>
        </p:grpSpPr>
        <p:pic>
          <p:nvPicPr>
            <p:cNvPr id="43" name="图片 42">
              <a:extLst>
                <a:ext uri="{FF2B5EF4-FFF2-40B4-BE49-F238E27FC236}">
                  <a16:creationId xmlns:a16="http://schemas.microsoft.com/office/drawing/2014/main" id="{2C8F42E2-2CFE-6E44-A072-3F945B838E86}"/>
                </a:ext>
              </a:extLst>
            </p:cNvPr>
            <p:cNvPicPr>
              <a:picLocks noChangeAspect="1"/>
            </p:cNvPicPr>
            <p:nvPr/>
          </p:nvPicPr>
          <p:blipFill rotWithShape="1">
            <a:blip r:embed="rId2"/>
            <a:srcRect l="85875"/>
            <a:stretch/>
          </p:blipFill>
          <p:spPr>
            <a:xfrm>
              <a:off x="3081867" y="2630819"/>
              <a:ext cx="955964" cy="1142123"/>
            </a:xfrm>
            <a:prstGeom prst="rect">
              <a:avLst/>
            </a:prstGeom>
          </p:spPr>
        </p:pic>
        <p:pic>
          <p:nvPicPr>
            <p:cNvPr id="44" name="图片 43">
              <a:extLst>
                <a:ext uri="{FF2B5EF4-FFF2-40B4-BE49-F238E27FC236}">
                  <a16:creationId xmlns:a16="http://schemas.microsoft.com/office/drawing/2014/main" id="{9E8F3CF5-E10E-00C9-9591-4C130298EBD3}"/>
                </a:ext>
              </a:extLst>
            </p:cNvPr>
            <p:cNvPicPr>
              <a:picLocks noChangeAspect="1"/>
            </p:cNvPicPr>
            <p:nvPr/>
          </p:nvPicPr>
          <p:blipFill rotWithShape="1">
            <a:blip r:embed="rId2"/>
            <a:srcRect r="76425"/>
            <a:stretch/>
          </p:blipFill>
          <p:spPr>
            <a:xfrm>
              <a:off x="1554069" y="2644333"/>
              <a:ext cx="1595531" cy="1142123"/>
            </a:xfrm>
            <a:prstGeom prst="rect">
              <a:avLst/>
            </a:prstGeom>
          </p:spPr>
        </p:pic>
      </p:grpSp>
      <p:pic>
        <p:nvPicPr>
          <p:cNvPr id="45" name="图片 44">
            <a:extLst>
              <a:ext uri="{FF2B5EF4-FFF2-40B4-BE49-F238E27FC236}">
                <a16:creationId xmlns:a16="http://schemas.microsoft.com/office/drawing/2014/main" id="{D3B045E9-F722-718C-7F9B-D1D013077F40}"/>
              </a:ext>
            </a:extLst>
          </p:cNvPr>
          <p:cNvPicPr>
            <a:picLocks noChangeAspect="1"/>
          </p:cNvPicPr>
          <p:nvPr/>
        </p:nvPicPr>
        <p:blipFill>
          <a:blip r:embed="rId3"/>
          <a:stretch>
            <a:fillRect/>
          </a:stretch>
        </p:blipFill>
        <p:spPr>
          <a:xfrm>
            <a:off x="1222626" y="3799970"/>
            <a:ext cx="10043055" cy="2851798"/>
          </a:xfrm>
          <a:prstGeom prst="rect">
            <a:avLst/>
          </a:prstGeom>
        </p:spPr>
      </p:pic>
      <p:graphicFrame>
        <p:nvGraphicFramePr>
          <p:cNvPr id="46" name="对象 45">
            <a:extLst>
              <a:ext uri="{FF2B5EF4-FFF2-40B4-BE49-F238E27FC236}">
                <a16:creationId xmlns:a16="http://schemas.microsoft.com/office/drawing/2014/main" id="{4F7F556E-1588-FC16-8D9A-C1538BE17600}"/>
              </a:ext>
            </a:extLst>
          </p:cNvPr>
          <p:cNvGraphicFramePr>
            <a:graphicFrameLocks noChangeAspect="1"/>
          </p:cNvGraphicFramePr>
          <p:nvPr>
            <p:extLst>
              <p:ext uri="{D42A27DB-BD31-4B8C-83A1-F6EECF244321}">
                <p14:modId xmlns:p14="http://schemas.microsoft.com/office/powerpoint/2010/main" val="513577671"/>
              </p:ext>
            </p:extLst>
          </p:nvPr>
        </p:nvGraphicFramePr>
        <p:xfrm>
          <a:off x="9883775" y="2112385"/>
          <a:ext cx="790575" cy="682625"/>
        </p:xfrm>
        <a:graphic>
          <a:graphicData uri="http://schemas.openxmlformats.org/presentationml/2006/ole">
            <mc:AlternateContent xmlns:mc="http://schemas.openxmlformats.org/markup-compatibility/2006">
              <mc:Choice xmlns:v="urn:schemas-microsoft-com:vml" Requires="v">
                <p:oleObj name="包装程序外壳对象" showAsIcon="1" r:id="rId4" imgW="791280" imgH="681840" progId="Package">
                  <p:embed/>
                </p:oleObj>
              </mc:Choice>
              <mc:Fallback>
                <p:oleObj name="包装程序外壳对象" showAsIcon="1" r:id="rId4" imgW="791280" imgH="681840" progId="Package">
                  <p:embed/>
                  <p:pic>
                    <p:nvPicPr>
                      <p:cNvPr id="46" name="对象 45">
                        <a:extLst>
                          <a:ext uri="{FF2B5EF4-FFF2-40B4-BE49-F238E27FC236}">
                            <a16:creationId xmlns:a16="http://schemas.microsoft.com/office/drawing/2014/main" id="{4F7F556E-1588-FC16-8D9A-C1538BE17600}"/>
                          </a:ext>
                        </a:extLst>
                      </p:cNvPr>
                      <p:cNvPicPr/>
                      <p:nvPr/>
                    </p:nvPicPr>
                    <p:blipFill>
                      <a:blip r:embed="rId5"/>
                      <a:stretch>
                        <a:fillRect/>
                      </a:stretch>
                    </p:blipFill>
                    <p:spPr>
                      <a:xfrm>
                        <a:off x="9883775" y="2112385"/>
                        <a:ext cx="790575" cy="682625"/>
                      </a:xfrm>
                      <a:prstGeom prst="rect">
                        <a:avLst/>
                      </a:prstGeom>
                    </p:spPr>
                  </p:pic>
                </p:oleObj>
              </mc:Fallback>
            </mc:AlternateContent>
          </a:graphicData>
        </a:graphic>
      </p:graphicFrame>
    </p:spTree>
    <p:extLst>
      <p:ext uri="{BB962C8B-B14F-4D97-AF65-F5344CB8AC3E}">
        <p14:creationId xmlns:p14="http://schemas.microsoft.com/office/powerpoint/2010/main" val="37235579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加班申请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批量（为下属发起）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9510A181-D7B9-46B5-2A18-481C9ECED0E6}"/>
              </a:ext>
            </a:extLst>
          </p:cNvPr>
          <p:cNvPicPr>
            <a:picLocks noChangeAspect="1"/>
          </p:cNvPicPr>
          <p:nvPr/>
        </p:nvPicPr>
        <p:blipFill>
          <a:blip r:embed="rId2"/>
          <a:stretch>
            <a:fillRect/>
          </a:stretch>
        </p:blipFill>
        <p:spPr>
          <a:xfrm>
            <a:off x="1083550" y="3121977"/>
            <a:ext cx="7484365" cy="2091169"/>
          </a:xfrm>
          <a:prstGeom prst="rect">
            <a:avLst/>
          </a:prstGeom>
        </p:spPr>
      </p:pic>
      <p:sp>
        <p:nvSpPr>
          <p:cNvPr id="6" name="矩形 5">
            <a:extLst>
              <a:ext uri="{FF2B5EF4-FFF2-40B4-BE49-F238E27FC236}">
                <a16:creationId xmlns:a16="http://schemas.microsoft.com/office/drawing/2014/main" id="{8418CFB3-E6D1-5F6D-6162-565D8DB90719}"/>
              </a:ext>
            </a:extLst>
          </p:cNvPr>
          <p:cNvSpPr/>
          <p:nvPr/>
        </p:nvSpPr>
        <p:spPr>
          <a:xfrm>
            <a:off x="1163698" y="1277604"/>
            <a:ext cx="9820781" cy="1526187"/>
          </a:xfrm>
          <a:prstGeom prst="rect">
            <a:avLst/>
          </a:prstGeom>
        </p:spPr>
        <p:txBody>
          <a:bodyPr wrap="square">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、点击右上角“列表模式”</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、进入加班单申请页面，填写相应加班信息，点击“</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”可填写多张加班单</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、点击右上角“提交”，若暂时不提交可先点击“存为草稿”</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zh-CN" altLang="en-US" sz="1600" dirty="0">
                <a:latin typeface="微软雅黑" panose="020B0503020204020204" pitchFamily="34" charset="-122"/>
                <a:ea typeface="微软雅黑" panose="020B0503020204020204" pitchFamily="34" charset="-122"/>
              </a:rPr>
              <a:t>注：提交的单子会拆单处理，例如同时提交了三条数据，审批人在网页端会看到三条独立数据；</a:t>
            </a:r>
            <a:endParaRPr lang="en-US" altLang="zh-CN" sz="1600" dirty="0">
              <a:latin typeface="微软雅黑" panose="020B0503020204020204" pitchFamily="34" charset="-122"/>
              <a:ea typeface="微软雅黑" panose="020B0503020204020204" pitchFamily="34" charset="-122"/>
            </a:endParaRPr>
          </a:p>
        </p:txBody>
      </p:sp>
      <p:pic>
        <p:nvPicPr>
          <p:cNvPr id="7" name="图片 6">
            <a:extLst>
              <a:ext uri="{FF2B5EF4-FFF2-40B4-BE49-F238E27FC236}">
                <a16:creationId xmlns:a16="http://schemas.microsoft.com/office/drawing/2014/main" id="{7DEE0BEE-454A-9BAF-2965-4AAE58142C85}"/>
              </a:ext>
            </a:extLst>
          </p:cNvPr>
          <p:cNvPicPr>
            <a:picLocks noChangeAspect="1"/>
          </p:cNvPicPr>
          <p:nvPr/>
        </p:nvPicPr>
        <p:blipFill>
          <a:blip r:embed="rId3"/>
          <a:stretch>
            <a:fillRect/>
          </a:stretch>
        </p:blipFill>
        <p:spPr>
          <a:xfrm>
            <a:off x="999888" y="5323315"/>
            <a:ext cx="10148402" cy="1389662"/>
          </a:xfrm>
          <a:prstGeom prst="rect">
            <a:avLst/>
          </a:prstGeom>
        </p:spPr>
      </p:pic>
      <p:sp>
        <p:nvSpPr>
          <p:cNvPr id="8" name="文本框 7">
            <a:extLst>
              <a:ext uri="{FF2B5EF4-FFF2-40B4-BE49-F238E27FC236}">
                <a16:creationId xmlns:a16="http://schemas.microsoft.com/office/drawing/2014/main" id="{A6DA0960-DD65-B214-226B-6C103DECA8D3}"/>
              </a:ext>
            </a:extLst>
          </p:cNvPr>
          <p:cNvSpPr txBox="1"/>
          <p:nvPr/>
        </p:nvSpPr>
        <p:spPr>
          <a:xfrm>
            <a:off x="7074438" y="3429000"/>
            <a:ext cx="3421707" cy="338554"/>
          </a:xfrm>
          <a:prstGeom prst="rect">
            <a:avLst/>
          </a:prstGeom>
          <a:noFill/>
        </p:spPr>
        <p:txBody>
          <a:bodyPr wrap="square" rtlCol="0">
            <a:spAutoFit/>
          </a:bodyPr>
          <a:lstStyle/>
          <a:p>
            <a:r>
              <a:rPr lang="zh-CN" altLang="en-US" sz="1600" dirty="0">
                <a:solidFill>
                  <a:srgbClr val="002060"/>
                </a:solidFill>
                <a:highlight>
                  <a:srgbClr val="FFFF00"/>
                </a:highlight>
                <a:latin typeface="微软雅黑" panose="020B0503020204020204" pitchFamily="34" charset="-122"/>
                <a:ea typeface="微软雅黑" panose="020B0503020204020204" pitchFamily="34" charset="-122"/>
              </a:rPr>
              <a:t>切换</a:t>
            </a:r>
            <a:r>
              <a:rPr lang="zh-CN" altLang="en-US" sz="1600" b="1" u="sng" dirty="0">
                <a:solidFill>
                  <a:srgbClr val="002060"/>
                </a:solidFill>
                <a:highlight>
                  <a:srgbClr val="FFFF00"/>
                </a:highlight>
                <a:latin typeface="微软雅黑" panose="020B0503020204020204" pitchFamily="34" charset="-122"/>
                <a:ea typeface="微软雅黑" panose="020B0503020204020204" pitchFamily="34" charset="-122"/>
              </a:rPr>
              <a:t>列表模式</a:t>
            </a:r>
            <a:r>
              <a:rPr lang="zh-CN" altLang="en-US" sz="1600" dirty="0">
                <a:solidFill>
                  <a:srgbClr val="002060"/>
                </a:solidFill>
                <a:highlight>
                  <a:srgbClr val="FFFF00"/>
                </a:highlight>
                <a:latin typeface="微软雅黑" panose="020B0503020204020204" pitchFamily="34" charset="-122"/>
                <a:ea typeface="微软雅黑" panose="020B0503020204020204" pitchFamily="34" charset="-122"/>
              </a:rPr>
              <a:t>为批量加班申请</a:t>
            </a:r>
          </a:p>
        </p:txBody>
      </p:sp>
      <p:sp>
        <p:nvSpPr>
          <p:cNvPr id="9" name="文本框 8">
            <a:extLst>
              <a:ext uri="{FF2B5EF4-FFF2-40B4-BE49-F238E27FC236}">
                <a16:creationId xmlns:a16="http://schemas.microsoft.com/office/drawing/2014/main" id="{291D6E59-BF73-ABFF-3E5C-8C4A63FB60A9}"/>
              </a:ext>
            </a:extLst>
          </p:cNvPr>
          <p:cNvSpPr txBox="1"/>
          <p:nvPr/>
        </p:nvSpPr>
        <p:spPr>
          <a:xfrm>
            <a:off x="1805033" y="3086497"/>
            <a:ext cx="1514711" cy="276999"/>
          </a:xfrm>
          <a:prstGeom prst="rect">
            <a:avLst/>
          </a:prstGeom>
          <a:noFill/>
        </p:spPr>
        <p:txBody>
          <a:bodyPr wrap="square" rtlCol="0">
            <a:spAutoFit/>
          </a:bodyPr>
          <a:lstStyle/>
          <a:p>
            <a:r>
              <a:rPr lang="zh-CN" altLang="en-US" sz="1200" b="1" dirty="0">
                <a:solidFill>
                  <a:srgbClr val="002060"/>
                </a:solidFill>
                <a:highlight>
                  <a:srgbClr val="FFFF00"/>
                </a:highlight>
              </a:rPr>
              <a:t>个人申请单页面</a:t>
            </a:r>
          </a:p>
        </p:txBody>
      </p:sp>
      <p:sp>
        <p:nvSpPr>
          <p:cNvPr id="10" name="文本框 9">
            <a:extLst>
              <a:ext uri="{FF2B5EF4-FFF2-40B4-BE49-F238E27FC236}">
                <a16:creationId xmlns:a16="http://schemas.microsoft.com/office/drawing/2014/main" id="{D68378DF-5004-C096-7FE3-C6281EED627E}"/>
              </a:ext>
            </a:extLst>
          </p:cNvPr>
          <p:cNvSpPr txBox="1"/>
          <p:nvPr/>
        </p:nvSpPr>
        <p:spPr>
          <a:xfrm>
            <a:off x="1805033" y="5606021"/>
            <a:ext cx="2139310" cy="276999"/>
          </a:xfrm>
          <a:prstGeom prst="rect">
            <a:avLst/>
          </a:prstGeom>
          <a:noFill/>
        </p:spPr>
        <p:txBody>
          <a:bodyPr wrap="square" rtlCol="0">
            <a:spAutoFit/>
          </a:bodyPr>
          <a:lstStyle>
            <a:defPPr>
              <a:defRPr lang="zh-CN"/>
            </a:defPPr>
            <a:lvl1pPr>
              <a:defRPr sz="1200" b="1">
                <a:solidFill>
                  <a:srgbClr val="002060"/>
                </a:solidFill>
                <a:highlight>
                  <a:srgbClr val="FFFF00"/>
                </a:highlight>
              </a:defRPr>
            </a:lvl1pPr>
          </a:lstStyle>
          <a:p>
            <a:r>
              <a:rPr lang="zh-CN" altLang="en-US" dirty="0"/>
              <a:t>批量申请单页面</a:t>
            </a:r>
          </a:p>
        </p:txBody>
      </p:sp>
      <p:cxnSp>
        <p:nvCxnSpPr>
          <p:cNvPr id="11" name="直接箭头连接符 10">
            <a:extLst>
              <a:ext uri="{FF2B5EF4-FFF2-40B4-BE49-F238E27FC236}">
                <a16:creationId xmlns:a16="http://schemas.microsoft.com/office/drawing/2014/main" id="{C795B77B-EFA0-5E66-CBFD-FDFEC62F4454}"/>
              </a:ext>
            </a:extLst>
          </p:cNvPr>
          <p:cNvCxnSpPr/>
          <p:nvPr/>
        </p:nvCxnSpPr>
        <p:spPr>
          <a:xfrm flipH="1">
            <a:off x="7179488" y="3257712"/>
            <a:ext cx="287079" cy="2478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14" name="对象 13">
            <a:extLst>
              <a:ext uri="{FF2B5EF4-FFF2-40B4-BE49-F238E27FC236}">
                <a16:creationId xmlns:a16="http://schemas.microsoft.com/office/drawing/2014/main" id="{30A59F5D-84CA-9DB3-9745-1FA91390EAD2}"/>
              </a:ext>
            </a:extLst>
          </p:cNvPr>
          <p:cNvGraphicFramePr>
            <a:graphicFrameLocks noChangeAspect="1"/>
          </p:cNvGraphicFramePr>
          <p:nvPr>
            <p:extLst>
              <p:ext uri="{D42A27DB-BD31-4B8C-83A1-F6EECF244321}">
                <p14:modId xmlns:p14="http://schemas.microsoft.com/office/powerpoint/2010/main" val="3944252303"/>
              </p:ext>
            </p:extLst>
          </p:nvPr>
        </p:nvGraphicFramePr>
        <p:xfrm>
          <a:off x="10026650" y="3841750"/>
          <a:ext cx="1039813" cy="995363"/>
        </p:xfrm>
        <a:graphic>
          <a:graphicData uri="http://schemas.openxmlformats.org/presentationml/2006/ole">
            <mc:AlternateContent xmlns:mc="http://schemas.openxmlformats.org/markup-compatibility/2006">
              <mc:Choice xmlns:v="urn:schemas-microsoft-com:vml" Requires="v">
                <p:oleObj name="包装程序外壳对象" showAsIcon="1" r:id="rId4" imgW="791280" imgH="681840" progId="Package">
                  <p:embed/>
                </p:oleObj>
              </mc:Choice>
              <mc:Fallback>
                <p:oleObj name="包装程序外壳对象" showAsIcon="1" r:id="rId4" imgW="791280" imgH="681840" progId="Package">
                  <p:embed/>
                  <p:pic>
                    <p:nvPicPr>
                      <p:cNvPr id="14" name="对象 13">
                        <a:extLst>
                          <a:ext uri="{FF2B5EF4-FFF2-40B4-BE49-F238E27FC236}">
                            <a16:creationId xmlns:a16="http://schemas.microsoft.com/office/drawing/2014/main" id="{30A59F5D-84CA-9DB3-9745-1FA91390EAD2}"/>
                          </a:ext>
                        </a:extLst>
                      </p:cNvPr>
                      <p:cNvPicPr/>
                      <p:nvPr/>
                    </p:nvPicPr>
                    <p:blipFill>
                      <a:blip r:embed="rId5"/>
                      <a:stretch>
                        <a:fillRect/>
                      </a:stretch>
                    </p:blipFill>
                    <p:spPr>
                      <a:xfrm>
                        <a:off x="10026650" y="3841750"/>
                        <a:ext cx="1039813" cy="995363"/>
                      </a:xfrm>
                      <a:prstGeom prst="rect">
                        <a:avLst/>
                      </a:prstGeom>
                    </p:spPr>
                  </p:pic>
                </p:oleObj>
              </mc:Fallback>
            </mc:AlternateContent>
          </a:graphicData>
        </a:graphic>
      </p:graphicFrame>
    </p:spTree>
    <p:extLst>
      <p:ext uri="{BB962C8B-B14F-4D97-AF65-F5344CB8AC3E}">
        <p14:creationId xmlns:p14="http://schemas.microsoft.com/office/powerpoint/2010/main" val="20252915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加班申请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导入</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D703FFCC-8C43-E64B-C019-B480D3F7501B}"/>
              </a:ext>
            </a:extLst>
          </p:cNvPr>
          <p:cNvPicPr>
            <a:picLocks noChangeAspect="1"/>
          </p:cNvPicPr>
          <p:nvPr/>
        </p:nvPicPr>
        <p:blipFill rotWithShape="1">
          <a:blip r:embed="rId2"/>
          <a:srcRect b="50161"/>
          <a:stretch/>
        </p:blipFill>
        <p:spPr>
          <a:xfrm>
            <a:off x="435938" y="2842111"/>
            <a:ext cx="11274425" cy="1009454"/>
          </a:xfrm>
          <a:prstGeom prst="rect">
            <a:avLst/>
          </a:prstGeom>
        </p:spPr>
      </p:pic>
      <p:sp>
        <p:nvSpPr>
          <p:cNvPr id="6" name="矩形 5">
            <a:extLst>
              <a:ext uri="{FF2B5EF4-FFF2-40B4-BE49-F238E27FC236}">
                <a16:creationId xmlns:a16="http://schemas.microsoft.com/office/drawing/2014/main" id="{39AAAB5E-CBE2-8EAA-CA3E-13EA9D206682}"/>
              </a:ext>
            </a:extLst>
          </p:cNvPr>
          <p:cNvSpPr/>
          <p:nvPr/>
        </p:nvSpPr>
        <p:spPr>
          <a:xfrm>
            <a:off x="435938" y="1439917"/>
            <a:ext cx="9820781" cy="1156855"/>
          </a:xfrm>
          <a:prstGeom prst="rect">
            <a:avLst/>
          </a:prstGeom>
        </p:spPr>
        <p:txBody>
          <a:bodyPr wrap="square">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、点击右上角“列表模式”；</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、进入加班单申请页面，点击“导入模板下载”，也可以使用本页中的加班单模板；</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、填写完毕后点击“批量导入”；</a:t>
            </a:r>
            <a:endParaRPr lang="en-US" altLang="zh-CN" sz="1600" dirty="0">
              <a:latin typeface="微软雅黑" panose="020B0503020204020204" pitchFamily="34" charset="-122"/>
              <a:ea typeface="微软雅黑" panose="020B0503020204020204" pitchFamily="34" charset="-122"/>
            </a:endParaRPr>
          </a:p>
        </p:txBody>
      </p:sp>
      <p:pic>
        <p:nvPicPr>
          <p:cNvPr id="7" name="图片 6">
            <a:extLst>
              <a:ext uri="{FF2B5EF4-FFF2-40B4-BE49-F238E27FC236}">
                <a16:creationId xmlns:a16="http://schemas.microsoft.com/office/drawing/2014/main" id="{0C4A6E20-D35C-5DD3-3A63-B754971BEFA7}"/>
              </a:ext>
            </a:extLst>
          </p:cNvPr>
          <p:cNvPicPr>
            <a:picLocks noChangeAspect="1"/>
          </p:cNvPicPr>
          <p:nvPr/>
        </p:nvPicPr>
        <p:blipFill>
          <a:blip r:embed="rId3"/>
          <a:stretch>
            <a:fillRect/>
          </a:stretch>
        </p:blipFill>
        <p:spPr>
          <a:xfrm>
            <a:off x="528762" y="4096904"/>
            <a:ext cx="11181601" cy="1657351"/>
          </a:xfrm>
          <a:prstGeom prst="rect">
            <a:avLst/>
          </a:prstGeom>
        </p:spPr>
      </p:pic>
      <p:graphicFrame>
        <p:nvGraphicFramePr>
          <p:cNvPr id="8" name="对象 7">
            <a:extLst>
              <a:ext uri="{FF2B5EF4-FFF2-40B4-BE49-F238E27FC236}">
                <a16:creationId xmlns:a16="http://schemas.microsoft.com/office/drawing/2014/main" id="{EE6A5DBB-1A5F-AFFC-9927-05FD4EC806B8}"/>
              </a:ext>
            </a:extLst>
          </p:cNvPr>
          <p:cNvGraphicFramePr>
            <a:graphicFrameLocks noChangeAspect="1"/>
          </p:cNvGraphicFramePr>
          <p:nvPr>
            <p:extLst>
              <p:ext uri="{D42A27DB-BD31-4B8C-83A1-F6EECF244321}">
                <p14:modId xmlns:p14="http://schemas.microsoft.com/office/powerpoint/2010/main" val="968216039"/>
              </p:ext>
            </p:extLst>
          </p:nvPr>
        </p:nvGraphicFramePr>
        <p:xfrm>
          <a:off x="9553575" y="1809371"/>
          <a:ext cx="1342852" cy="1156345"/>
        </p:xfrm>
        <a:graphic>
          <a:graphicData uri="http://schemas.openxmlformats.org/presentationml/2006/ole">
            <mc:AlternateContent xmlns:mc="http://schemas.openxmlformats.org/markup-compatibility/2006">
              <mc:Choice xmlns:v="urn:schemas-microsoft-com:vml" Requires="v">
                <p:oleObj name="Worksheet" showAsIcon="1" r:id="rId4" imgW="914608" imgH="787215" progId="Excel.Sheet.12">
                  <p:embed/>
                </p:oleObj>
              </mc:Choice>
              <mc:Fallback>
                <p:oleObj name="Worksheet" showAsIcon="1" r:id="rId4" imgW="914608" imgH="787215" progId="Excel.Sheet.12">
                  <p:embed/>
                  <p:pic>
                    <p:nvPicPr>
                      <p:cNvPr id="8" name="对象 7">
                        <a:extLst>
                          <a:ext uri="{FF2B5EF4-FFF2-40B4-BE49-F238E27FC236}">
                            <a16:creationId xmlns:a16="http://schemas.microsoft.com/office/drawing/2014/main" id="{EE6A5DBB-1A5F-AFFC-9927-05FD4EC806B8}"/>
                          </a:ext>
                        </a:extLst>
                      </p:cNvPr>
                      <p:cNvPicPr/>
                      <p:nvPr/>
                    </p:nvPicPr>
                    <p:blipFill>
                      <a:blip r:embed="rId5"/>
                      <a:stretch>
                        <a:fillRect/>
                      </a:stretch>
                    </p:blipFill>
                    <p:spPr>
                      <a:xfrm>
                        <a:off x="9553575" y="1809371"/>
                        <a:ext cx="1342852" cy="1156345"/>
                      </a:xfrm>
                      <a:prstGeom prst="rect">
                        <a:avLst/>
                      </a:prstGeom>
                    </p:spPr>
                  </p:pic>
                </p:oleObj>
              </mc:Fallback>
            </mc:AlternateContent>
          </a:graphicData>
        </a:graphic>
      </p:graphicFrame>
    </p:spTree>
    <p:extLst>
      <p:ext uri="{BB962C8B-B14F-4D97-AF65-F5344CB8AC3E}">
        <p14:creationId xmlns:p14="http://schemas.microsoft.com/office/powerpoint/2010/main" val="37361929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已申请加班单查看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网页端</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3E95E43B-018B-FF0A-0523-1C319161780A}"/>
              </a:ext>
            </a:extLst>
          </p:cNvPr>
          <p:cNvSpPr txBox="1"/>
          <p:nvPr/>
        </p:nvSpPr>
        <p:spPr>
          <a:xfrm>
            <a:off x="528763" y="1411665"/>
            <a:ext cx="9079804" cy="2264851"/>
          </a:xfrm>
          <a:prstGeom prst="rect">
            <a:avLst/>
          </a:prstGeom>
          <a:noFill/>
        </p:spPr>
        <p:txBody>
          <a:bodyPr wrap="square">
            <a:spAutoFit/>
          </a:bodyPr>
          <a:lstStyle/>
          <a:p>
            <a:pPr>
              <a:lnSpc>
                <a:spcPct val="150000"/>
              </a:lnSpc>
              <a:spcAft>
                <a:spcPts val="0"/>
              </a:spcAft>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点击</a:t>
            </a:r>
            <a:r>
              <a:rPr lang="zh-CN" altLang="en-US" sz="1600" dirty="0">
                <a:latin typeface="微软雅黑" panose="020B0503020204020204" pitchFamily="34" charset="-122"/>
                <a:ea typeface="微软雅黑" panose="020B0503020204020204" pitchFamily="34" charset="-122"/>
              </a:rPr>
              <a:t>“我的申请</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考勤表单”，和请假单在一个界面查询；</a:t>
            </a:r>
            <a:endParaRPr lang="en-US" altLang="zh-CN" sz="1600" dirty="0">
              <a:latin typeface="微软雅黑" panose="020B0503020204020204" pitchFamily="34" charset="-122"/>
              <a:ea typeface="微软雅黑" panose="020B0503020204020204" pitchFamily="34" charset="-122"/>
            </a:endParaRPr>
          </a:p>
          <a:p>
            <a:pPr>
              <a:lnSpc>
                <a:spcPct val="150000"/>
              </a:lnSpc>
              <a:spcAft>
                <a:spcPts val="0"/>
              </a:spcAft>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根据查询条件查询自己已经申请的表单</a:t>
            </a:r>
            <a:endParaRPr lang="en-US" altLang="zh-CN" sz="1600" dirty="0">
              <a:latin typeface="微软雅黑" panose="020B0503020204020204" pitchFamily="34" charset="-122"/>
              <a:ea typeface="微软雅黑" panose="020B0503020204020204" pitchFamily="34" charset="-122"/>
            </a:endParaRPr>
          </a:p>
          <a:p>
            <a:pPr>
              <a:lnSpc>
                <a:spcPct val="150000"/>
              </a:lnSpc>
              <a:spcAft>
                <a:spcPts val="0"/>
              </a:spcAft>
            </a:pP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、点击表单号，可以查看该表单的申请信息、审批信息及加班明细和汇总</a:t>
            </a:r>
            <a:endParaRPr lang="en-US" altLang="zh-CN" sz="1600" dirty="0">
              <a:latin typeface="微软雅黑" panose="020B0503020204020204" pitchFamily="34" charset="-122"/>
              <a:ea typeface="微软雅黑" panose="020B0503020204020204" pitchFamily="34" charset="-122"/>
            </a:endParaRPr>
          </a:p>
          <a:p>
            <a:pPr>
              <a:lnSpc>
                <a:spcPct val="150000"/>
              </a:lnSpc>
              <a:spcAft>
                <a:spcPts val="0"/>
              </a:spcAft>
            </a:pPr>
            <a:endParaRPr lang="en-US" altLang="zh-CN"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spcAft>
                <a:spcPts val="0"/>
              </a:spcAft>
            </a:pPr>
            <a:endParaRPr lang="en-US" altLang="zh-CN" sz="1600" kern="100" dirty="0">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spcAft>
                <a:spcPts val="0"/>
              </a:spcAft>
            </a:pPr>
            <a:endParaRPr lang="en-US" altLang="zh-CN"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6" name="图片 5">
            <a:extLst>
              <a:ext uri="{FF2B5EF4-FFF2-40B4-BE49-F238E27FC236}">
                <a16:creationId xmlns:a16="http://schemas.microsoft.com/office/drawing/2014/main" id="{37B74FF4-4D14-C6D2-BCAF-3842467576F8}"/>
              </a:ext>
            </a:extLst>
          </p:cNvPr>
          <p:cNvPicPr>
            <a:picLocks noChangeAspect="1"/>
          </p:cNvPicPr>
          <p:nvPr/>
        </p:nvPicPr>
        <p:blipFill rotWithShape="1">
          <a:blip r:embed="rId2"/>
          <a:srcRect r="38614"/>
          <a:stretch/>
        </p:blipFill>
        <p:spPr>
          <a:xfrm>
            <a:off x="528763" y="2783637"/>
            <a:ext cx="4500437" cy="1124145"/>
          </a:xfrm>
          <a:prstGeom prst="rect">
            <a:avLst/>
          </a:prstGeom>
        </p:spPr>
      </p:pic>
      <p:grpSp>
        <p:nvGrpSpPr>
          <p:cNvPr id="7" name="组合 6">
            <a:extLst>
              <a:ext uri="{FF2B5EF4-FFF2-40B4-BE49-F238E27FC236}">
                <a16:creationId xmlns:a16="http://schemas.microsoft.com/office/drawing/2014/main" id="{3026D053-983A-BC1E-B463-4FA3261EEE00}"/>
              </a:ext>
            </a:extLst>
          </p:cNvPr>
          <p:cNvGrpSpPr/>
          <p:nvPr/>
        </p:nvGrpSpPr>
        <p:grpSpPr>
          <a:xfrm>
            <a:off x="528763" y="3784864"/>
            <a:ext cx="10820400" cy="2652447"/>
            <a:chOff x="528763" y="3784864"/>
            <a:chExt cx="10820400" cy="2652447"/>
          </a:xfrm>
        </p:grpSpPr>
        <p:grpSp>
          <p:nvGrpSpPr>
            <p:cNvPr id="8" name="组合 7">
              <a:extLst>
                <a:ext uri="{FF2B5EF4-FFF2-40B4-BE49-F238E27FC236}">
                  <a16:creationId xmlns:a16="http://schemas.microsoft.com/office/drawing/2014/main" id="{81C39BBA-26D2-4F7F-2BCB-FB3D994814D5}"/>
                </a:ext>
              </a:extLst>
            </p:cNvPr>
            <p:cNvGrpSpPr/>
            <p:nvPr/>
          </p:nvGrpSpPr>
          <p:grpSpPr>
            <a:xfrm>
              <a:off x="528763" y="3907782"/>
              <a:ext cx="10820400" cy="2529529"/>
              <a:chOff x="528763" y="3907782"/>
              <a:chExt cx="10820400" cy="2529529"/>
            </a:xfrm>
          </p:grpSpPr>
          <p:pic>
            <p:nvPicPr>
              <p:cNvPr id="11" name="图片 10">
                <a:extLst>
                  <a:ext uri="{FF2B5EF4-FFF2-40B4-BE49-F238E27FC236}">
                    <a16:creationId xmlns:a16="http://schemas.microsoft.com/office/drawing/2014/main" id="{BBF2AE58-82A6-BC62-CD5D-EB7D55BAFEF0}"/>
                  </a:ext>
                </a:extLst>
              </p:cNvPr>
              <p:cNvPicPr>
                <a:picLocks noChangeAspect="1"/>
              </p:cNvPicPr>
              <p:nvPr/>
            </p:nvPicPr>
            <p:blipFill>
              <a:blip r:embed="rId3"/>
              <a:stretch>
                <a:fillRect/>
              </a:stretch>
            </p:blipFill>
            <p:spPr>
              <a:xfrm>
                <a:off x="528763" y="3907782"/>
                <a:ext cx="10820400" cy="2529529"/>
              </a:xfrm>
              <a:prstGeom prst="rect">
                <a:avLst/>
              </a:prstGeom>
            </p:spPr>
          </p:pic>
          <p:sp>
            <p:nvSpPr>
              <p:cNvPr id="12" name="矩形 11">
                <a:extLst>
                  <a:ext uri="{FF2B5EF4-FFF2-40B4-BE49-F238E27FC236}">
                    <a16:creationId xmlns:a16="http://schemas.microsoft.com/office/drawing/2014/main" id="{C38EC45D-48F5-08FC-3C1A-64F273909CA6}"/>
                  </a:ext>
                </a:extLst>
              </p:cNvPr>
              <p:cNvSpPr/>
              <p:nvPr/>
            </p:nvSpPr>
            <p:spPr>
              <a:xfrm>
                <a:off x="6848475" y="4305300"/>
                <a:ext cx="390525" cy="2857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微软雅黑" panose="020B0503020204020204" pitchFamily="34" charset="-122"/>
                  <a:ea typeface="微软雅黑" panose="020B0503020204020204" pitchFamily="34" charset="-122"/>
                </a:endParaRPr>
              </a:p>
            </p:txBody>
          </p:sp>
        </p:grpSp>
        <p:cxnSp>
          <p:nvCxnSpPr>
            <p:cNvPr id="9" name="直接连接符 8">
              <a:extLst>
                <a:ext uri="{FF2B5EF4-FFF2-40B4-BE49-F238E27FC236}">
                  <a16:creationId xmlns:a16="http://schemas.microsoft.com/office/drawing/2014/main" id="{A5BC75A7-EC8A-1286-568A-C7ECD7A02C79}"/>
                </a:ext>
              </a:extLst>
            </p:cNvPr>
            <p:cNvCxnSpPr/>
            <p:nvPr/>
          </p:nvCxnSpPr>
          <p:spPr>
            <a:xfrm flipV="1">
              <a:off x="7029450" y="4000500"/>
              <a:ext cx="514350" cy="304800"/>
            </a:xfrm>
            <a:prstGeom prst="line">
              <a:avLst/>
            </a:prstGeom>
          </p:spPr>
          <p:style>
            <a:lnRef idx="1">
              <a:schemeClr val="accent2"/>
            </a:lnRef>
            <a:fillRef idx="0">
              <a:schemeClr val="accent2"/>
            </a:fillRef>
            <a:effectRef idx="0">
              <a:schemeClr val="accent2"/>
            </a:effectRef>
            <a:fontRef idx="minor">
              <a:schemeClr val="tx1"/>
            </a:fontRef>
          </p:style>
        </p:cxnSp>
        <p:sp>
          <p:nvSpPr>
            <p:cNvPr id="10" name="文本框 9">
              <a:extLst>
                <a:ext uri="{FF2B5EF4-FFF2-40B4-BE49-F238E27FC236}">
                  <a16:creationId xmlns:a16="http://schemas.microsoft.com/office/drawing/2014/main" id="{A16D4F3E-D598-E68C-CAE5-611EF3BDCAB1}"/>
                </a:ext>
              </a:extLst>
            </p:cNvPr>
            <p:cNvSpPr txBox="1"/>
            <p:nvPr/>
          </p:nvSpPr>
          <p:spPr>
            <a:xfrm>
              <a:off x="7543800" y="3784864"/>
              <a:ext cx="1005403" cy="338554"/>
            </a:xfrm>
            <a:prstGeom prst="rect">
              <a:avLst/>
            </a:prstGeom>
            <a:noFill/>
          </p:spPr>
          <p:txBody>
            <a:bodyPr wrap="none" rtlCol="0">
              <a:spAutoFit/>
            </a:bodyPr>
            <a:lstStyle/>
            <a:p>
              <a:r>
                <a:rPr lang="zh-CN" altLang="en-US" sz="1600" dirty="0">
                  <a:solidFill>
                    <a:srgbClr val="FF0000"/>
                  </a:solidFill>
                  <a:latin typeface="微软雅黑" panose="020B0503020204020204" pitchFamily="34" charset="-122"/>
                  <a:ea typeface="微软雅黑" panose="020B0503020204020204" pitchFamily="34" charset="-122"/>
                </a:rPr>
                <a:t>筛选条件</a:t>
              </a:r>
            </a:p>
          </p:txBody>
        </p:sp>
      </p:grpSp>
    </p:spTree>
    <p:extLst>
      <p:ext uri="{BB962C8B-B14F-4D97-AF65-F5344CB8AC3E}">
        <p14:creationId xmlns:p14="http://schemas.microsoft.com/office/powerpoint/2010/main" val="4665284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加班审批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网页端</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98EEA0D0-C730-CCE1-7103-F84651CBAA78}"/>
              </a:ext>
            </a:extLst>
          </p:cNvPr>
          <p:cNvSpPr txBox="1"/>
          <p:nvPr/>
        </p:nvSpPr>
        <p:spPr>
          <a:xfrm>
            <a:off x="771525" y="1700925"/>
            <a:ext cx="9684368" cy="1384995"/>
          </a:xfrm>
          <a:prstGeom prst="rect">
            <a:avLst/>
          </a:prstGeom>
          <a:solidFill>
            <a:schemeClr val="bg1"/>
          </a:solidFill>
        </p:spPr>
        <p:txBody>
          <a:bodyPr wrap="square">
            <a:spAutoFit/>
          </a:bodyPr>
          <a:lstStyle/>
          <a:p>
            <a:pPr>
              <a:lnSpc>
                <a:spcPct val="150000"/>
              </a:lnSpc>
            </a:pPr>
            <a:r>
              <a:rPr lang="en-US" altLang="zh-CN" sz="1400" dirty="0"/>
              <a:t>1.</a:t>
            </a:r>
            <a:r>
              <a:rPr lang="zh-CN" altLang="en-US" sz="1400" dirty="0"/>
              <a:t> </a:t>
            </a:r>
            <a:r>
              <a:rPr lang="en-US" altLang="zh-CN" sz="1400" dirty="0"/>
              <a:t> </a:t>
            </a:r>
            <a:r>
              <a:rPr lang="zh-CN" altLang="zh-CN" sz="1400" dirty="0"/>
              <a:t>点击</a:t>
            </a:r>
            <a:r>
              <a:rPr lang="zh-CN" altLang="en-US" sz="1400" dirty="0"/>
              <a:t>“待我审批”</a:t>
            </a:r>
            <a:r>
              <a:rPr lang="en-US" altLang="zh-CN" sz="1400" dirty="0"/>
              <a:t> </a:t>
            </a:r>
            <a:r>
              <a:rPr lang="zh-CN" altLang="en-US" sz="1400" dirty="0"/>
              <a:t>；</a:t>
            </a:r>
            <a:endParaRPr lang="en-US" altLang="zh-CN" sz="1400" dirty="0"/>
          </a:p>
          <a:p>
            <a:pPr>
              <a:lnSpc>
                <a:spcPct val="150000"/>
              </a:lnSpc>
            </a:pPr>
            <a:r>
              <a:rPr lang="en-US" altLang="zh-CN" sz="1400" dirty="0"/>
              <a:t>2.</a:t>
            </a:r>
            <a:r>
              <a:rPr lang="zh-CN" altLang="en-US" sz="1400" dirty="0"/>
              <a:t> 勾选需要审批的单子，点击“同意</a:t>
            </a:r>
            <a:r>
              <a:rPr lang="en-US" altLang="zh-CN" sz="1400" dirty="0"/>
              <a:t>/</a:t>
            </a:r>
            <a:r>
              <a:rPr lang="zh-CN" altLang="en-US" sz="1400" dirty="0"/>
              <a:t>退回”；</a:t>
            </a:r>
            <a:endParaRPr lang="en-US" altLang="zh-CN" sz="1400" dirty="0"/>
          </a:p>
          <a:p>
            <a:pPr>
              <a:lnSpc>
                <a:spcPct val="150000"/>
              </a:lnSpc>
            </a:pPr>
            <a:r>
              <a:rPr lang="en-US" altLang="zh-CN" sz="1400" dirty="0"/>
              <a:t>3.</a:t>
            </a:r>
            <a:r>
              <a:rPr lang="zh-CN" altLang="en-US" sz="1400" dirty="0"/>
              <a:t> 点击表单号，可以查看该表单的申请信息；</a:t>
            </a:r>
            <a:endParaRPr lang="en-US" altLang="zh-CN" sz="1400" dirty="0"/>
          </a:p>
          <a:p>
            <a:pPr>
              <a:lnSpc>
                <a:spcPct val="150000"/>
              </a:lnSpc>
            </a:pPr>
            <a:r>
              <a:rPr lang="en-US" altLang="zh-CN" sz="1400" dirty="0"/>
              <a:t>4. </a:t>
            </a:r>
            <a:r>
              <a:rPr lang="zh-CN" altLang="en-US" sz="1400" dirty="0"/>
              <a:t>加班请假审批表单都在考勤表单里；</a:t>
            </a:r>
            <a:endParaRPr lang="en-US" altLang="zh-CN" sz="1400" dirty="0"/>
          </a:p>
        </p:txBody>
      </p:sp>
      <p:pic>
        <p:nvPicPr>
          <p:cNvPr id="6" name="图片 5">
            <a:extLst>
              <a:ext uri="{FF2B5EF4-FFF2-40B4-BE49-F238E27FC236}">
                <a16:creationId xmlns:a16="http://schemas.microsoft.com/office/drawing/2014/main" id="{4D302668-4D60-1256-0BD2-32284053DD9E}"/>
              </a:ext>
            </a:extLst>
          </p:cNvPr>
          <p:cNvPicPr>
            <a:picLocks noChangeAspect="1"/>
          </p:cNvPicPr>
          <p:nvPr/>
        </p:nvPicPr>
        <p:blipFill>
          <a:blip r:embed="rId2"/>
          <a:stretch>
            <a:fillRect/>
          </a:stretch>
        </p:blipFill>
        <p:spPr>
          <a:xfrm>
            <a:off x="771525" y="3500006"/>
            <a:ext cx="4936548" cy="1014529"/>
          </a:xfrm>
          <a:prstGeom prst="rect">
            <a:avLst/>
          </a:prstGeom>
        </p:spPr>
      </p:pic>
      <p:pic>
        <p:nvPicPr>
          <p:cNvPr id="7" name="图片 6">
            <a:extLst>
              <a:ext uri="{FF2B5EF4-FFF2-40B4-BE49-F238E27FC236}">
                <a16:creationId xmlns:a16="http://schemas.microsoft.com/office/drawing/2014/main" id="{FAA7089C-3395-1AFB-9207-F87E8A2140E4}"/>
              </a:ext>
            </a:extLst>
          </p:cNvPr>
          <p:cNvPicPr>
            <a:picLocks noChangeAspect="1"/>
          </p:cNvPicPr>
          <p:nvPr/>
        </p:nvPicPr>
        <p:blipFill>
          <a:blip r:embed="rId3"/>
          <a:stretch>
            <a:fillRect/>
          </a:stretch>
        </p:blipFill>
        <p:spPr>
          <a:xfrm>
            <a:off x="632917" y="4676462"/>
            <a:ext cx="10988316" cy="1956905"/>
          </a:xfrm>
          <a:prstGeom prst="rect">
            <a:avLst/>
          </a:prstGeom>
        </p:spPr>
      </p:pic>
    </p:spTree>
    <p:extLst>
      <p:ext uri="{BB962C8B-B14F-4D97-AF65-F5344CB8AC3E}">
        <p14:creationId xmlns:p14="http://schemas.microsoft.com/office/powerpoint/2010/main" val="4919873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加班审批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邮件</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F66459B3-51FD-AF59-7AFF-F4E4DB7CBB38}"/>
              </a:ext>
            </a:extLst>
          </p:cNvPr>
          <p:cNvSpPr txBox="1"/>
          <p:nvPr/>
        </p:nvSpPr>
        <p:spPr>
          <a:xfrm>
            <a:off x="879475" y="1669625"/>
            <a:ext cx="12039599" cy="787523"/>
          </a:xfrm>
          <a:prstGeom prst="rect">
            <a:avLst/>
          </a:prstGeom>
          <a:noFill/>
        </p:spPr>
        <p:txBody>
          <a:bodyPr wrap="square" rtlCol="0">
            <a:spAutoFit/>
          </a:bodyPr>
          <a:lstStyle/>
          <a:p>
            <a:pPr>
              <a:lnSpc>
                <a:spcPct val="150000"/>
              </a:lnSpc>
            </a:pPr>
            <a:r>
              <a:rPr lang="zh-CN" altLang="en-US" sz="1600" dirty="0">
                <a:latin typeface="微软雅黑" panose="020B0503020204020204" pitchFamily="34" charset="-122"/>
                <a:ea typeface="微软雅黑" panose="020B0503020204020204" pitchFamily="34" charset="-122"/>
              </a:rPr>
              <a:t>定时发送批量邮件时间为：每天早上</a:t>
            </a:r>
            <a:r>
              <a:rPr lang="en-US" altLang="zh-CN" sz="1600" dirty="0">
                <a:latin typeface="微软雅黑" panose="020B0503020204020204" pitchFamily="34" charset="-122"/>
                <a:ea typeface="微软雅黑" panose="020B0503020204020204" pitchFamily="34" charset="-122"/>
              </a:rPr>
              <a:t>09</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00/</a:t>
            </a:r>
            <a:r>
              <a:rPr lang="zh-CN" altLang="en-US" sz="1600" dirty="0">
                <a:latin typeface="微软雅黑" panose="020B0503020204020204" pitchFamily="34" charset="-122"/>
                <a:ea typeface="微软雅黑" panose="020B0503020204020204" pitchFamily="34" charset="-122"/>
              </a:rPr>
              <a:t>下午</a:t>
            </a:r>
            <a:r>
              <a:rPr lang="en-US" altLang="zh-CN" sz="1600" dirty="0">
                <a:latin typeface="微软雅黑" panose="020B0503020204020204" pitchFamily="34" charset="-122"/>
                <a:ea typeface="微软雅黑" panose="020B0503020204020204" pitchFamily="34" charset="-122"/>
              </a:rPr>
              <a:t>15</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00</a:t>
            </a:r>
            <a:r>
              <a:rPr lang="zh-CN" altLang="en-US" sz="1600" dirty="0">
                <a:latin typeface="微软雅黑" panose="020B0503020204020204" pitchFamily="34" charset="-122"/>
                <a:ea typeface="微软雅黑" panose="020B0503020204020204" pitchFamily="34" charset="-122"/>
              </a:rPr>
              <a:t>（含工作日、休息日）；</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zh-CN" altLang="en-US" sz="1600" dirty="0">
                <a:latin typeface="微软雅黑" panose="020B0503020204020204" pitchFamily="34" charset="-122"/>
                <a:ea typeface="微软雅黑" panose="020B0503020204020204" pitchFamily="34" charset="-122"/>
              </a:rPr>
              <a:t>未审批完的表单会进行每日推送直至审批完成；迟迟未审批的表单，我们会在次月的</a:t>
            </a:r>
            <a:r>
              <a:rPr lang="en-US" altLang="zh-CN" sz="1600" dirty="0">
                <a:latin typeface="微软雅黑" panose="020B0503020204020204" pitchFamily="34" charset="-122"/>
                <a:ea typeface="微软雅黑" panose="020B0503020204020204" pitchFamily="34" charset="-122"/>
              </a:rPr>
              <a:t>17</a:t>
            </a:r>
            <a:r>
              <a:rPr lang="zh-CN" altLang="en-US" sz="1600" dirty="0">
                <a:latin typeface="微软雅黑" panose="020B0503020204020204" pitchFamily="34" charset="-122"/>
                <a:ea typeface="微软雅黑" panose="020B0503020204020204" pitchFamily="34" charset="-122"/>
              </a:rPr>
              <a:t>日进行强制驳回。</a:t>
            </a:r>
          </a:p>
        </p:txBody>
      </p:sp>
      <p:pic>
        <p:nvPicPr>
          <p:cNvPr id="6" name="图片 5">
            <a:extLst>
              <a:ext uri="{FF2B5EF4-FFF2-40B4-BE49-F238E27FC236}">
                <a16:creationId xmlns:a16="http://schemas.microsoft.com/office/drawing/2014/main" id="{B0C480AE-A611-0302-F995-59224431125A}"/>
              </a:ext>
            </a:extLst>
          </p:cNvPr>
          <p:cNvPicPr>
            <a:picLocks noChangeAspect="1"/>
          </p:cNvPicPr>
          <p:nvPr/>
        </p:nvPicPr>
        <p:blipFill>
          <a:blip r:embed="rId2"/>
          <a:stretch>
            <a:fillRect/>
          </a:stretch>
        </p:blipFill>
        <p:spPr>
          <a:xfrm>
            <a:off x="879475" y="2513973"/>
            <a:ext cx="7597775" cy="4191471"/>
          </a:xfrm>
          <a:prstGeom prst="rect">
            <a:avLst/>
          </a:prstGeom>
        </p:spPr>
      </p:pic>
    </p:spTree>
    <p:extLst>
      <p:ext uri="{BB962C8B-B14F-4D97-AF65-F5344CB8AC3E}">
        <p14:creationId xmlns:p14="http://schemas.microsoft.com/office/powerpoint/2010/main" val="28886927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已审批加班单查看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网页端</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DED6F332-86E6-1F73-84C9-C15A26DB4E74}"/>
              </a:ext>
            </a:extLst>
          </p:cNvPr>
          <p:cNvSpPr txBox="1"/>
          <p:nvPr/>
        </p:nvSpPr>
        <p:spPr>
          <a:xfrm>
            <a:off x="395105" y="1763174"/>
            <a:ext cx="8578804" cy="787523"/>
          </a:xfrm>
          <a:prstGeom prst="rect">
            <a:avLst/>
          </a:prstGeom>
          <a:noFill/>
        </p:spPr>
        <p:txBody>
          <a:bodyPr wrap="square">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点击</a:t>
            </a:r>
            <a:r>
              <a:rPr lang="zh-CN" altLang="en-US" sz="1600" dirty="0">
                <a:latin typeface="微软雅黑" panose="020B0503020204020204" pitchFamily="34" charset="-122"/>
                <a:ea typeface="微软雅黑" panose="020B0503020204020204" pitchFamily="34" charset="-122"/>
              </a:rPr>
              <a:t>“我的审批</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考勤表单”</a:t>
            </a: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可以根据查询条件查询本人已经审批过的表单；</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、点击表单号，可以查看该表单的申请信息及审批信息；</a:t>
            </a:r>
            <a:endParaRPr lang="en-US" altLang="zh-CN" sz="1600" dirty="0">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6A59BB03-A087-95A7-BFB7-B4B393EBDCCE}"/>
              </a:ext>
            </a:extLst>
          </p:cNvPr>
          <p:cNvPicPr>
            <a:picLocks noChangeAspect="1"/>
          </p:cNvPicPr>
          <p:nvPr/>
        </p:nvPicPr>
        <p:blipFill>
          <a:blip r:embed="rId2"/>
          <a:stretch>
            <a:fillRect/>
          </a:stretch>
        </p:blipFill>
        <p:spPr>
          <a:xfrm>
            <a:off x="528763" y="3059545"/>
            <a:ext cx="4881563" cy="1099451"/>
          </a:xfrm>
          <a:prstGeom prst="rect">
            <a:avLst/>
          </a:prstGeom>
        </p:spPr>
      </p:pic>
      <p:pic>
        <p:nvPicPr>
          <p:cNvPr id="7" name="图片 6">
            <a:extLst>
              <a:ext uri="{FF2B5EF4-FFF2-40B4-BE49-F238E27FC236}">
                <a16:creationId xmlns:a16="http://schemas.microsoft.com/office/drawing/2014/main" id="{1969696C-C8FE-1F5B-33C9-D5396187C0CE}"/>
              </a:ext>
            </a:extLst>
          </p:cNvPr>
          <p:cNvPicPr>
            <a:picLocks noChangeAspect="1"/>
          </p:cNvPicPr>
          <p:nvPr/>
        </p:nvPicPr>
        <p:blipFill>
          <a:blip r:embed="rId3"/>
          <a:stretch>
            <a:fillRect/>
          </a:stretch>
        </p:blipFill>
        <p:spPr>
          <a:xfrm>
            <a:off x="395105" y="4430019"/>
            <a:ext cx="11397142" cy="1712865"/>
          </a:xfrm>
          <a:prstGeom prst="rect">
            <a:avLst/>
          </a:prstGeom>
        </p:spPr>
      </p:pic>
    </p:spTree>
    <p:extLst>
      <p:ext uri="{BB962C8B-B14F-4D97-AF65-F5344CB8AC3E}">
        <p14:creationId xmlns:p14="http://schemas.microsoft.com/office/powerpoint/2010/main" val="20263803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加班单撤销</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2160C9A8-6B93-1C72-DCFA-C29F7FC6CE90}"/>
              </a:ext>
            </a:extLst>
          </p:cNvPr>
          <p:cNvSpPr txBox="1"/>
          <p:nvPr/>
        </p:nvSpPr>
        <p:spPr>
          <a:xfrm>
            <a:off x="528763" y="1538285"/>
            <a:ext cx="6870792" cy="1526187"/>
          </a:xfrm>
          <a:prstGeom prst="rect">
            <a:avLst/>
          </a:prstGeom>
          <a:noFill/>
        </p:spPr>
        <p:txBody>
          <a:bodyPr wrap="none" rtlCol="0">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、进入首页，点击“加班管理” ；</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、选择日期区间，找到对应的加班记录进行打钩，点击右上角“撤销”；</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、考勤提交后，所有考勤提交日之前审批完成的表单无法进行撤销操作。</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4</a:t>
            </a:r>
            <a:r>
              <a:rPr lang="zh-CN" altLang="en-US" sz="1600" dirty="0">
                <a:latin typeface="微软雅黑" panose="020B0503020204020204" pitchFamily="34" charset="-122"/>
                <a:ea typeface="微软雅黑" panose="020B0503020204020204" pitchFamily="34" charset="-122"/>
              </a:rPr>
              <a:t>、如果想要调整加班时数，需要撤销原加班数据后重新发起；</a:t>
            </a:r>
            <a:endParaRPr lang="en-US" altLang="zh-CN" sz="1600" dirty="0">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DBE3AAF5-692F-8E67-A62D-D45B13C14DF8}"/>
              </a:ext>
            </a:extLst>
          </p:cNvPr>
          <p:cNvPicPr>
            <a:picLocks noChangeAspect="1"/>
          </p:cNvPicPr>
          <p:nvPr/>
        </p:nvPicPr>
        <p:blipFill>
          <a:blip r:embed="rId2"/>
          <a:stretch>
            <a:fillRect/>
          </a:stretch>
        </p:blipFill>
        <p:spPr>
          <a:xfrm>
            <a:off x="528763" y="4783483"/>
            <a:ext cx="11318962" cy="1868697"/>
          </a:xfrm>
          <a:prstGeom prst="rect">
            <a:avLst/>
          </a:prstGeom>
        </p:spPr>
      </p:pic>
      <p:grpSp>
        <p:nvGrpSpPr>
          <p:cNvPr id="7" name="组合 6">
            <a:extLst>
              <a:ext uri="{FF2B5EF4-FFF2-40B4-BE49-F238E27FC236}">
                <a16:creationId xmlns:a16="http://schemas.microsoft.com/office/drawing/2014/main" id="{BEBAEFCA-9213-3349-7A8C-FEAF9ADD1187}"/>
              </a:ext>
            </a:extLst>
          </p:cNvPr>
          <p:cNvGrpSpPr/>
          <p:nvPr/>
        </p:nvGrpSpPr>
        <p:grpSpPr>
          <a:xfrm>
            <a:off x="528763" y="3309993"/>
            <a:ext cx="4423301" cy="1268441"/>
            <a:chOff x="764325" y="2609277"/>
            <a:chExt cx="4423301" cy="1268441"/>
          </a:xfrm>
        </p:grpSpPr>
        <p:pic>
          <p:nvPicPr>
            <p:cNvPr id="8" name="图片 7">
              <a:extLst>
                <a:ext uri="{FF2B5EF4-FFF2-40B4-BE49-F238E27FC236}">
                  <a16:creationId xmlns:a16="http://schemas.microsoft.com/office/drawing/2014/main" id="{675D3770-DED6-8E82-9D18-9D9D2D26F35F}"/>
                </a:ext>
              </a:extLst>
            </p:cNvPr>
            <p:cNvPicPr>
              <a:picLocks noChangeAspect="1"/>
            </p:cNvPicPr>
            <p:nvPr/>
          </p:nvPicPr>
          <p:blipFill rotWithShape="1">
            <a:blip r:embed="rId3"/>
            <a:srcRect r="76006"/>
            <a:stretch/>
          </p:blipFill>
          <p:spPr>
            <a:xfrm>
              <a:off x="764325" y="2649749"/>
              <a:ext cx="1790119" cy="1227969"/>
            </a:xfrm>
            <a:prstGeom prst="rect">
              <a:avLst/>
            </a:prstGeom>
          </p:spPr>
        </p:pic>
        <p:pic>
          <p:nvPicPr>
            <p:cNvPr id="9" name="图片 8">
              <a:extLst>
                <a:ext uri="{FF2B5EF4-FFF2-40B4-BE49-F238E27FC236}">
                  <a16:creationId xmlns:a16="http://schemas.microsoft.com/office/drawing/2014/main" id="{D625D605-8F30-2284-15C6-42B5EFFC6B2F}"/>
                </a:ext>
              </a:extLst>
            </p:cNvPr>
            <p:cNvPicPr>
              <a:picLocks noChangeAspect="1"/>
            </p:cNvPicPr>
            <p:nvPr/>
          </p:nvPicPr>
          <p:blipFill rotWithShape="1">
            <a:blip r:embed="rId3"/>
            <a:srcRect l="60309"/>
            <a:stretch/>
          </p:blipFill>
          <p:spPr>
            <a:xfrm>
              <a:off x="2226457" y="2609277"/>
              <a:ext cx="2961169" cy="1227969"/>
            </a:xfrm>
            <a:prstGeom prst="rect">
              <a:avLst/>
            </a:prstGeom>
          </p:spPr>
        </p:pic>
      </p:grpSp>
    </p:spTree>
    <p:extLst>
      <p:ext uri="{BB962C8B-B14F-4D97-AF65-F5344CB8AC3E}">
        <p14:creationId xmlns:p14="http://schemas.microsoft.com/office/powerpoint/2010/main" val="1992495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34267" y="3192124"/>
            <a:ext cx="4339650"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培训记录上传</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7200" b="1" dirty="0">
                  <a:solidFill>
                    <a:srgbClr val="00B050"/>
                  </a:solidFill>
                  <a:effectLst>
                    <a:outerShdw blurRad="25400" dist="25400" dir="2700000" algn="tl">
                      <a:srgbClr val="000000">
                        <a:alpha val="25000"/>
                      </a:srgbClr>
                    </a:outerShdw>
                  </a:effectLst>
                  <a:latin typeface="Century Gothic" panose="020B0502020202020204" pitchFamily="34" charset="0"/>
                  <a:ea typeface="思源宋体 CN" panose="02020400000000000000" pitchFamily="18" charset="-122"/>
                  <a:cs typeface="Aparajita" panose="020B0604020202020204" pitchFamily="34" charset="0"/>
                </a:rPr>
                <a:t>03</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3678421161"/>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加班管理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注意事项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B5538DF1-C7AD-56D0-E9C2-A1C5A8EBF3D7}"/>
              </a:ext>
            </a:extLst>
          </p:cNvPr>
          <p:cNvSpPr txBox="1"/>
          <p:nvPr/>
        </p:nvSpPr>
        <p:spPr>
          <a:xfrm>
            <a:off x="1214297" y="1659890"/>
            <a:ext cx="9546203" cy="3372846"/>
          </a:xfrm>
          <a:prstGeom prst="rect">
            <a:avLst/>
          </a:prstGeom>
          <a:noFill/>
        </p:spPr>
        <p:txBody>
          <a:bodyPr wrap="none" rtlCol="0">
            <a:spAutoFit/>
          </a:bodyPr>
          <a:lstStyle/>
          <a:p>
            <a:pPr marL="342900" indent="-342900">
              <a:lnSpc>
                <a:spcPct val="150000"/>
              </a:lnSpc>
              <a:buFont typeface="+mj-lt"/>
              <a:buAutoNum type="arabicPeriod"/>
            </a:pPr>
            <a:r>
              <a:rPr lang="zh-CN" altLang="en-US" sz="1600" dirty="0">
                <a:latin typeface="微软雅黑" panose="020B0503020204020204" pitchFamily="34" charset="-122"/>
                <a:ea typeface="微软雅黑" panose="020B0503020204020204" pitchFamily="34" charset="-122"/>
              </a:rPr>
              <a:t>加班单提交截止时间：次月第</a:t>
            </a:r>
            <a:r>
              <a:rPr lang="en-US" altLang="zh-CN" sz="1600" dirty="0">
                <a:latin typeface="微软雅黑" panose="020B0503020204020204" pitchFamily="34" charset="-122"/>
                <a:ea typeface="微软雅黑" panose="020B0503020204020204" pitchFamily="34" charset="-122"/>
              </a:rPr>
              <a:t>10</a:t>
            </a:r>
            <a:r>
              <a:rPr lang="zh-CN" altLang="en-US" sz="1600" dirty="0">
                <a:latin typeface="微软雅黑" panose="020B0503020204020204" pitchFamily="34" charset="-122"/>
                <a:ea typeface="微软雅黑" panose="020B0503020204020204" pitchFamily="34" charset="-122"/>
              </a:rPr>
              <a:t>天晚</a:t>
            </a:r>
            <a:r>
              <a:rPr lang="en-US" altLang="zh-CN" sz="1600" dirty="0">
                <a:latin typeface="微软雅黑" panose="020B0503020204020204" pitchFamily="34" charset="-122"/>
                <a:ea typeface="微软雅黑" panose="020B0503020204020204" pitchFamily="34" charset="-122"/>
              </a:rPr>
              <a:t>23</a:t>
            </a:r>
            <a:r>
              <a:rPr lang="zh-CN" altLang="en-US" sz="1600" dirty="0">
                <a:latin typeface="微软雅黑" panose="020B0503020204020204" pitchFamily="34" charset="-122"/>
                <a:ea typeface="微软雅黑" panose="020B0503020204020204" pitchFamily="34" charset="-122"/>
              </a:rPr>
              <a:t>点</a:t>
            </a:r>
            <a:r>
              <a:rPr lang="en-US" altLang="zh-CN" sz="1600" dirty="0">
                <a:latin typeface="微软雅黑" panose="020B0503020204020204" pitchFamily="34" charset="-122"/>
                <a:ea typeface="微软雅黑" panose="020B0503020204020204" pitchFamily="34" charset="-122"/>
              </a:rPr>
              <a:t>59</a:t>
            </a:r>
            <a:r>
              <a:rPr lang="zh-CN" altLang="en-US" sz="1600" dirty="0">
                <a:latin typeface="微软雅黑" panose="020B0503020204020204" pitchFamily="34" charset="-122"/>
                <a:ea typeface="微软雅黑" panose="020B0503020204020204" pitchFamily="34" charset="-122"/>
              </a:rPr>
              <a:t>分（自然日）；次月</a:t>
            </a:r>
            <a:r>
              <a:rPr lang="en-US" altLang="zh-CN" sz="1600" dirty="0">
                <a:latin typeface="微软雅黑" panose="020B0503020204020204" pitchFamily="34" charset="-122"/>
                <a:ea typeface="微软雅黑" panose="020B0503020204020204" pitchFamily="34" charset="-122"/>
              </a:rPr>
              <a:t>17</a:t>
            </a:r>
            <a:r>
              <a:rPr lang="zh-CN" altLang="en-US" sz="1600" dirty="0">
                <a:latin typeface="微软雅黑" panose="020B0503020204020204" pitchFamily="34" charset="-122"/>
                <a:ea typeface="微软雅黑" panose="020B0503020204020204" pitchFamily="34" charset="-122"/>
              </a:rPr>
              <a:t>号自动退回；</a:t>
            </a:r>
            <a:endParaRPr lang="en-US" altLang="zh-CN" sz="1600" dirty="0">
              <a:latin typeface="微软雅黑" panose="020B0503020204020204" pitchFamily="34" charset="-122"/>
              <a:ea typeface="微软雅黑" panose="020B0503020204020204" pitchFamily="34" charset="-122"/>
            </a:endParaRPr>
          </a:p>
          <a:p>
            <a:pPr marL="342900" indent="-342900">
              <a:lnSpc>
                <a:spcPct val="150000"/>
              </a:lnSpc>
              <a:buFont typeface="+mj-lt"/>
              <a:buAutoNum type="arabicPeriod"/>
            </a:pPr>
            <a:r>
              <a:rPr lang="zh-CN" altLang="en-US" sz="1600" dirty="0">
                <a:latin typeface="微软雅黑" panose="020B0503020204020204" pitchFamily="34" charset="-122"/>
                <a:ea typeface="微软雅黑" panose="020B0503020204020204" pitchFamily="34" charset="-122"/>
              </a:rPr>
              <a:t>加班费用预估公式：基本工资</a:t>
            </a:r>
            <a:r>
              <a:rPr lang="en-US" altLang="zh-CN" sz="1600" dirty="0">
                <a:latin typeface="微软雅黑" panose="020B0503020204020204" pitchFamily="34" charset="-122"/>
                <a:ea typeface="微软雅黑" panose="020B0503020204020204" pitchFamily="34" charset="-122"/>
              </a:rPr>
              <a:t>/21.75/8*</a:t>
            </a:r>
            <a:r>
              <a:rPr lang="zh-CN" altLang="en-US" sz="1600" dirty="0">
                <a:latin typeface="微软雅黑" panose="020B0503020204020204" pitchFamily="34" charset="-122"/>
                <a:ea typeface="微软雅黑" panose="020B0503020204020204" pitchFamily="34" charset="-122"/>
              </a:rPr>
              <a:t>加班倍数*加班时数（特殊加班基数员工请自行线下预估）；</a:t>
            </a:r>
            <a:endParaRPr lang="en-US" altLang="zh-CN" sz="1600" dirty="0">
              <a:latin typeface="微软雅黑" panose="020B0503020204020204" pitchFamily="34" charset="-122"/>
              <a:ea typeface="微软雅黑" panose="020B0503020204020204" pitchFamily="34" charset="-122"/>
            </a:endParaRPr>
          </a:p>
          <a:p>
            <a:pPr marL="342900" indent="-342900">
              <a:lnSpc>
                <a:spcPct val="150000"/>
              </a:lnSpc>
              <a:buFont typeface="+mj-lt"/>
              <a:buAutoNum type="arabicPeriod"/>
            </a:pPr>
            <a:r>
              <a:rPr lang="zh-CN" altLang="en-US" sz="1600" dirty="0">
                <a:latin typeface="微软雅黑" panose="020B0503020204020204" pitchFamily="34" charset="-122"/>
                <a:ea typeface="微软雅黑" panose="020B0503020204020204" pitchFamily="34" charset="-122"/>
              </a:rPr>
              <a:t>财务报表加班预估包含：审批中</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已审批加班表单；</a:t>
            </a:r>
          </a:p>
          <a:p>
            <a:pPr marL="342900" indent="-342900">
              <a:lnSpc>
                <a:spcPct val="150000"/>
              </a:lnSpc>
              <a:buFont typeface="+mj-lt"/>
              <a:buAutoNum type="arabicPeriod"/>
            </a:pPr>
            <a:r>
              <a:rPr lang="zh-CN" altLang="en-US" sz="1600" dirty="0">
                <a:latin typeface="微软雅黑" panose="020B0503020204020204" pitchFamily="34" charset="-122"/>
                <a:ea typeface="微软雅黑" panose="020B0503020204020204" pitchFamily="34" charset="-122"/>
              </a:rPr>
              <a:t>如需查询整个项目的当月的加班明细，可通过加班报表查询；</a:t>
            </a:r>
          </a:p>
          <a:p>
            <a:pPr marL="342900" indent="-342900">
              <a:lnSpc>
                <a:spcPct val="150000"/>
              </a:lnSpc>
              <a:buFont typeface="+mj-lt"/>
              <a:buAutoNum type="arabicPeriod"/>
            </a:pPr>
            <a:r>
              <a:rPr lang="zh-CN" altLang="en-US" sz="1600" dirty="0">
                <a:latin typeface="微软雅黑" panose="020B0503020204020204" pitchFamily="34" charset="-122"/>
                <a:ea typeface="微软雅黑" panose="020B0503020204020204" pitchFamily="34" charset="-122"/>
              </a:rPr>
              <a:t>考勤一旦提交，考勤提交日之前审批完成的加班单无法调整；</a:t>
            </a:r>
          </a:p>
          <a:p>
            <a:pPr marL="342900" indent="-342900">
              <a:lnSpc>
                <a:spcPct val="150000"/>
              </a:lnSpc>
              <a:buFont typeface="+mj-lt"/>
              <a:buAutoNum type="arabicPeriod"/>
            </a:pPr>
            <a:r>
              <a:rPr lang="zh-CN" altLang="en-US" sz="1600" dirty="0">
                <a:latin typeface="微软雅黑" panose="020B0503020204020204" pitchFamily="34" charset="-122"/>
                <a:ea typeface="微软雅黑" panose="020B0503020204020204" pitchFamily="34" charset="-122"/>
              </a:rPr>
              <a:t>加班单根据被申请人逐一走审批流；同一审批人系统会自动跳过；</a:t>
            </a:r>
            <a:endParaRPr lang="en-US" altLang="zh-CN" sz="1600" dirty="0">
              <a:latin typeface="微软雅黑" panose="020B0503020204020204" pitchFamily="34" charset="-122"/>
              <a:ea typeface="微软雅黑" panose="020B0503020204020204" pitchFamily="34" charset="-122"/>
            </a:endParaRPr>
          </a:p>
          <a:p>
            <a:pPr marL="342900" indent="-342900">
              <a:lnSpc>
                <a:spcPct val="150000"/>
              </a:lnSpc>
              <a:buFont typeface="+mj-lt"/>
              <a:buAutoNum type="arabicPeriod"/>
            </a:pPr>
            <a:r>
              <a:rPr lang="zh-CN" altLang="en-US" sz="1600" dirty="0">
                <a:latin typeface="微软雅黑" panose="020B0503020204020204" pitchFamily="34" charset="-122"/>
                <a:ea typeface="微软雅黑" panose="020B0503020204020204" pitchFamily="34" charset="-122"/>
              </a:rPr>
              <a:t>所有职位组索迪斯职级是</a:t>
            </a:r>
            <a:r>
              <a:rPr lang="en-US" altLang="zh-CN" sz="1600" dirty="0">
                <a:latin typeface="微软雅黑" panose="020B0503020204020204" pitchFamily="34" charset="-122"/>
                <a:ea typeface="微软雅黑" panose="020B0503020204020204" pitchFamily="34" charset="-122"/>
              </a:rPr>
              <a:t>SG4</a:t>
            </a:r>
            <a:r>
              <a:rPr lang="zh-CN" altLang="en-US" sz="1600" dirty="0">
                <a:latin typeface="微软雅黑" panose="020B0503020204020204" pitchFamily="34" charset="-122"/>
                <a:ea typeface="微软雅黑" panose="020B0503020204020204" pitchFamily="34" charset="-122"/>
              </a:rPr>
              <a:t>及以上的，无法发起加班单；</a:t>
            </a:r>
            <a:endParaRPr lang="en-US" altLang="zh-CN" sz="1600" dirty="0">
              <a:latin typeface="微软雅黑" panose="020B0503020204020204" pitchFamily="34" charset="-122"/>
              <a:ea typeface="微软雅黑" panose="020B0503020204020204" pitchFamily="34" charset="-122"/>
            </a:endParaRPr>
          </a:p>
          <a:p>
            <a:pPr marL="342900" indent="-342900">
              <a:lnSpc>
                <a:spcPct val="150000"/>
              </a:lnSpc>
              <a:buFont typeface="+mj-lt"/>
              <a:buAutoNum type="arabicPeriod"/>
            </a:pPr>
            <a:r>
              <a:rPr lang="en-US" altLang="zh-CN" sz="1600" dirty="0">
                <a:latin typeface="微软雅黑" panose="020B0503020204020204" pitchFamily="34" charset="-122"/>
                <a:ea typeface="微软雅黑" panose="020B0503020204020204" pitchFamily="34" charset="-122"/>
              </a:rPr>
              <a:t>OSPP</a:t>
            </a:r>
            <a:r>
              <a:rPr lang="zh-CN" altLang="en-US" sz="1600" dirty="0">
                <a:latin typeface="微软雅黑" panose="020B0503020204020204" pitchFamily="34" charset="-122"/>
                <a:ea typeface="微软雅黑" panose="020B0503020204020204" pitchFamily="34" charset="-122"/>
              </a:rPr>
              <a:t>本人不能申请加班；</a:t>
            </a:r>
            <a:endParaRPr lang="en-US" altLang="zh-CN" sz="1600" dirty="0">
              <a:latin typeface="微软雅黑" panose="020B0503020204020204" pitchFamily="34" charset="-122"/>
              <a:ea typeface="微软雅黑" panose="020B0503020204020204" pitchFamily="34" charset="-122"/>
            </a:endParaRPr>
          </a:p>
          <a:p>
            <a:pPr marL="342900" indent="-342900">
              <a:lnSpc>
                <a:spcPct val="150000"/>
              </a:lnSpc>
              <a:buFont typeface="+mj-lt"/>
              <a:buAutoNum type="arabicPeriod"/>
            </a:pPr>
            <a:r>
              <a:rPr lang="zh-CN" altLang="en-US" sz="1600" dirty="0">
                <a:latin typeface="微软雅黑" panose="020B0503020204020204" pitchFamily="34" charset="-122"/>
                <a:ea typeface="微软雅黑" panose="020B0503020204020204" pitchFamily="34" charset="-122"/>
              </a:rPr>
              <a:t>两头班班内可加班，加班时长禁止超过休息时长；</a:t>
            </a:r>
          </a:p>
        </p:txBody>
      </p:sp>
    </p:spTree>
    <p:extLst>
      <p:ext uri="{BB962C8B-B14F-4D97-AF65-F5344CB8AC3E}">
        <p14:creationId xmlns:p14="http://schemas.microsoft.com/office/powerpoint/2010/main" val="23008241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审批流</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aphicFrame>
        <p:nvGraphicFramePr>
          <p:cNvPr id="6" name="内容占位符 5">
            <a:extLst>
              <a:ext uri="{FF2B5EF4-FFF2-40B4-BE49-F238E27FC236}">
                <a16:creationId xmlns:a16="http://schemas.microsoft.com/office/drawing/2014/main" id="{E27760FF-1B27-74A2-2A5F-8CAE59CBD200}"/>
              </a:ext>
            </a:extLst>
          </p:cNvPr>
          <p:cNvGraphicFramePr>
            <a:graphicFrameLocks/>
          </p:cNvGraphicFramePr>
          <p:nvPr>
            <p:extLst>
              <p:ext uri="{D42A27DB-BD31-4B8C-83A1-F6EECF244321}">
                <p14:modId xmlns:p14="http://schemas.microsoft.com/office/powerpoint/2010/main" val="1609387651"/>
              </p:ext>
            </p:extLst>
          </p:nvPr>
        </p:nvGraphicFramePr>
        <p:xfrm>
          <a:off x="1493998" y="1974493"/>
          <a:ext cx="8608444" cy="2107980"/>
        </p:xfrm>
        <a:graphic>
          <a:graphicData uri="http://schemas.openxmlformats.org/drawingml/2006/table">
            <a:tbl>
              <a:tblPr>
                <a:tableStyleId>{5C22544A-7EE6-4342-B048-85BDC9FD1C3A}</a:tableStyleId>
              </a:tblPr>
              <a:tblGrid>
                <a:gridCol w="929603">
                  <a:extLst>
                    <a:ext uri="{9D8B030D-6E8A-4147-A177-3AD203B41FA5}">
                      <a16:colId xmlns:a16="http://schemas.microsoft.com/office/drawing/2014/main" val="2006775594"/>
                    </a:ext>
                  </a:extLst>
                </a:gridCol>
                <a:gridCol w="1573113">
                  <a:extLst>
                    <a:ext uri="{9D8B030D-6E8A-4147-A177-3AD203B41FA5}">
                      <a16:colId xmlns:a16="http://schemas.microsoft.com/office/drawing/2014/main" val="1451191906"/>
                    </a:ext>
                  </a:extLst>
                </a:gridCol>
                <a:gridCol w="991370">
                  <a:extLst>
                    <a:ext uri="{9D8B030D-6E8A-4147-A177-3AD203B41FA5}">
                      <a16:colId xmlns:a16="http://schemas.microsoft.com/office/drawing/2014/main" val="3178942654"/>
                    </a:ext>
                  </a:extLst>
                </a:gridCol>
                <a:gridCol w="2557179">
                  <a:extLst>
                    <a:ext uri="{9D8B030D-6E8A-4147-A177-3AD203B41FA5}">
                      <a16:colId xmlns:a16="http://schemas.microsoft.com/office/drawing/2014/main" val="4084003856"/>
                    </a:ext>
                  </a:extLst>
                </a:gridCol>
                <a:gridCol w="2557179">
                  <a:extLst>
                    <a:ext uri="{9D8B030D-6E8A-4147-A177-3AD203B41FA5}">
                      <a16:colId xmlns:a16="http://schemas.microsoft.com/office/drawing/2014/main" val="407242725"/>
                    </a:ext>
                  </a:extLst>
                </a:gridCol>
              </a:tblGrid>
              <a:tr h="441454">
                <a:tc>
                  <a:txBody>
                    <a:bodyPr/>
                    <a:lstStyle/>
                    <a:p>
                      <a:pPr algn="ctr" fontAlgn="ctr"/>
                      <a:r>
                        <a:rPr lang="zh-CN" altLang="en-US" sz="1200" b="1" u="none" strike="noStrike" dirty="0">
                          <a:effectLst/>
                        </a:rPr>
                        <a:t>职位组</a:t>
                      </a:r>
                      <a:endParaRPr lang="en-US" sz="1200" b="1" i="0" u="none" strike="noStrike" dirty="0">
                        <a:solidFill>
                          <a:srgbClr val="000000"/>
                        </a:solidFill>
                        <a:effectLst/>
                        <a:latin typeface="等线" panose="02010600030101010101" pitchFamily="2" charset="-122"/>
                        <a:ea typeface="等线" panose="02010600030101010101" pitchFamily="2" charset="-122"/>
                      </a:endParaRPr>
                    </a:p>
                  </a:txBody>
                  <a:tcPr marL="5443" marR="5443" marT="5443" marB="0" anchor="ctr"/>
                </a:tc>
                <a:tc gridSpan="4">
                  <a:txBody>
                    <a:bodyPr/>
                    <a:lstStyle/>
                    <a:p>
                      <a:pPr algn="ctr" fontAlgn="ctr"/>
                      <a:r>
                        <a:rPr lang="zh-CN" altLang="en-US" sz="1200" b="1" u="none" strike="noStrike" dirty="0">
                          <a:effectLst/>
                        </a:rPr>
                        <a:t>审批流</a:t>
                      </a:r>
                      <a:endParaRPr lang="en-US" sz="1200" b="1" i="0" u="none" strike="noStrike" dirty="0">
                        <a:solidFill>
                          <a:srgbClr val="000000"/>
                        </a:solidFill>
                        <a:effectLst/>
                        <a:latin typeface="等线" panose="02010600030101010101" pitchFamily="2" charset="-122"/>
                        <a:ea typeface="等线" panose="02010600030101010101" pitchFamily="2" charset="-122"/>
                      </a:endParaRPr>
                    </a:p>
                  </a:txBody>
                  <a:tcPr marL="5443" marR="5443" marT="5443" marB="0" anchor="ct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153984709"/>
                  </a:ext>
                </a:extLst>
              </a:tr>
              <a:tr h="269036">
                <a:tc>
                  <a:txBody>
                    <a:bodyPr/>
                    <a:lstStyle/>
                    <a:p>
                      <a:pPr algn="ctr" fontAlgn="ctr"/>
                      <a:r>
                        <a:rPr lang="en-US" sz="1200" u="none" strike="noStrike">
                          <a:effectLst/>
                        </a:rPr>
                        <a:t>SF00</a:t>
                      </a:r>
                      <a:endParaRPr lang="en-US" sz="1200" b="0" i="0" u="none" strike="noStrike">
                        <a:solidFill>
                          <a:srgbClr val="000000"/>
                        </a:solidFill>
                        <a:effectLst/>
                        <a:latin typeface="等线" panose="02010600030101010101" pitchFamily="2" charset="-122"/>
                        <a:ea typeface="等线" panose="02010600030101010101" pitchFamily="2" charset="-122"/>
                      </a:endParaRPr>
                    </a:p>
                  </a:txBody>
                  <a:tcPr marL="5443" marR="5443" marT="5443" marB="0" anchor="ctr"/>
                </a:tc>
                <a:tc>
                  <a:txBody>
                    <a:bodyPr/>
                    <a:lstStyle/>
                    <a:p>
                      <a:pPr algn="ctr" fontAlgn="ctr"/>
                      <a:r>
                        <a:rPr lang="fr-FR" altLang="zh-CN" sz="1200" u="none" strike="noStrike" dirty="0">
                          <a:effectLst/>
                        </a:rPr>
                        <a:t>N+1</a:t>
                      </a:r>
                      <a:endParaRPr lang="fr-FR"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5443" marR="5443" marT="5443" marB="0" anchor="ctr"/>
                </a:tc>
                <a:tc>
                  <a:txBody>
                    <a:bodyPr/>
                    <a:lstStyle/>
                    <a:p>
                      <a:pPr algn="ctr" fontAlgn="ctr"/>
                      <a:r>
                        <a:rPr lang="en-US" sz="1200" u="none" strike="noStrike" dirty="0">
                          <a:effectLst/>
                        </a:rPr>
                        <a:t>AM</a:t>
                      </a:r>
                      <a:endParaRPr lang="en-US" sz="1200" b="0" i="0" u="none" strike="noStrike" dirty="0">
                        <a:solidFill>
                          <a:srgbClr val="000000"/>
                        </a:solidFill>
                        <a:effectLst/>
                        <a:latin typeface="等线" panose="02010600030101010101" pitchFamily="2" charset="-122"/>
                        <a:ea typeface="等线" panose="02010600030101010101" pitchFamily="2" charset="-122"/>
                      </a:endParaRPr>
                    </a:p>
                  </a:txBody>
                  <a:tcPr marL="5443" marR="5443" marT="5443" marB="0" anchor="ctr"/>
                </a:tc>
                <a:tc>
                  <a:txBody>
                    <a:bodyPr/>
                    <a:lstStyle/>
                    <a:p>
                      <a:pPr algn="ctr" fontAlgn="ctr"/>
                      <a:r>
                        <a:rPr lang="zh-CN" altLang="en-US" sz="1200" u="none" strike="noStrike" dirty="0">
                          <a:effectLst/>
                        </a:rPr>
                        <a:t>　</a:t>
                      </a:r>
                      <a:endParaRPr lang="zh-CN" altLang="en-US" sz="1200" b="0" i="0" u="none" strike="noStrike" dirty="0">
                        <a:solidFill>
                          <a:srgbClr val="000000"/>
                        </a:solidFill>
                        <a:effectLst/>
                        <a:latin typeface="等线" panose="02010600030101010101" pitchFamily="2" charset="-122"/>
                        <a:ea typeface="等线" panose="02010600030101010101" pitchFamily="2" charset="-122"/>
                      </a:endParaRPr>
                    </a:p>
                  </a:txBody>
                  <a:tcPr marL="5443" marR="5443" marT="5443" marB="0" anchor="ctr"/>
                </a:tc>
                <a:tc>
                  <a:txBody>
                    <a:bodyPr/>
                    <a:lstStyle/>
                    <a:p>
                      <a:pPr algn="ctr" fontAlgn="ctr"/>
                      <a:r>
                        <a:rPr lang="zh-CN" altLang="en-US" sz="1200" u="none" strike="noStrike" dirty="0">
                          <a:effectLst/>
                        </a:rPr>
                        <a:t>　</a:t>
                      </a:r>
                      <a:endParaRPr lang="zh-CN" altLang="en-US" sz="1200" b="0" i="0" u="none" strike="noStrike" dirty="0">
                        <a:solidFill>
                          <a:srgbClr val="000000"/>
                        </a:solidFill>
                        <a:effectLst/>
                        <a:latin typeface="等线" panose="02010600030101010101" pitchFamily="2" charset="-122"/>
                        <a:ea typeface="等线" panose="02010600030101010101" pitchFamily="2" charset="-122"/>
                      </a:endParaRPr>
                    </a:p>
                  </a:txBody>
                  <a:tcPr marL="5443" marR="5443" marT="5443" marB="0" anchor="ctr"/>
                </a:tc>
                <a:extLst>
                  <a:ext uri="{0D108BD9-81ED-4DB2-BD59-A6C34878D82A}">
                    <a16:rowId xmlns:a16="http://schemas.microsoft.com/office/drawing/2014/main" val="1293755601"/>
                  </a:ext>
                </a:extLst>
              </a:tr>
              <a:tr h="269036">
                <a:tc>
                  <a:txBody>
                    <a:bodyPr/>
                    <a:lstStyle/>
                    <a:p>
                      <a:pPr algn="ctr" fontAlgn="ctr"/>
                      <a:r>
                        <a:rPr lang="en-US" sz="1200" u="none" strike="noStrike">
                          <a:effectLst/>
                        </a:rPr>
                        <a:t>OFSM</a:t>
                      </a:r>
                      <a:endParaRPr lang="en-US" sz="1200" b="0" i="0" u="none" strike="noStrike">
                        <a:solidFill>
                          <a:srgbClr val="000000"/>
                        </a:solidFill>
                        <a:effectLst/>
                        <a:latin typeface="等线" panose="02010600030101010101" pitchFamily="2" charset="-122"/>
                        <a:ea typeface="等线" panose="02010600030101010101" pitchFamily="2" charset="-122"/>
                      </a:endParaRPr>
                    </a:p>
                  </a:txBody>
                  <a:tcPr marL="5443" marR="5443" marT="5443" marB="0" anchor="ct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lang="fr-FR" altLang="zh-CN" sz="1200" u="none" strike="noStrike" dirty="0">
                          <a:effectLst/>
                        </a:rPr>
                        <a:t>N+1</a:t>
                      </a:r>
                      <a:endParaRPr lang="fr-FR"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5443" marR="5443" marT="5443" marB="0" anchor="ctr"/>
                </a:tc>
                <a:tc>
                  <a:txBody>
                    <a:bodyPr/>
                    <a:lstStyle/>
                    <a:p>
                      <a:pPr algn="ctr" fontAlgn="ctr"/>
                      <a:endParaRPr lang="en-US" sz="1200" b="0" i="0" u="none" strike="noStrike" dirty="0">
                        <a:solidFill>
                          <a:srgbClr val="000000"/>
                        </a:solidFill>
                        <a:effectLst/>
                        <a:latin typeface="等线" panose="02010600030101010101" pitchFamily="2" charset="-122"/>
                        <a:ea typeface="等线" panose="02010600030101010101" pitchFamily="2" charset="-122"/>
                      </a:endParaRPr>
                    </a:p>
                  </a:txBody>
                  <a:tcPr marL="5443" marR="5443" marT="5443" marB="0" anchor="ctr"/>
                </a:tc>
                <a:tc>
                  <a:txBody>
                    <a:bodyPr/>
                    <a:lstStyle/>
                    <a:p>
                      <a:pPr algn="ctr" fontAlgn="ctr"/>
                      <a:r>
                        <a:rPr lang="zh-CN" altLang="en-US" sz="1200" u="none" strike="noStrike" dirty="0">
                          <a:effectLst/>
                        </a:rPr>
                        <a:t>　</a:t>
                      </a:r>
                      <a:endParaRPr lang="zh-CN" altLang="en-US" sz="1200" b="0" i="0" u="none" strike="noStrike" dirty="0">
                        <a:solidFill>
                          <a:srgbClr val="000000"/>
                        </a:solidFill>
                        <a:effectLst/>
                        <a:latin typeface="等线" panose="02010600030101010101" pitchFamily="2" charset="-122"/>
                        <a:ea typeface="等线" panose="02010600030101010101" pitchFamily="2" charset="-122"/>
                      </a:endParaRPr>
                    </a:p>
                  </a:txBody>
                  <a:tcPr marL="5443" marR="5443" marT="5443" marB="0" anchor="ctr"/>
                </a:tc>
                <a:tc>
                  <a:txBody>
                    <a:bodyPr/>
                    <a:lstStyle/>
                    <a:p>
                      <a:pPr algn="ctr" fontAlgn="ctr"/>
                      <a:r>
                        <a:rPr lang="zh-CN" altLang="en-US" sz="1200" u="none" strike="noStrike" dirty="0">
                          <a:effectLst/>
                        </a:rPr>
                        <a:t>　</a:t>
                      </a:r>
                      <a:endParaRPr lang="zh-CN" altLang="en-US" sz="1200" b="0" i="0" u="none" strike="noStrike" dirty="0">
                        <a:solidFill>
                          <a:srgbClr val="000000"/>
                        </a:solidFill>
                        <a:effectLst/>
                        <a:latin typeface="等线" panose="02010600030101010101" pitchFamily="2" charset="-122"/>
                        <a:ea typeface="等线" panose="02010600030101010101" pitchFamily="2" charset="-122"/>
                      </a:endParaRPr>
                    </a:p>
                  </a:txBody>
                  <a:tcPr marL="5443" marR="5443" marT="5443" marB="0" anchor="ctr"/>
                </a:tc>
                <a:extLst>
                  <a:ext uri="{0D108BD9-81ED-4DB2-BD59-A6C34878D82A}">
                    <a16:rowId xmlns:a16="http://schemas.microsoft.com/office/drawing/2014/main" val="2465057754"/>
                  </a:ext>
                </a:extLst>
              </a:tr>
              <a:tr h="400641">
                <a:tc>
                  <a:txBody>
                    <a:bodyPr/>
                    <a:lstStyle/>
                    <a:p>
                      <a:pPr algn="ctr" fontAlgn="ctr"/>
                      <a:r>
                        <a:rPr lang="en-US" sz="1200" u="none" strike="noStrike" dirty="0">
                          <a:effectLst/>
                        </a:rPr>
                        <a:t>OSM1</a:t>
                      </a:r>
                      <a:endParaRPr lang="en-US" sz="1200" b="0" i="0" u="none" strike="noStrike" dirty="0">
                        <a:solidFill>
                          <a:srgbClr val="000000"/>
                        </a:solidFill>
                        <a:effectLst/>
                        <a:latin typeface="等线" panose="02010600030101010101" pitchFamily="2" charset="-122"/>
                        <a:ea typeface="等线" panose="02010600030101010101" pitchFamily="2" charset="-122"/>
                      </a:endParaRPr>
                    </a:p>
                  </a:txBody>
                  <a:tcPr marL="5443" marR="5443" marT="5443" marB="0" anchor="ctr"/>
                </a:tc>
                <a:tc>
                  <a:txBody>
                    <a:bodyPr/>
                    <a:lstStyle/>
                    <a:p>
                      <a:pPr algn="ctr" fontAlgn="ctr"/>
                      <a:r>
                        <a:rPr lang="en-US" sz="1200" u="none" strike="noStrike" dirty="0">
                          <a:effectLst/>
                        </a:rPr>
                        <a:t>AM</a:t>
                      </a:r>
                      <a:endParaRPr lang="en-US" sz="1200" b="0" i="0" u="none" strike="noStrike" dirty="0">
                        <a:solidFill>
                          <a:srgbClr val="000000"/>
                        </a:solidFill>
                        <a:effectLst/>
                        <a:latin typeface="等线" panose="02010600030101010101" pitchFamily="2" charset="-122"/>
                        <a:ea typeface="等线" panose="02010600030101010101" pitchFamily="2" charset="-122"/>
                      </a:endParaRPr>
                    </a:p>
                  </a:txBody>
                  <a:tcPr marL="5443" marR="5443" marT="5443" marB="0" anchor="ctr"/>
                </a:tc>
                <a:tc>
                  <a:txBody>
                    <a:bodyPr/>
                    <a:lstStyle/>
                    <a:p>
                      <a:pPr algn="ctr" fontAlgn="ctr"/>
                      <a:r>
                        <a:rPr lang="en-US" sz="1200" u="none" strike="noStrike" dirty="0">
                          <a:effectLst/>
                        </a:rPr>
                        <a:t>RD</a:t>
                      </a:r>
                      <a:endParaRPr lang="en-US" sz="1200" b="0" i="0" u="none" strike="noStrike" dirty="0">
                        <a:solidFill>
                          <a:srgbClr val="000000"/>
                        </a:solidFill>
                        <a:effectLst/>
                        <a:latin typeface="等线" panose="02010600030101010101" pitchFamily="2" charset="-122"/>
                        <a:ea typeface="等线" panose="02010600030101010101" pitchFamily="2" charset="-122"/>
                      </a:endParaRPr>
                    </a:p>
                  </a:txBody>
                  <a:tcPr marL="5443" marR="5443" marT="5443" marB="0" anchor="ctr"/>
                </a:tc>
                <a:tc>
                  <a:txBody>
                    <a:bodyPr/>
                    <a:lstStyle/>
                    <a:p>
                      <a:pPr algn="ctr" fontAlgn="ctr"/>
                      <a:r>
                        <a:rPr lang="en-US" sz="1200" u="none" strike="noStrike" dirty="0">
                          <a:effectLst/>
                        </a:rPr>
                        <a:t>SD</a:t>
                      </a:r>
                    </a:p>
                  </a:txBody>
                  <a:tcPr marL="5443" marR="5443" marT="5443" marB="0" anchor="ctr"/>
                </a:tc>
                <a:tc>
                  <a:txBody>
                    <a:bodyPr/>
                    <a:lstStyle/>
                    <a:p>
                      <a:pPr marL="0" marR="0" lvl="0" indent="0" algn="ctr" defTabSz="914354" rtl="0" eaLnBrk="1" fontAlgn="ctr" latinLnBrk="0" hangingPunct="1">
                        <a:lnSpc>
                          <a:spcPct val="100000"/>
                        </a:lnSpc>
                        <a:spcBef>
                          <a:spcPts val="0"/>
                        </a:spcBef>
                        <a:spcAft>
                          <a:spcPts val="0"/>
                        </a:spcAft>
                        <a:buClrTx/>
                        <a:buSzTx/>
                        <a:buFontTx/>
                        <a:buNone/>
                        <a:tabLst/>
                        <a:defRPr/>
                      </a:pP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5443" marR="5443" marT="5443" marB="0" anchor="ctr"/>
                </a:tc>
                <a:extLst>
                  <a:ext uri="{0D108BD9-81ED-4DB2-BD59-A6C34878D82A}">
                    <a16:rowId xmlns:a16="http://schemas.microsoft.com/office/drawing/2014/main" val="119166014"/>
                  </a:ext>
                </a:extLst>
              </a:tr>
              <a:tr h="400641">
                <a:tc>
                  <a:txBody>
                    <a:bodyPr/>
                    <a:lstStyle/>
                    <a:p>
                      <a:pPr algn="ctr" fontAlgn="ctr"/>
                      <a:r>
                        <a:rPr lang="en-US" sz="1200" u="none" strike="noStrike">
                          <a:effectLst/>
                        </a:rPr>
                        <a:t>OSM2</a:t>
                      </a:r>
                      <a:endParaRPr lang="en-US" sz="1200" b="0" i="0" u="none" strike="noStrike">
                        <a:solidFill>
                          <a:srgbClr val="000000"/>
                        </a:solidFill>
                        <a:effectLst/>
                        <a:latin typeface="等线" panose="02010600030101010101" pitchFamily="2" charset="-122"/>
                        <a:ea typeface="等线" panose="02010600030101010101" pitchFamily="2" charset="-122"/>
                      </a:endParaRPr>
                    </a:p>
                  </a:txBody>
                  <a:tcPr marL="5443" marR="5443" marT="5443" marB="0" anchor="ctr"/>
                </a:tc>
                <a:tc>
                  <a:txBody>
                    <a:bodyPr/>
                    <a:lstStyle/>
                    <a:p>
                      <a:pPr algn="ctr" fontAlgn="ctr"/>
                      <a:r>
                        <a:rPr lang="en-US" sz="1200" u="none" strike="noStrike" dirty="0">
                          <a:effectLst/>
                        </a:rPr>
                        <a:t>SM</a:t>
                      </a:r>
                      <a:endParaRPr lang="en-US" sz="1200" b="0" i="0" u="none" strike="noStrike" dirty="0">
                        <a:solidFill>
                          <a:srgbClr val="000000"/>
                        </a:solidFill>
                        <a:effectLst/>
                        <a:latin typeface="等线" panose="02010600030101010101" pitchFamily="2" charset="-122"/>
                        <a:ea typeface="等线" panose="02010600030101010101" pitchFamily="2" charset="-122"/>
                      </a:endParaRPr>
                    </a:p>
                  </a:txBody>
                  <a:tcPr marL="5443" marR="5443" marT="5443" marB="0" anchor="ctr"/>
                </a:tc>
                <a:tc>
                  <a:txBody>
                    <a:bodyPr/>
                    <a:lstStyle/>
                    <a:p>
                      <a:pPr algn="ctr" fontAlgn="ctr"/>
                      <a:r>
                        <a:rPr lang="en-US" sz="1200" u="none" strike="noStrike" dirty="0">
                          <a:effectLst/>
                        </a:rPr>
                        <a:t>AM</a:t>
                      </a:r>
                      <a:endParaRPr lang="en-US" sz="1200" b="0" i="0" u="none" strike="noStrike" dirty="0">
                        <a:solidFill>
                          <a:srgbClr val="000000"/>
                        </a:solidFill>
                        <a:effectLst/>
                        <a:latin typeface="等线" panose="02010600030101010101" pitchFamily="2" charset="-122"/>
                        <a:ea typeface="等线" panose="02010600030101010101" pitchFamily="2" charset="-122"/>
                      </a:endParaRPr>
                    </a:p>
                  </a:txBody>
                  <a:tcPr marL="5443" marR="5443" marT="5443" marB="0" anchor="ctr"/>
                </a:tc>
                <a:tc>
                  <a:txBody>
                    <a:bodyPr/>
                    <a:lstStyle/>
                    <a:p>
                      <a:pPr algn="ctr" fontAlgn="ctr"/>
                      <a:r>
                        <a:rPr lang="en-US" sz="1200" u="none" strike="noStrike" dirty="0">
                          <a:effectLst/>
                        </a:rPr>
                        <a:t>RD</a:t>
                      </a:r>
                      <a:endParaRPr lang="en-US" sz="1200" b="0" i="0" u="none" strike="noStrike" dirty="0">
                        <a:solidFill>
                          <a:srgbClr val="000000"/>
                        </a:solidFill>
                        <a:effectLst/>
                        <a:latin typeface="等线" panose="02010600030101010101" pitchFamily="2" charset="-122"/>
                        <a:ea typeface="等线" panose="02010600030101010101" pitchFamily="2" charset="-122"/>
                      </a:endParaRPr>
                    </a:p>
                  </a:txBody>
                  <a:tcPr marL="5443" marR="5443" marT="5443" marB="0" anchor="ctr"/>
                </a:tc>
                <a:tc>
                  <a:txBody>
                    <a:bodyPr/>
                    <a:lstStyle/>
                    <a:p>
                      <a:pPr algn="ctr" fontAlgn="ctr"/>
                      <a:r>
                        <a:rPr lang="en-US" sz="1200" u="none" strike="noStrike" dirty="0">
                          <a:effectLst/>
                        </a:rPr>
                        <a:t>SD</a:t>
                      </a:r>
                    </a:p>
                  </a:txBody>
                  <a:tcPr marL="5443" marR="5443" marT="5443" marB="0" anchor="ctr"/>
                </a:tc>
                <a:extLst>
                  <a:ext uri="{0D108BD9-81ED-4DB2-BD59-A6C34878D82A}">
                    <a16:rowId xmlns:a16="http://schemas.microsoft.com/office/drawing/2014/main" val="1461329616"/>
                  </a:ext>
                </a:extLst>
              </a:tr>
              <a:tr h="327172">
                <a:tc>
                  <a:txBody>
                    <a:bodyPr/>
                    <a:lstStyle/>
                    <a:p>
                      <a:pPr algn="ctr" fontAlgn="ctr"/>
                      <a:r>
                        <a:rPr lang="en-US" sz="1200" u="none" strike="noStrike">
                          <a:effectLst/>
                        </a:rPr>
                        <a:t>OSPP</a:t>
                      </a:r>
                      <a:endParaRPr lang="en-US" sz="1200" b="0" i="0" u="none" strike="noStrike">
                        <a:solidFill>
                          <a:srgbClr val="000000"/>
                        </a:solidFill>
                        <a:effectLst/>
                        <a:latin typeface="等线" panose="02010600030101010101" pitchFamily="2" charset="-122"/>
                        <a:ea typeface="等线" panose="02010600030101010101" pitchFamily="2" charset="-122"/>
                      </a:endParaRPr>
                    </a:p>
                  </a:txBody>
                  <a:tcPr marL="5443" marR="5443" marT="5443" marB="0" anchor="ctr"/>
                </a:tc>
                <a:tc>
                  <a:txBody>
                    <a:bodyPr/>
                    <a:lstStyle/>
                    <a:p>
                      <a:pPr algn="ctr" fontAlgn="ctr"/>
                      <a:r>
                        <a:rPr lang="en-US" sz="1200" u="none" strike="noStrike">
                          <a:effectLst/>
                        </a:rPr>
                        <a:t>SM</a:t>
                      </a:r>
                      <a:endParaRPr lang="en-US" sz="1200" b="0" i="0" u="none" strike="noStrike">
                        <a:solidFill>
                          <a:srgbClr val="000000"/>
                        </a:solidFill>
                        <a:effectLst/>
                        <a:latin typeface="等线" panose="02010600030101010101" pitchFamily="2" charset="-122"/>
                        <a:ea typeface="等线" panose="02010600030101010101" pitchFamily="2" charset="-122"/>
                      </a:endParaRPr>
                    </a:p>
                  </a:txBody>
                  <a:tcPr marL="5443" marR="5443" marT="5443" marB="0" anchor="ctr"/>
                </a:tc>
                <a:tc>
                  <a:txBody>
                    <a:bodyPr/>
                    <a:lstStyle/>
                    <a:p>
                      <a:pPr algn="ctr" fontAlgn="ctr"/>
                      <a:r>
                        <a:rPr lang="zh-CN" altLang="en-US" sz="1200" u="none" strike="noStrike">
                          <a:effectLst/>
                        </a:rPr>
                        <a:t>　</a:t>
                      </a:r>
                      <a:endParaRPr lang="zh-CN" altLang="en-US" sz="1200" b="0" i="0" u="none" strike="noStrike">
                        <a:solidFill>
                          <a:srgbClr val="000000"/>
                        </a:solidFill>
                        <a:effectLst/>
                        <a:latin typeface="等线" panose="02010600030101010101" pitchFamily="2" charset="-122"/>
                        <a:ea typeface="等线" panose="02010600030101010101" pitchFamily="2" charset="-122"/>
                      </a:endParaRPr>
                    </a:p>
                  </a:txBody>
                  <a:tcPr marL="5443" marR="5443" marT="5443" marB="0" anchor="ctr"/>
                </a:tc>
                <a:tc>
                  <a:txBody>
                    <a:bodyPr/>
                    <a:lstStyle/>
                    <a:p>
                      <a:pPr algn="ctr" fontAlgn="ctr"/>
                      <a:r>
                        <a:rPr lang="zh-CN" altLang="en-US" sz="1200" u="none" strike="noStrike">
                          <a:effectLst/>
                        </a:rPr>
                        <a:t>　</a:t>
                      </a:r>
                      <a:endParaRPr lang="zh-CN" altLang="en-US" sz="1200" b="0" i="0" u="none" strike="noStrike">
                        <a:solidFill>
                          <a:srgbClr val="000000"/>
                        </a:solidFill>
                        <a:effectLst/>
                        <a:latin typeface="等线" panose="02010600030101010101" pitchFamily="2" charset="-122"/>
                        <a:ea typeface="等线" panose="02010600030101010101" pitchFamily="2" charset="-122"/>
                      </a:endParaRPr>
                    </a:p>
                  </a:txBody>
                  <a:tcPr marL="5443" marR="5443" marT="5443" marB="0" anchor="ctr"/>
                </a:tc>
                <a:tc>
                  <a:txBody>
                    <a:bodyPr/>
                    <a:lstStyle/>
                    <a:p>
                      <a:pPr algn="ctr" fontAlgn="ctr"/>
                      <a:r>
                        <a:rPr lang="zh-CN" altLang="en-US" sz="1200" u="none" strike="noStrike" dirty="0">
                          <a:effectLst/>
                        </a:rPr>
                        <a:t>　</a:t>
                      </a:r>
                      <a:endParaRPr lang="zh-CN" altLang="en-US" sz="1200" b="0" i="0" u="none" strike="noStrike" dirty="0">
                        <a:solidFill>
                          <a:srgbClr val="000000"/>
                        </a:solidFill>
                        <a:effectLst/>
                        <a:latin typeface="等线" panose="02010600030101010101" pitchFamily="2" charset="-122"/>
                        <a:ea typeface="等线" panose="02010600030101010101" pitchFamily="2" charset="-122"/>
                      </a:endParaRPr>
                    </a:p>
                  </a:txBody>
                  <a:tcPr marL="5443" marR="5443" marT="5443" marB="0" anchor="ctr"/>
                </a:tc>
                <a:extLst>
                  <a:ext uri="{0D108BD9-81ED-4DB2-BD59-A6C34878D82A}">
                    <a16:rowId xmlns:a16="http://schemas.microsoft.com/office/drawing/2014/main" val="257806989"/>
                  </a:ext>
                </a:extLst>
              </a:tr>
            </a:tbl>
          </a:graphicData>
        </a:graphic>
      </p:graphicFrame>
    </p:spTree>
    <p:extLst>
      <p:ext uri="{BB962C8B-B14F-4D97-AF65-F5344CB8AC3E}">
        <p14:creationId xmlns:p14="http://schemas.microsoft.com/office/powerpoint/2010/main" val="12456998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34267" y="3192124"/>
            <a:ext cx="2954655"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考勤管理</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rPr>
                <a:t>09</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4190077392"/>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查看</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维护考勤信息数据</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矩形 4">
            <a:extLst>
              <a:ext uri="{FF2B5EF4-FFF2-40B4-BE49-F238E27FC236}">
                <a16:creationId xmlns:a16="http://schemas.microsoft.com/office/drawing/2014/main" id="{F3272268-6465-6AEA-901F-FC2B4169C90A}"/>
              </a:ext>
            </a:extLst>
          </p:cNvPr>
          <p:cNvSpPr/>
          <p:nvPr/>
        </p:nvSpPr>
        <p:spPr>
          <a:xfrm>
            <a:off x="1137009" y="1512119"/>
            <a:ext cx="8428911" cy="1526187"/>
          </a:xfrm>
          <a:prstGeom prst="rect">
            <a:avLst/>
          </a:prstGeom>
        </p:spPr>
        <p:txBody>
          <a:bodyPr wrap="none">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、点击“工作台</a:t>
            </a:r>
            <a:r>
              <a:rPr lang="en-US" altLang="zh-CN" sz="1600" dirty="0">
                <a:latin typeface="微软雅黑" panose="020B0503020204020204" pitchFamily="34" charset="-122"/>
                <a:ea typeface="微软雅黑" panose="020B0503020204020204" pitchFamily="34" charset="-122"/>
              </a:rPr>
              <a:t> - </a:t>
            </a:r>
            <a:r>
              <a:rPr lang="zh-CN" altLang="en-US" sz="1600" dirty="0">
                <a:latin typeface="微软雅黑" panose="020B0503020204020204" pitchFamily="34" charset="-122"/>
                <a:ea typeface="微软雅黑" panose="020B0503020204020204" pitchFamily="34" charset="-122"/>
              </a:rPr>
              <a:t>考勤管理”；</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、日期区间默认展示当前月，其他字段默认为空，流程状态为：未提交；</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、页面展示 “提交截止日期” “审批截止日期”，以便提醒当前账号人员及时维护数据；</a:t>
            </a:r>
          </a:p>
          <a:p>
            <a:pPr>
              <a:lnSpc>
                <a:spcPct val="150000"/>
              </a:lnSpc>
            </a:pPr>
            <a:endParaRPr lang="zh-CN" altLang="en-US" sz="1600" dirty="0">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F8801841-2D2A-1D0F-7E7C-08578F8F63B3}"/>
              </a:ext>
            </a:extLst>
          </p:cNvPr>
          <p:cNvPicPr>
            <a:picLocks noChangeAspect="1"/>
          </p:cNvPicPr>
          <p:nvPr/>
        </p:nvPicPr>
        <p:blipFill>
          <a:blip r:embed="rId2"/>
          <a:stretch>
            <a:fillRect/>
          </a:stretch>
        </p:blipFill>
        <p:spPr>
          <a:xfrm>
            <a:off x="1137009" y="3011152"/>
            <a:ext cx="5955242" cy="927566"/>
          </a:xfrm>
          <a:prstGeom prst="rect">
            <a:avLst/>
          </a:prstGeom>
        </p:spPr>
      </p:pic>
      <p:grpSp>
        <p:nvGrpSpPr>
          <p:cNvPr id="11" name="组合 10">
            <a:extLst>
              <a:ext uri="{FF2B5EF4-FFF2-40B4-BE49-F238E27FC236}">
                <a16:creationId xmlns:a16="http://schemas.microsoft.com/office/drawing/2014/main" id="{C98DBA36-0C85-35BA-B992-CD25B49CAD2D}"/>
              </a:ext>
            </a:extLst>
          </p:cNvPr>
          <p:cNvGrpSpPr/>
          <p:nvPr/>
        </p:nvGrpSpPr>
        <p:grpSpPr>
          <a:xfrm>
            <a:off x="1137009" y="3994965"/>
            <a:ext cx="9102725" cy="2227790"/>
            <a:chOff x="1444932" y="3750890"/>
            <a:chExt cx="9102725" cy="2227790"/>
          </a:xfrm>
        </p:grpSpPr>
        <p:grpSp>
          <p:nvGrpSpPr>
            <p:cNvPr id="16" name="组合 15">
              <a:extLst>
                <a:ext uri="{FF2B5EF4-FFF2-40B4-BE49-F238E27FC236}">
                  <a16:creationId xmlns:a16="http://schemas.microsoft.com/office/drawing/2014/main" id="{DDDC613B-4678-070B-FB9D-33819495C399}"/>
                </a:ext>
              </a:extLst>
            </p:cNvPr>
            <p:cNvGrpSpPr/>
            <p:nvPr/>
          </p:nvGrpSpPr>
          <p:grpSpPr>
            <a:xfrm>
              <a:off x="1444932" y="3750890"/>
              <a:ext cx="9102725" cy="1199090"/>
              <a:chOff x="1554999" y="3476367"/>
              <a:chExt cx="9102725" cy="1199090"/>
            </a:xfrm>
          </p:grpSpPr>
          <p:pic>
            <p:nvPicPr>
              <p:cNvPr id="24" name="图片 23">
                <a:extLst>
                  <a:ext uri="{FF2B5EF4-FFF2-40B4-BE49-F238E27FC236}">
                    <a16:creationId xmlns:a16="http://schemas.microsoft.com/office/drawing/2014/main" id="{1E84B096-7F5A-E547-97E0-588C6FC30C52}"/>
                  </a:ext>
                </a:extLst>
              </p:cNvPr>
              <p:cNvPicPr>
                <a:picLocks noChangeAspect="1"/>
              </p:cNvPicPr>
              <p:nvPr/>
            </p:nvPicPr>
            <p:blipFill rotWithShape="1">
              <a:blip r:embed="rId3"/>
              <a:srcRect l="4695" t="12527" b="68404"/>
              <a:stretch/>
            </p:blipFill>
            <p:spPr>
              <a:xfrm>
                <a:off x="1554999" y="3684857"/>
                <a:ext cx="9102725" cy="990600"/>
              </a:xfrm>
              <a:prstGeom prst="rect">
                <a:avLst/>
              </a:prstGeom>
            </p:spPr>
          </p:pic>
          <p:pic>
            <p:nvPicPr>
              <p:cNvPr id="39" name="图片 38">
                <a:extLst>
                  <a:ext uri="{FF2B5EF4-FFF2-40B4-BE49-F238E27FC236}">
                    <a16:creationId xmlns:a16="http://schemas.microsoft.com/office/drawing/2014/main" id="{D67244CB-603D-5C7F-59AD-72EE756674AF}"/>
                  </a:ext>
                </a:extLst>
              </p:cNvPr>
              <p:cNvPicPr>
                <a:picLocks noChangeAspect="1"/>
              </p:cNvPicPr>
              <p:nvPr/>
            </p:nvPicPr>
            <p:blipFill rotWithShape="1">
              <a:blip r:embed="rId4"/>
              <a:srcRect b="81564"/>
              <a:stretch/>
            </p:blipFill>
            <p:spPr>
              <a:xfrm>
                <a:off x="1554999" y="3476367"/>
                <a:ext cx="8483781" cy="291300"/>
              </a:xfrm>
              <a:prstGeom prst="rect">
                <a:avLst/>
              </a:prstGeom>
            </p:spPr>
          </p:pic>
        </p:grpSp>
        <p:pic>
          <p:nvPicPr>
            <p:cNvPr id="19" name="图片 18">
              <a:extLst>
                <a:ext uri="{FF2B5EF4-FFF2-40B4-BE49-F238E27FC236}">
                  <a16:creationId xmlns:a16="http://schemas.microsoft.com/office/drawing/2014/main" id="{F80DFB5F-18D6-C2B8-989B-B68F2FA2D0D6}"/>
                </a:ext>
              </a:extLst>
            </p:cNvPr>
            <p:cNvPicPr>
              <a:picLocks noChangeAspect="1"/>
            </p:cNvPicPr>
            <p:nvPr/>
          </p:nvPicPr>
          <p:blipFill>
            <a:blip r:embed="rId5"/>
            <a:stretch>
              <a:fillRect/>
            </a:stretch>
          </p:blipFill>
          <p:spPr>
            <a:xfrm>
              <a:off x="1444932" y="4949980"/>
              <a:ext cx="7343775" cy="1028700"/>
            </a:xfrm>
            <a:prstGeom prst="rect">
              <a:avLst/>
            </a:prstGeom>
          </p:spPr>
        </p:pic>
      </p:grpSp>
    </p:spTree>
    <p:extLst>
      <p:ext uri="{BB962C8B-B14F-4D97-AF65-F5344CB8AC3E}">
        <p14:creationId xmlns:p14="http://schemas.microsoft.com/office/powerpoint/2010/main" val="24788476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查看</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维护考勤信息数据</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7" name="矩形 6">
            <a:extLst>
              <a:ext uri="{FF2B5EF4-FFF2-40B4-BE49-F238E27FC236}">
                <a16:creationId xmlns:a16="http://schemas.microsoft.com/office/drawing/2014/main" id="{46D5B74E-DEF0-0BF0-77EF-8B268545AD67}"/>
              </a:ext>
            </a:extLst>
          </p:cNvPr>
          <p:cNvSpPr/>
          <p:nvPr/>
        </p:nvSpPr>
        <p:spPr>
          <a:xfrm>
            <a:off x="642005" y="1987128"/>
            <a:ext cx="9417963" cy="787523"/>
          </a:xfrm>
          <a:prstGeom prst="rect">
            <a:avLst/>
          </a:prstGeom>
        </p:spPr>
        <p:txBody>
          <a:bodyPr wrap="none">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4</a:t>
            </a:r>
            <a:r>
              <a:rPr lang="zh-CN" altLang="en-US" sz="1600" dirty="0">
                <a:latin typeface="微软雅黑" panose="020B0503020204020204" pitchFamily="34" charset="-122"/>
                <a:ea typeface="微软雅黑" panose="020B0503020204020204" pitchFamily="34" charset="-122"/>
              </a:rPr>
              <a:t>、选择“营运点”（必填），点击搜索。查看员工信息、排班、请假、加班信息。</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zh-CN" altLang="en-US" sz="1600" dirty="0">
                <a:latin typeface="微软雅黑" panose="020B0503020204020204" pitchFamily="34" charset="-122"/>
                <a:ea typeface="微软雅黑" panose="020B0503020204020204" pitchFamily="34" charset="-122"/>
              </a:rPr>
              <a:t>该页面不允许修改排班，加班，请假等数据，若有修改，在高级排班、休假管理和加班管理页面处理。</a:t>
            </a:r>
          </a:p>
        </p:txBody>
      </p:sp>
      <p:sp>
        <p:nvSpPr>
          <p:cNvPr id="8" name="文本框 7">
            <a:extLst>
              <a:ext uri="{FF2B5EF4-FFF2-40B4-BE49-F238E27FC236}">
                <a16:creationId xmlns:a16="http://schemas.microsoft.com/office/drawing/2014/main" id="{73EB3B88-AA31-289B-3C8A-DCF7C82F4125}"/>
              </a:ext>
            </a:extLst>
          </p:cNvPr>
          <p:cNvSpPr txBox="1"/>
          <p:nvPr/>
        </p:nvSpPr>
        <p:spPr>
          <a:xfrm>
            <a:off x="9767629" y="4093349"/>
            <a:ext cx="1818167" cy="584775"/>
          </a:xfrm>
          <a:prstGeom prst="rect">
            <a:avLst/>
          </a:prstGeom>
          <a:noFill/>
        </p:spPr>
        <p:txBody>
          <a:bodyPr wrap="square" rtlCol="0">
            <a:spAutoFit/>
          </a:bodyPr>
          <a:lstStyle/>
          <a:p>
            <a:r>
              <a:rPr lang="en-US" altLang="zh-CN" sz="1600" b="1" dirty="0">
                <a:solidFill>
                  <a:srgbClr val="00B050"/>
                </a:solidFill>
                <a:latin typeface="微软雅黑" panose="020B0503020204020204" pitchFamily="34" charset="-122"/>
                <a:ea typeface="微软雅黑" panose="020B0503020204020204" pitchFamily="34" charset="-122"/>
                <a:sym typeface="Wingdings" panose="05000000000000000000" pitchFamily="2" charset="2"/>
              </a:rPr>
              <a:t></a:t>
            </a:r>
            <a:r>
              <a:rPr lang="zh-CN" altLang="en-US" sz="1600" b="1" dirty="0">
                <a:solidFill>
                  <a:srgbClr val="00B050"/>
                </a:solidFill>
                <a:latin typeface="微软雅黑" panose="020B0503020204020204" pitchFamily="34" charset="-122"/>
                <a:ea typeface="微软雅黑" panose="020B0503020204020204" pitchFamily="34" charset="-122"/>
              </a:rPr>
              <a:t>考勤信息页面的时间展示为自然月</a:t>
            </a:r>
          </a:p>
        </p:txBody>
      </p:sp>
      <p:sp>
        <p:nvSpPr>
          <p:cNvPr id="9" name="矩形 8">
            <a:extLst>
              <a:ext uri="{FF2B5EF4-FFF2-40B4-BE49-F238E27FC236}">
                <a16:creationId xmlns:a16="http://schemas.microsoft.com/office/drawing/2014/main" id="{E306C16A-B1EA-50A0-C9BD-81ADE3DEFD04}"/>
              </a:ext>
            </a:extLst>
          </p:cNvPr>
          <p:cNvSpPr/>
          <p:nvPr/>
        </p:nvSpPr>
        <p:spPr>
          <a:xfrm>
            <a:off x="9767629" y="4913696"/>
            <a:ext cx="2197390" cy="584775"/>
          </a:xfrm>
          <a:prstGeom prst="rect">
            <a:avLst/>
          </a:prstGeom>
        </p:spPr>
        <p:txBody>
          <a:bodyPr wrap="square">
            <a:spAutoFit/>
          </a:bodyPr>
          <a:lstStyle/>
          <a:p>
            <a:r>
              <a:rPr lang="en-US" altLang="zh-CN" sz="1600" dirty="0">
                <a:solidFill>
                  <a:srgbClr val="00B050"/>
                </a:solidFill>
                <a:latin typeface="微软雅黑" panose="020B0503020204020204" pitchFamily="34" charset="-122"/>
                <a:ea typeface="微软雅黑" panose="020B0503020204020204" pitchFamily="34" charset="-122"/>
                <a:sym typeface="Wingdings" panose="05000000000000000000" pitchFamily="2" charset="2"/>
              </a:rPr>
              <a:t></a:t>
            </a:r>
            <a:r>
              <a:rPr lang="zh-CN" altLang="en-US" sz="1600" b="1" dirty="0">
                <a:solidFill>
                  <a:srgbClr val="00B050"/>
                </a:solidFill>
                <a:latin typeface="微软雅黑" panose="020B0503020204020204" pitchFamily="34" charset="-122"/>
                <a:ea typeface="微软雅黑" panose="020B0503020204020204" pitchFamily="34" charset="-122"/>
              </a:rPr>
              <a:t>人员展示为当前营运点的所有员工</a:t>
            </a:r>
          </a:p>
        </p:txBody>
      </p:sp>
      <p:pic>
        <p:nvPicPr>
          <p:cNvPr id="10" name="图片 9">
            <a:extLst>
              <a:ext uri="{FF2B5EF4-FFF2-40B4-BE49-F238E27FC236}">
                <a16:creationId xmlns:a16="http://schemas.microsoft.com/office/drawing/2014/main" id="{5E75A9F9-1DB2-A8BE-8CC4-C354FC9B20D5}"/>
              </a:ext>
            </a:extLst>
          </p:cNvPr>
          <p:cNvPicPr>
            <a:picLocks noChangeAspect="1"/>
          </p:cNvPicPr>
          <p:nvPr/>
        </p:nvPicPr>
        <p:blipFill rotWithShape="1">
          <a:blip r:embed="rId2"/>
          <a:srcRect r="28493"/>
          <a:stretch/>
        </p:blipFill>
        <p:spPr>
          <a:xfrm>
            <a:off x="642005" y="2967283"/>
            <a:ext cx="8999480" cy="2744542"/>
          </a:xfrm>
          <a:prstGeom prst="rect">
            <a:avLst/>
          </a:prstGeom>
        </p:spPr>
      </p:pic>
    </p:spTree>
    <p:extLst>
      <p:ext uri="{BB962C8B-B14F-4D97-AF65-F5344CB8AC3E}">
        <p14:creationId xmlns:p14="http://schemas.microsoft.com/office/powerpoint/2010/main" val="25510339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查看</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维护考勤信息数据</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矩形 4">
            <a:extLst>
              <a:ext uri="{FF2B5EF4-FFF2-40B4-BE49-F238E27FC236}">
                <a16:creationId xmlns:a16="http://schemas.microsoft.com/office/drawing/2014/main" id="{CED8AA0E-7373-3CB1-A346-F347543B5810}"/>
              </a:ext>
            </a:extLst>
          </p:cNvPr>
          <p:cNvSpPr/>
          <p:nvPr/>
        </p:nvSpPr>
        <p:spPr>
          <a:xfrm>
            <a:off x="528763" y="1551400"/>
            <a:ext cx="11596562" cy="787523"/>
          </a:xfrm>
          <a:prstGeom prst="rect">
            <a:avLst/>
          </a:prstGeom>
        </p:spPr>
        <p:txBody>
          <a:bodyPr wrap="square">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5</a:t>
            </a:r>
            <a:r>
              <a:rPr lang="zh-CN" altLang="en-US" sz="1600" dirty="0">
                <a:latin typeface="微软雅黑" panose="020B0503020204020204" pitchFamily="34" charset="-122"/>
                <a:ea typeface="微软雅黑" panose="020B0503020204020204" pitchFamily="34" charset="-122"/>
              </a:rPr>
              <a:t>、点击“出勤汇总”页签，点击搜索，查看出勤数据。</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zh-CN" altLang="en-US" sz="1600" dirty="0">
                <a:latin typeface="微软雅黑" panose="020B0503020204020204" pitchFamily="34" charset="-122"/>
                <a:ea typeface="微软雅黑" panose="020B0503020204020204" pitchFamily="34" charset="-122"/>
              </a:rPr>
              <a:t>考勤提交前显示当前最新数据，提交后，该页面数据锁定，不允许修改。任何数据修改请在考勤提交日前完成。</a:t>
            </a:r>
            <a:endParaRPr lang="en-US" altLang="zh-CN" sz="1600" dirty="0">
              <a:latin typeface="微软雅黑" panose="020B0503020204020204" pitchFamily="34" charset="-122"/>
              <a:ea typeface="微软雅黑" panose="020B0503020204020204" pitchFamily="34" charset="-122"/>
            </a:endParaRPr>
          </a:p>
        </p:txBody>
      </p:sp>
      <p:grpSp>
        <p:nvGrpSpPr>
          <p:cNvPr id="6" name="组合 5">
            <a:extLst>
              <a:ext uri="{FF2B5EF4-FFF2-40B4-BE49-F238E27FC236}">
                <a16:creationId xmlns:a16="http://schemas.microsoft.com/office/drawing/2014/main" id="{5039F048-2B12-0AE3-9E02-914B73EA5EF7}"/>
              </a:ext>
            </a:extLst>
          </p:cNvPr>
          <p:cNvGrpSpPr/>
          <p:nvPr/>
        </p:nvGrpSpPr>
        <p:grpSpPr>
          <a:xfrm>
            <a:off x="528763" y="2511790"/>
            <a:ext cx="10797934" cy="3698411"/>
            <a:chOff x="627823" y="2116110"/>
            <a:chExt cx="10797934" cy="3698411"/>
          </a:xfrm>
        </p:grpSpPr>
        <p:pic>
          <p:nvPicPr>
            <p:cNvPr id="11" name="图片 10">
              <a:extLst>
                <a:ext uri="{FF2B5EF4-FFF2-40B4-BE49-F238E27FC236}">
                  <a16:creationId xmlns:a16="http://schemas.microsoft.com/office/drawing/2014/main" id="{F7AA5710-CF84-9398-AC54-D03F8635FA2D}"/>
                </a:ext>
              </a:extLst>
            </p:cNvPr>
            <p:cNvPicPr>
              <a:picLocks noChangeAspect="1"/>
            </p:cNvPicPr>
            <p:nvPr/>
          </p:nvPicPr>
          <p:blipFill>
            <a:blip r:embed="rId2"/>
            <a:stretch>
              <a:fillRect/>
            </a:stretch>
          </p:blipFill>
          <p:spPr>
            <a:xfrm>
              <a:off x="627823" y="2116110"/>
              <a:ext cx="10797934" cy="3698411"/>
            </a:xfrm>
            <a:prstGeom prst="rect">
              <a:avLst/>
            </a:prstGeom>
          </p:spPr>
        </p:pic>
        <p:pic>
          <p:nvPicPr>
            <p:cNvPr id="12" name="图片 11">
              <a:extLst>
                <a:ext uri="{FF2B5EF4-FFF2-40B4-BE49-F238E27FC236}">
                  <a16:creationId xmlns:a16="http://schemas.microsoft.com/office/drawing/2014/main" id="{884CCDA1-36E3-5C44-6FF7-C6618B62A6FA}"/>
                </a:ext>
              </a:extLst>
            </p:cNvPr>
            <p:cNvPicPr>
              <a:picLocks noChangeAspect="1"/>
            </p:cNvPicPr>
            <p:nvPr/>
          </p:nvPicPr>
          <p:blipFill>
            <a:blip r:embed="rId3"/>
            <a:stretch>
              <a:fillRect/>
            </a:stretch>
          </p:blipFill>
          <p:spPr>
            <a:xfrm>
              <a:off x="627823" y="2116111"/>
              <a:ext cx="9311656" cy="1064692"/>
            </a:xfrm>
            <a:prstGeom prst="rect">
              <a:avLst/>
            </a:prstGeom>
          </p:spPr>
        </p:pic>
      </p:grpSp>
    </p:spTree>
    <p:extLst>
      <p:ext uri="{BB962C8B-B14F-4D97-AF65-F5344CB8AC3E}">
        <p14:creationId xmlns:p14="http://schemas.microsoft.com/office/powerpoint/2010/main" val="4683902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查看</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维护考勤信息数据</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7" name="矩形 6">
            <a:extLst>
              <a:ext uri="{FF2B5EF4-FFF2-40B4-BE49-F238E27FC236}">
                <a16:creationId xmlns:a16="http://schemas.microsoft.com/office/drawing/2014/main" id="{AB4A8700-B55F-0D7B-ACD5-A93BBB3C0AD6}"/>
              </a:ext>
            </a:extLst>
          </p:cNvPr>
          <p:cNvSpPr/>
          <p:nvPr/>
        </p:nvSpPr>
        <p:spPr>
          <a:xfrm>
            <a:off x="872067" y="1760360"/>
            <a:ext cx="7281160" cy="418191"/>
          </a:xfrm>
          <a:prstGeom prst="rect">
            <a:avLst/>
          </a:prstGeom>
        </p:spPr>
        <p:txBody>
          <a:bodyPr wrap="none">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6</a:t>
            </a:r>
            <a:r>
              <a:rPr lang="zh-CN" altLang="en-US" sz="1600" dirty="0">
                <a:latin typeface="微软雅黑" panose="020B0503020204020204" pitchFamily="34" charset="-122"/>
                <a:ea typeface="微软雅黑" panose="020B0503020204020204" pitchFamily="34" charset="-122"/>
              </a:rPr>
              <a:t>、点击“其他汇总”，点击搜索。在该页签维护餐贴、伙伴津贴及高温补贴。</a:t>
            </a:r>
            <a:endParaRPr lang="en-US" altLang="zh-CN" sz="1600" dirty="0">
              <a:latin typeface="微软雅黑" panose="020B0503020204020204" pitchFamily="34" charset="-122"/>
              <a:ea typeface="微软雅黑" panose="020B0503020204020204" pitchFamily="34" charset="-122"/>
            </a:endParaRPr>
          </a:p>
        </p:txBody>
      </p:sp>
      <p:pic>
        <p:nvPicPr>
          <p:cNvPr id="8" name="图片 7">
            <a:extLst>
              <a:ext uri="{FF2B5EF4-FFF2-40B4-BE49-F238E27FC236}">
                <a16:creationId xmlns:a16="http://schemas.microsoft.com/office/drawing/2014/main" id="{523AE020-6CE9-5DA8-D524-29B5A1F391CD}"/>
              </a:ext>
            </a:extLst>
          </p:cNvPr>
          <p:cNvPicPr>
            <a:picLocks noChangeAspect="1"/>
          </p:cNvPicPr>
          <p:nvPr/>
        </p:nvPicPr>
        <p:blipFill rotWithShape="1">
          <a:blip r:embed="rId2"/>
          <a:srcRect l="-194" t="-1355" r="29137" b="1355"/>
          <a:stretch/>
        </p:blipFill>
        <p:spPr>
          <a:xfrm>
            <a:off x="872067" y="2446580"/>
            <a:ext cx="9622080" cy="2497137"/>
          </a:xfrm>
          <a:prstGeom prst="rect">
            <a:avLst/>
          </a:prstGeom>
        </p:spPr>
      </p:pic>
    </p:spTree>
    <p:extLst>
      <p:ext uri="{BB962C8B-B14F-4D97-AF65-F5344CB8AC3E}">
        <p14:creationId xmlns:p14="http://schemas.microsoft.com/office/powerpoint/2010/main" val="26056264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考勤管理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餐贴设置</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矩形 4">
            <a:extLst>
              <a:ext uri="{FF2B5EF4-FFF2-40B4-BE49-F238E27FC236}">
                <a16:creationId xmlns:a16="http://schemas.microsoft.com/office/drawing/2014/main" id="{8A5B00E9-E59A-4508-2524-9D75B90AB37C}"/>
              </a:ext>
            </a:extLst>
          </p:cNvPr>
          <p:cNvSpPr/>
          <p:nvPr/>
        </p:nvSpPr>
        <p:spPr>
          <a:xfrm>
            <a:off x="1221989" y="1110198"/>
            <a:ext cx="9743373" cy="1526187"/>
          </a:xfrm>
          <a:prstGeom prst="rect">
            <a:avLst/>
          </a:prstGeom>
        </p:spPr>
        <p:txBody>
          <a:bodyPr wrap="none">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、批量设置：点击“本月餐贴”右侧齿轮，弹出设置窗口，选择人员，将人员选到右边的框里，点击确定</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（也可点击设置进行个人餐贴设置）；</a:t>
            </a:r>
            <a:br>
              <a:rPr lang="zh-CN" altLang="en-US" sz="1600" dirty="0">
                <a:latin typeface="微软雅黑" panose="020B0503020204020204" pitchFamily="34" charset="-122"/>
                <a:ea typeface="微软雅黑" panose="020B0503020204020204" pitchFamily="34" charset="-122"/>
              </a:rPr>
            </a:b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、选择按天、按月、固定去填写餐补金额，点击完成，最终设置完成点击页面右上角保存；</a:t>
            </a:r>
            <a:br>
              <a:rPr lang="zh-CN" altLang="en-US" sz="1600" dirty="0">
                <a:latin typeface="微软雅黑" panose="020B0503020204020204" pitchFamily="34" charset="-122"/>
                <a:ea typeface="微软雅黑" panose="020B0503020204020204" pitchFamily="34" charset="-122"/>
              </a:rPr>
            </a:b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、餐贴金额根据公式自动计算，计算后的金额会显示在对应的人员后面；</a:t>
            </a:r>
          </a:p>
        </p:txBody>
      </p:sp>
      <p:pic>
        <p:nvPicPr>
          <p:cNvPr id="14" name="图片 13">
            <a:extLst>
              <a:ext uri="{FF2B5EF4-FFF2-40B4-BE49-F238E27FC236}">
                <a16:creationId xmlns:a16="http://schemas.microsoft.com/office/drawing/2014/main" id="{03E50A5F-0F86-D714-3FB7-5C1A2B1062AA}"/>
              </a:ext>
            </a:extLst>
          </p:cNvPr>
          <p:cNvPicPr>
            <a:picLocks noChangeAspect="1"/>
          </p:cNvPicPr>
          <p:nvPr/>
        </p:nvPicPr>
        <p:blipFill>
          <a:blip r:embed="rId2"/>
          <a:stretch>
            <a:fillRect/>
          </a:stretch>
        </p:blipFill>
        <p:spPr>
          <a:xfrm>
            <a:off x="528763" y="2790023"/>
            <a:ext cx="10952037" cy="1765300"/>
          </a:xfrm>
          <a:prstGeom prst="rect">
            <a:avLst/>
          </a:prstGeom>
        </p:spPr>
      </p:pic>
      <p:sp>
        <p:nvSpPr>
          <p:cNvPr id="15" name="矩形 14">
            <a:extLst>
              <a:ext uri="{FF2B5EF4-FFF2-40B4-BE49-F238E27FC236}">
                <a16:creationId xmlns:a16="http://schemas.microsoft.com/office/drawing/2014/main" id="{A9AF1C31-9F2C-0F56-2B4C-C49BD8BAB0ED}"/>
              </a:ext>
            </a:extLst>
          </p:cNvPr>
          <p:cNvSpPr/>
          <p:nvPr/>
        </p:nvSpPr>
        <p:spPr>
          <a:xfrm>
            <a:off x="10859845" y="3412836"/>
            <a:ext cx="537828" cy="34867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D153FF53-F6B8-A07F-E7CB-FDD4687C69E3}"/>
              </a:ext>
            </a:extLst>
          </p:cNvPr>
          <p:cNvSpPr txBox="1"/>
          <p:nvPr/>
        </p:nvSpPr>
        <p:spPr>
          <a:xfrm>
            <a:off x="1613015" y="4204133"/>
            <a:ext cx="1005840" cy="338554"/>
          </a:xfrm>
          <a:prstGeom prst="rect">
            <a:avLst/>
          </a:prstGeom>
          <a:noFill/>
        </p:spPr>
        <p:txBody>
          <a:bodyPr wrap="square" rtlCol="0">
            <a:spAutoFit/>
          </a:bodyPr>
          <a:lstStyle/>
          <a:p>
            <a:r>
              <a:rPr lang="zh-CN" altLang="en-US" sz="1600" b="1" dirty="0">
                <a:solidFill>
                  <a:srgbClr val="FF0000"/>
                </a:solidFill>
              </a:rPr>
              <a:t>批量设置</a:t>
            </a:r>
          </a:p>
        </p:txBody>
      </p:sp>
      <p:cxnSp>
        <p:nvCxnSpPr>
          <p:cNvPr id="17" name="直接箭头连接符 16">
            <a:extLst>
              <a:ext uri="{FF2B5EF4-FFF2-40B4-BE49-F238E27FC236}">
                <a16:creationId xmlns:a16="http://schemas.microsoft.com/office/drawing/2014/main" id="{290D42AE-7A35-BA04-CF71-0773867C11BC}"/>
              </a:ext>
            </a:extLst>
          </p:cNvPr>
          <p:cNvCxnSpPr/>
          <p:nvPr/>
        </p:nvCxnSpPr>
        <p:spPr>
          <a:xfrm flipV="1">
            <a:off x="2618855" y="3950149"/>
            <a:ext cx="525780" cy="35433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id="{0C9C2A52-7859-6785-A755-351265146041}"/>
              </a:ext>
            </a:extLst>
          </p:cNvPr>
          <p:cNvCxnSpPr>
            <a:cxnSpLocks/>
          </p:cNvCxnSpPr>
          <p:nvPr/>
        </p:nvCxnSpPr>
        <p:spPr>
          <a:xfrm flipH="1" flipV="1">
            <a:off x="3070744" y="4132254"/>
            <a:ext cx="448311" cy="7187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685CCEF1-21E0-089D-1DE7-93B984E25832}"/>
              </a:ext>
            </a:extLst>
          </p:cNvPr>
          <p:cNvSpPr txBox="1"/>
          <p:nvPr/>
        </p:nvSpPr>
        <p:spPr>
          <a:xfrm>
            <a:off x="3519055" y="4088670"/>
            <a:ext cx="1005840" cy="338554"/>
          </a:xfrm>
          <a:prstGeom prst="rect">
            <a:avLst/>
          </a:prstGeom>
          <a:noFill/>
        </p:spPr>
        <p:txBody>
          <a:bodyPr wrap="square" rtlCol="0">
            <a:spAutoFit/>
          </a:bodyPr>
          <a:lstStyle/>
          <a:p>
            <a:r>
              <a:rPr lang="zh-CN" altLang="en-US" sz="1600" b="1" dirty="0">
                <a:solidFill>
                  <a:srgbClr val="FF0000"/>
                </a:solidFill>
              </a:rPr>
              <a:t>个人设置</a:t>
            </a:r>
          </a:p>
        </p:txBody>
      </p:sp>
      <p:pic>
        <p:nvPicPr>
          <p:cNvPr id="23" name="图片 22">
            <a:extLst>
              <a:ext uri="{FF2B5EF4-FFF2-40B4-BE49-F238E27FC236}">
                <a16:creationId xmlns:a16="http://schemas.microsoft.com/office/drawing/2014/main" id="{37158BE0-1FEA-0999-4648-A4BCDCA0086C}"/>
              </a:ext>
            </a:extLst>
          </p:cNvPr>
          <p:cNvPicPr>
            <a:picLocks noChangeAspect="1"/>
          </p:cNvPicPr>
          <p:nvPr/>
        </p:nvPicPr>
        <p:blipFill>
          <a:blip r:embed="rId3"/>
          <a:stretch>
            <a:fillRect/>
          </a:stretch>
        </p:blipFill>
        <p:spPr>
          <a:xfrm>
            <a:off x="4708947" y="3826332"/>
            <a:ext cx="5366638" cy="2487982"/>
          </a:xfrm>
          <a:prstGeom prst="rect">
            <a:avLst/>
          </a:prstGeom>
        </p:spPr>
      </p:pic>
      <p:sp>
        <p:nvSpPr>
          <p:cNvPr id="25" name="矩形 24">
            <a:extLst>
              <a:ext uri="{FF2B5EF4-FFF2-40B4-BE49-F238E27FC236}">
                <a16:creationId xmlns:a16="http://schemas.microsoft.com/office/drawing/2014/main" id="{AAEC81D3-3AD8-8BCA-6E2A-2130BCE30239}"/>
              </a:ext>
            </a:extLst>
          </p:cNvPr>
          <p:cNvSpPr/>
          <p:nvPr/>
        </p:nvSpPr>
        <p:spPr>
          <a:xfrm>
            <a:off x="4708947" y="3761509"/>
            <a:ext cx="5414108" cy="2610294"/>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321212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考勤管理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伙伴津贴设置</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矩形 4">
            <a:extLst>
              <a:ext uri="{FF2B5EF4-FFF2-40B4-BE49-F238E27FC236}">
                <a16:creationId xmlns:a16="http://schemas.microsoft.com/office/drawing/2014/main" id="{4C773127-565F-00E6-CAA9-D2460262DE2C}"/>
              </a:ext>
            </a:extLst>
          </p:cNvPr>
          <p:cNvSpPr/>
          <p:nvPr/>
        </p:nvSpPr>
        <p:spPr>
          <a:xfrm>
            <a:off x="613133" y="1574412"/>
            <a:ext cx="9948557" cy="1526187"/>
          </a:xfrm>
          <a:prstGeom prst="rect">
            <a:avLst/>
          </a:prstGeom>
        </p:spPr>
        <p:txBody>
          <a:bodyPr wrap="none">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、点击伙伴下方的框，弹出选择人员界面。</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、根据人员条件筛选人员（仅显示近三个月内入职的人，精确到月份），最终设置完成点击页面右上角保存</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zh-CN" altLang="en-US" sz="1600" dirty="0">
                <a:latin typeface="微软雅黑" panose="020B0503020204020204" pitchFamily="34" charset="-122"/>
                <a:ea typeface="微软雅黑" panose="020B0503020204020204" pitchFamily="34" charset="-122"/>
              </a:rPr>
              <a:t>注：伙伴最多可选</a:t>
            </a:r>
            <a:r>
              <a:rPr lang="en-US" altLang="zh-CN" sz="1600" dirty="0">
                <a:latin typeface="微软雅黑" panose="020B0503020204020204" pitchFamily="34" charset="-122"/>
                <a:ea typeface="微软雅黑" panose="020B0503020204020204" pitchFamily="34" charset="-122"/>
              </a:rPr>
              <a:t>5</a:t>
            </a:r>
            <a:r>
              <a:rPr lang="zh-CN" altLang="en-US" sz="1600" dirty="0">
                <a:latin typeface="微软雅黑" panose="020B0503020204020204" pitchFamily="34" charset="-122"/>
                <a:ea typeface="微软雅黑" panose="020B0503020204020204" pitchFamily="34" charset="-122"/>
              </a:rPr>
              <a:t>人，超出则会提示且禁止保存；有了伙伴后，页面上“伙伴津贴”自动显示</a:t>
            </a:r>
            <a:r>
              <a:rPr lang="en-US" altLang="zh-CN" sz="1600" dirty="0">
                <a:latin typeface="微软雅黑" panose="020B0503020204020204" pitchFamily="34" charset="-122"/>
                <a:ea typeface="微软雅黑" panose="020B0503020204020204" pitchFamily="34" charset="-122"/>
              </a:rPr>
              <a:t>50</a:t>
            </a:r>
            <a:r>
              <a:rPr lang="zh-CN" altLang="en-US" sz="1600" dirty="0">
                <a:latin typeface="微软雅黑" panose="020B0503020204020204" pitchFamily="34" charset="-122"/>
                <a:ea typeface="微软雅黑" panose="020B0503020204020204" pitchFamily="34" charset="-122"/>
              </a:rPr>
              <a:t>元。</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离职人员离职次月从伙伴列表中删除</a:t>
            </a:r>
          </a:p>
        </p:txBody>
      </p:sp>
      <p:pic>
        <p:nvPicPr>
          <p:cNvPr id="6" name="图片 5">
            <a:extLst>
              <a:ext uri="{FF2B5EF4-FFF2-40B4-BE49-F238E27FC236}">
                <a16:creationId xmlns:a16="http://schemas.microsoft.com/office/drawing/2014/main" id="{4C4D56B9-2EFE-75EB-92D0-7592ACCD1E41}"/>
              </a:ext>
            </a:extLst>
          </p:cNvPr>
          <p:cNvPicPr>
            <a:picLocks noChangeAspect="1"/>
          </p:cNvPicPr>
          <p:nvPr/>
        </p:nvPicPr>
        <p:blipFill rotWithShape="1">
          <a:blip r:embed="rId2"/>
          <a:srcRect t="15599"/>
          <a:stretch/>
        </p:blipFill>
        <p:spPr>
          <a:xfrm>
            <a:off x="528762" y="3547214"/>
            <a:ext cx="6845358" cy="2701924"/>
          </a:xfrm>
          <a:prstGeom prst="rect">
            <a:avLst/>
          </a:prstGeom>
        </p:spPr>
      </p:pic>
      <p:pic>
        <p:nvPicPr>
          <p:cNvPr id="7" name="图片 6" descr="电脑屏幕截图&#10;&#10;描述已自动生成">
            <a:extLst>
              <a:ext uri="{FF2B5EF4-FFF2-40B4-BE49-F238E27FC236}">
                <a16:creationId xmlns:a16="http://schemas.microsoft.com/office/drawing/2014/main" id="{213A48B8-99D4-E004-B293-CA75F7C0C12A}"/>
              </a:ext>
            </a:extLst>
          </p:cNvPr>
          <p:cNvPicPr>
            <a:picLocks noChangeAspect="1"/>
          </p:cNvPicPr>
          <p:nvPr/>
        </p:nvPicPr>
        <p:blipFill rotWithShape="1">
          <a:blip r:embed="rId3">
            <a:extLst>
              <a:ext uri="{28A0092B-C50C-407E-A947-70E740481C1C}">
                <a14:useLocalDpi xmlns:a14="http://schemas.microsoft.com/office/drawing/2010/main" val="0"/>
              </a:ext>
            </a:extLst>
          </a:blip>
          <a:srcRect r="54453"/>
          <a:stretch/>
        </p:blipFill>
        <p:spPr>
          <a:xfrm>
            <a:off x="7119753" y="3165974"/>
            <a:ext cx="4543483" cy="3105549"/>
          </a:xfrm>
          <a:prstGeom prst="rect">
            <a:avLst/>
          </a:prstGeom>
        </p:spPr>
      </p:pic>
    </p:spTree>
    <p:extLst>
      <p:ext uri="{BB962C8B-B14F-4D97-AF65-F5344CB8AC3E}">
        <p14:creationId xmlns:p14="http://schemas.microsoft.com/office/powerpoint/2010/main" val="3184120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考勤管理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高温津贴设置</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矩形 4">
            <a:extLst>
              <a:ext uri="{FF2B5EF4-FFF2-40B4-BE49-F238E27FC236}">
                <a16:creationId xmlns:a16="http://schemas.microsoft.com/office/drawing/2014/main" id="{A8C6E7D1-DA9F-CEB1-CF16-D5E073C27132}"/>
              </a:ext>
            </a:extLst>
          </p:cNvPr>
          <p:cNvSpPr/>
          <p:nvPr/>
        </p:nvSpPr>
        <p:spPr>
          <a:xfrm>
            <a:off x="999888" y="1534263"/>
            <a:ext cx="9573455" cy="1156855"/>
          </a:xfrm>
          <a:prstGeom prst="rect">
            <a:avLst/>
          </a:prstGeom>
        </p:spPr>
        <p:txBody>
          <a:bodyPr wrap="none">
            <a:spAutoFit/>
          </a:bodyPr>
          <a:lstStyle/>
          <a:p>
            <a:pPr>
              <a:lnSpc>
                <a:spcPct val="150000"/>
              </a:lnSpc>
            </a:pPr>
            <a:r>
              <a:rPr lang="zh-CN" altLang="en-US" sz="1600" dirty="0">
                <a:latin typeface="微软雅黑" panose="020B0503020204020204" pitchFamily="34" charset="-122"/>
                <a:ea typeface="微软雅黑" panose="020B0503020204020204" pitchFamily="34" charset="-122"/>
              </a:rPr>
              <a:t>在高温补贴一栏点击设置，输入支付天数，数字最大限制为</a:t>
            </a:r>
            <a:r>
              <a:rPr lang="en-US" altLang="zh-CN" sz="1600" dirty="0">
                <a:latin typeface="微软雅黑" panose="020B0503020204020204" pitchFamily="34" charset="-122"/>
                <a:ea typeface="微软雅黑" panose="020B0503020204020204" pitchFamily="34" charset="-122"/>
              </a:rPr>
              <a:t>60</a:t>
            </a:r>
            <a:r>
              <a:rPr lang="zh-CN" altLang="en-US" sz="1600" dirty="0">
                <a:latin typeface="微软雅黑" panose="020B0503020204020204" pitchFamily="34" charset="-122"/>
                <a:ea typeface="微软雅黑" panose="020B0503020204020204" pitchFamily="34" charset="-122"/>
              </a:rPr>
              <a:t>，且个人总计不能超过月高温标准的</a:t>
            </a: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倍。</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zh-CN" altLang="en-US" sz="1600" dirty="0">
                <a:latin typeface="微软雅黑" panose="020B0503020204020204" pitchFamily="34" charset="-122"/>
                <a:ea typeface="微软雅黑" panose="020B0503020204020204" pitchFamily="34" charset="-122"/>
              </a:rPr>
              <a:t>固定值的员工可根据金额调整支付天数；</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zh-CN" altLang="en-US" sz="1600" dirty="0">
                <a:latin typeface="微软雅黑" panose="020B0503020204020204" pitchFamily="34" charset="-122"/>
                <a:ea typeface="微软雅黑" panose="020B0503020204020204" pitchFamily="34" charset="-122"/>
              </a:rPr>
              <a:t>最终设置完成点击页面右上角保存</a:t>
            </a:r>
          </a:p>
        </p:txBody>
      </p:sp>
      <p:pic>
        <p:nvPicPr>
          <p:cNvPr id="6" name="图片 5" descr="图形用户界面, 应用程序&#10;&#10;描述已自动生成">
            <a:extLst>
              <a:ext uri="{FF2B5EF4-FFF2-40B4-BE49-F238E27FC236}">
                <a16:creationId xmlns:a16="http://schemas.microsoft.com/office/drawing/2014/main" id="{12500D5B-B180-9F27-BEDF-BFF631795D3F}"/>
              </a:ext>
            </a:extLst>
          </p:cNvPr>
          <p:cNvPicPr>
            <a:picLocks noChangeAspect="1"/>
          </p:cNvPicPr>
          <p:nvPr/>
        </p:nvPicPr>
        <p:blipFill rotWithShape="1">
          <a:blip r:embed="rId2">
            <a:extLst>
              <a:ext uri="{28A0092B-C50C-407E-A947-70E740481C1C}">
                <a14:useLocalDpi xmlns:a14="http://schemas.microsoft.com/office/drawing/2010/main" val="0"/>
              </a:ext>
            </a:extLst>
          </a:blip>
          <a:srcRect r="48009"/>
          <a:stretch/>
        </p:blipFill>
        <p:spPr>
          <a:xfrm>
            <a:off x="1125067" y="2897808"/>
            <a:ext cx="6338762" cy="3260577"/>
          </a:xfrm>
          <a:prstGeom prst="rect">
            <a:avLst/>
          </a:prstGeom>
        </p:spPr>
      </p:pic>
      <p:pic>
        <p:nvPicPr>
          <p:cNvPr id="7" name="图片 6" descr="图形用户界面, 文本, 应用程序&#10;&#10;描述已自动生成">
            <a:extLst>
              <a:ext uri="{FF2B5EF4-FFF2-40B4-BE49-F238E27FC236}">
                <a16:creationId xmlns:a16="http://schemas.microsoft.com/office/drawing/2014/main" id="{7AA03A8D-23AF-DBB7-F9F1-6F6AECCEF3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9860" y="3465131"/>
            <a:ext cx="3886537" cy="1470787"/>
          </a:xfrm>
          <a:prstGeom prst="rect">
            <a:avLst/>
          </a:prstGeom>
        </p:spPr>
      </p:pic>
    </p:spTree>
    <p:extLst>
      <p:ext uri="{BB962C8B-B14F-4D97-AF65-F5344CB8AC3E}">
        <p14:creationId xmlns:p14="http://schemas.microsoft.com/office/powerpoint/2010/main" val="461483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 name="组合 152">
            <a:extLst>
              <a:ext uri="{FF2B5EF4-FFF2-40B4-BE49-F238E27FC236}">
                <a16:creationId xmlns:a16="http://schemas.microsoft.com/office/drawing/2014/main" id="{51CA927B-6DEF-45E9-B773-25EA7DC54BCA}"/>
              </a:ext>
            </a:extLst>
          </p:cNvPr>
          <p:cNvGrpSpPr/>
          <p:nvPr/>
        </p:nvGrpSpPr>
        <p:grpSpPr>
          <a:xfrm>
            <a:off x="1327508" y="4317717"/>
            <a:ext cx="178449" cy="1710000"/>
            <a:chOff x="1327509" y="3480997"/>
            <a:chExt cx="178449" cy="1710000"/>
          </a:xfrm>
        </p:grpSpPr>
        <p:sp>
          <p:nvSpPr>
            <p:cNvPr id="154" name="Oval 26">
              <a:extLst>
                <a:ext uri="{FF2B5EF4-FFF2-40B4-BE49-F238E27FC236}">
                  <a16:creationId xmlns:a16="http://schemas.microsoft.com/office/drawing/2014/main" id="{597E59AF-1F35-4FFB-B9F5-1CAC7110F562}"/>
                </a:ext>
              </a:extLst>
            </p:cNvPr>
            <p:cNvSpPr>
              <a:spLocks noChangeAspect="1" noChangeArrowheads="1"/>
            </p:cNvSpPr>
            <p:nvPr/>
          </p:nvSpPr>
          <p:spPr bwMode="auto">
            <a:xfrm>
              <a:off x="1327509" y="5010997"/>
              <a:ext cx="178449" cy="180000"/>
            </a:xfrm>
            <a:prstGeom prst="ellipse">
              <a:avLst/>
            </a:prstGeom>
            <a:solidFill>
              <a:srgbClr val="00B050"/>
            </a:solidFill>
            <a:ln>
              <a:noFill/>
            </a:ln>
          </p:spPr>
          <p:txBody>
            <a:bodyPr vert="horz" wrap="square" lIns="121920" tIns="60960" rIns="121920" bIns="60960" numCol="1" anchor="t" anchorCtr="0" compatLnSpc="1">
              <a:prstTxWarp prst="textNoShape">
                <a:avLst/>
              </a:prstTxWarp>
            </a:bodyPr>
            <a:lstStyle/>
            <a:p>
              <a:endParaRPr lang="id-ID" sz="2400" dirty="0">
                <a:latin typeface="思源黑体" panose="020B0500000000000000" pitchFamily="34" charset="-122"/>
                <a:ea typeface="思源黑体" panose="020B0500000000000000" pitchFamily="34" charset="-122"/>
                <a:sym typeface="思源黑体" panose="020B0500000000000000" pitchFamily="34" charset="-122"/>
              </a:endParaRPr>
            </a:p>
          </p:txBody>
        </p:sp>
        <p:cxnSp>
          <p:nvCxnSpPr>
            <p:cNvPr id="155" name="Straight Connector 29">
              <a:extLst>
                <a:ext uri="{FF2B5EF4-FFF2-40B4-BE49-F238E27FC236}">
                  <a16:creationId xmlns:a16="http://schemas.microsoft.com/office/drawing/2014/main" id="{DAF0E335-DD90-4651-B9E7-F6DD05D66C4E}"/>
                </a:ext>
              </a:extLst>
            </p:cNvPr>
            <p:cNvCxnSpPr>
              <a:cxnSpLocks/>
            </p:cNvCxnSpPr>
            <p:nvPr/>
          </p:nvCxnSpPr>
          <p:spPr>
            <a:xfrm flipV="1">
              <a:off x="1416733" y="3480997"/>
              <a:ext cx="0" cy="1620000"/>
            </a:xfrm>
            <a:prstGeom prst="line">
              <a:avLst/>
            </a:prstGeom>
            <a:ln w="12700">
              <a:solidFill>
                <a:srgbClr val="00B050"/>
              </a:solidFill>
              <a:headEnd type="none"/>
              <a:tailEnd type="oval"/>
            </a:ln>
          </p:spPr>
          <p:style>
            <a:lnRef idx="1">
              <a:schemeClr val="accent1"/>
            </a:lnRef>
            <a:fillRef idx="0">
              <a:schemeClr val="accent1"/>
            </a:fillRef>
            <a:effectRef idx="0">
              <a:schemeClr val="accent1"/>
            </a:effectRef>
            <a:fontRef idx="minor">
              <a:schemeClr val="tx1"/>
            </a:fontRef>
          </p:style>
        </p:cxnSp>
      </p:grpSp>
      <p:grpSp>
        <p:nvGrpSpPr>
          <p:cNvPr id="12" name="组合 11"/>
          <p:cNvGrpSpPr/>
          <p:nvPr/>
        </p:nvGrpSpPr>
        <p:grpSpPr>
          <a:xfrm>
            <a:off x="528763" y="486197"/>
            <a:ext cx="10331082" cy="584775"/>
            <a:chOff x="528763" y="486197"/>
            <a:chExt cx="10331082" cy="584775"/>
          </a:xfrm>
        </p:grpSpPr>
        <p:sp>
          <p:nvSpPr>
            <p:cNvPr id="15" name="矩形 14"/>
            <p:cNvSpPr/>
            <p:nvPr/>
          </p:nvSpPr>
          <p:spPr>
            <a:xfrm>
              <a:off x="1327508" y="486197"/>
              <a:ext cx="9532337" cy="584775"/>
            </a:xfrm>
            <a:prstGeom prst="rect">
              <a:avLst/>
            </a:prstGeom>
          </p:spPr>
          <p:txBody>
            <a:bodyPr wrap="square">
              <a:spAutoFit/>
            </a:bodyPr>
            <a:lstStyle/>
            <a:p>
              <a:r>
                <a:rPr lang="zh-CN" altLang="en-US" sz="3200" b="1" dirty="0">
                  <a:solidFill>
                    <a:prstClr val="black">
                      <a:lumMod val="85000"/>
                      <a:lumOff val="15000"/>
                    </a:prstClr>
                  </a:solidFill>
                  <a:latin typeface="思源黑体" panose="020B0500000000000000" pitchFamily="34" charset="-122"/>
                  <a:ea typeface="思源黑体" panose="020B0500000000000000" pitchFamily="34" charset="-122"/>
                </a:rPr>
                <a:t>营运培训记录管理中的</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角色与责任</a:t>
              </a: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03</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2" name="矩形 51">
            <a:extLst>
              <a:ext uri="{FF2B5EF4-FFF2-40B4-BE49-F238E27FC236}">
                <a16:creationId xmlns:a16="http://schemas.microsoft.com/office/drawing/2014/main" id="{9286ECA5-5321-478E-8564-79824D6A3268}"/>
              </a:ext>
            </a:extLst>
          </p:cNvPr>
          <p:cNvSpPr/>
          <p:nvPr/>
        </p:nvSpPr>
        <p:spPr>
          <a:xfrm>
            <a:off x="1327509" y="3235576"/>
            <a:ext cx="3600000" cy="96712"/>
          </a:xfrm>
          <a:prstGeom prst="rect">
            <a:avLst/>
          </a:prstGeom>
          <a:solidFill>
            <a:srgbClr val="00B050"/>
          </a:soli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dirty="0">
              <a:solidFill>
                <a:schemeClr val="bg1">
                  <a:lumMod val="65000"/>
                </a:schemeClr>
              </a:solidFill>
              <a:latin typeface="思源黑体" panose="020B0500000000000000" pitchFamily="34" charset="-122"/>
              <a:ea typeface="思源黑体" panose="020B0500000000000000" pitchFamily="34" charset="-122"/>
              <a:cs typeface="+mn-ea"/>
              <a:sym typeface="+mn-lt"/>
            </a:endParaRPr>
          </a:p>
        </p:txBody>
      </p:sp>
      <p:sp>
        <p:nvSpPr>
          <p:cNvPr id="53" name="文本框 9">
            <a:extLst>
              <a:ext uri="{FF2B5EF4-FFF2-40B4-BE49-F238E27FC236}">
                <a16:creationId xmlns:a16="http://schemas.microsoft.com/office/drawing/2014/main" id="{24CD3CDD-938E-47BE-9700-5171ADC450E2}"/>
              </a:ext>
            </a:extLst>
          </p:cNvPr>
          <p:cNvSpPr txBox="1"/>
          <p:nvPr/>
        </p:nvSpPr>
        <p:spPr>
          <a:xfrm flipH="1">
            <a:off x="1248441" y="1862968"/>
            <a:ext cx="3600000" cy="1217577"/>
          </a:xfrm>
          <a:prstGeom prst="rect">
            <a:avLst/>
          </a:prstGeom>
          <a:noFill/>
        </p:spPr>
        <p:txBody>
          <a:bodyPr wrap="square" rtlCol="0">
            <a:spAutoFit/>
          </a:bodyPr>
          <a:lstStyle/>
          <a:p>
            <a:pPr algn="ctr">
              <a:lnSpc>
                <a:spcPct val="130000"/>
              </a:lnSpc>
            </a:pPr>
            <a:r>
              <a:rPr lang="zh-CN" altLang="en-US" sz="2000" b="1" dirty="0">
                <a:solidFill>
                  <a:srgbClr val="00B050"/>
                </a:solidFill>
                <a:latin typeface="思源黑体" panose="020B0500000000000000" pitchFamily="34" charset="-122"/>
                <a:ea typeface="思源黑体" panose="020B0500000000000000" pitchFamily="34" charset="-122"/>
                <a:cs typeface="+mn-ea"/>
                <a:sym typeface="+mn-lt"/>
              </a:rPr>
              <a:t>营运点经理及主管</a:t>
            </a:r>
            <a:endParaRPr lang="en-US" altLang="zh-CN" sz="2000" b="1" dirty="0">
              <a:solidFill>
                <a:srgbClr val="00B050"/>
              </a:solidFill>
              <a:latin typeface="思源黑体" panose="020B0500000000000000" pitchFamily="34" charset="-122"/>
              <a:ea typeface="思源黑体" panose="020B0500000000000000" pitchFamily="34" charset="-122"/>
              <a:cs typeface="+mn-ea"/>
              <a:sym typeface="+mn-lt"/>
            </a:endParaRPr>
          </a:p>
          <a:p>
            <a:pPr algn="ctr">
              <a:lnSpc>
                <a:spcPct val="130000"/>
              </a:lnSpc>
            </a:pPr>
            <a:r>
              <a:rPr lang="zh-CN" altLang="en-US" sz="2000" b="1" dirty="0">
                <a:solidFill>
                  <a:schemeClr val="tx1">
                    <a:lumMod val="85000"/>
                    <a:lumOff val="15000"/>
                  </a:schemeClr>
                </a:solidFill>
                <a:latin typeface="思源黑体" panose="020B0500000000000000" pitchFamily="34" charset="-122"/>
                <a:ea typeface="思源黑体" panose="020B0500000000000000" pitchFamily="34" charset="-122"/>
                <a:cs typeface="+mn-ea"/>
                <a:sym typeface="+mn-lt"/>
              </a:rPr>
              <a:t>记录员</a:t>
            </a:r>
            <a:endParaRPr lang="en-US" altLang="zh-CN" sz="2000" b="1" dirty="0">
              <a:solidFill>
                <a:schemeClr val="tx1">
                  <a:lumMod val="85000"/>
                  <a:lumOff val="15000"/>
                </a:schemeClr>
              </a:solidFill>
              <a:latin typeface="思源黑体" panose="020B0500000000000000" pitchFamily="34" charset="-122"/>
              <a:ea typeface="思源黑体" panose="020B0500000000000000" pitchFamily="34" charset="-122"/>
              <a:cs typeface="+mn-ea"/>
              <a:sym typeface="+mn-lt"/>
            </a:endParaRPr>
          </a:p>
          <a:p>
            <a:pPr algn="ctr">
              <a:lnSpc>
                <a:spcPct val="130000"/>
              </a:lnSpc>
            </a:pPr>
            <a:r>
              <a:rPr lang="zh-CN" altLang="en-US" dirty="0">
                <a:solidFill>
                  <a:schemeClr val="tx1">
                    <a:lumMod val="85000"/>
                    <a:lumOff val="15000"/>
                  </a:schemeClr>
                </a:solidFill>
                <a:latin typeface="思源黑体" panose="020B0500000000000000" pitchFamily="34" charset="-122"/>
                <a:ea typeface="思源黑体" panose="020B0500000000000000" pitchFamily="34" charset="-122"/>
                <a:cs typeface="+mn-ea"/>
                <a:sym typeface="+mn-lt"/>
              </a:rPr>
              <a:t>记录营运点员工的培训情况</a:t>
            </a:r>
          </a:p>
        </p:txBody>
      </p:sp>
      <p:sp>
        <p:nvSpPr>
          <p:cNvPr id="60" name="矩形 59">
            <a:extLst>
              <a:ext uri="{FF2B5EF4-FFF2-40B4-BE49-F238E27FC236}">
                <a16:creationId xmlns:a16="http://schemas.microsoft.com/office/drawing/2014/main" id="{D3E194CD-F37B-4E31-8D0A-B965732C8E91}"/>
              </a:ext>
            </a:extLst>
          </p:cNvPr>
          <p:cNvSpPr/>
          <p:nvPr/>
        </p:nvSpPr>
        <p:spPr>
          <a:xfrm>
            <a:off x="7264491" y="3235576"/>
            <a:ext cx="3600000" cy="96712"/>
          </a:xfrm>
          <a:prstGeom prst="rect">
            <a:avLst/>
          </a:prstGeom>
          <a:solidFill>
            <a:srgbClr val="00B050"/>
          </a:soli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dirty="0">
              <a:solidFill>
                <a:schemeClr val="bg1">
                  <a:lumMod val="65000"/>
                </a:schemeClr>
              </a:solidFill>
              <a:latin typeface="思源黑体" panose="020B0500000000000000" pitchFamily="34" charset="-122"/>
              <a:ea typeface="思源黑体" panose="020B0500000000000000" pitchFamily="34" charset="-122"/>
              <a:cs typeface="+mn-ea"/>
              <a:sym typeface="+mn-lt"/>
            </a:endParaRPr>
          </a:p>
        </p:txBody>
      </p:sp>
      <p:sp>
        <p:nvSpPr>
          <p:cNvPr id="61" name="文本框 9">
            <a:extLst>
              <a:ext uri="{FF2B5EF4-FFF2-40B4-BE49-F238E27FC236}">
                <a16:creationId xmlns:a16="http://schemas.microsoft.com/office/drawing/2014/main" id="{61D09359-BEF0-4B43-A499-41D025003C82}"/>
              </a:ext>
            </a:extLst>
          </p:cNvPr>
          <p:cNvSpPr txBox="1"/>
          <p:nvPr/>
        </p:nvSpPr>
        <p:spPr>
          <a:xfrm flipH="1">
            <a:off x="7264491" y="1846185"/>
            <a:ext cx="3600000" cy="1217577"/>
          </a:xfrm>
          <a:prstGeom prst="rect">
            <a:avLst/>
          </a:prstGeom>
          <a:noFill/>
        </p:spPr>
        <p:txBody>
          <a:bodyPr wrap="square" rtlCol="0">
            <a:spAutoFit/>
          </a:bodyPr>
          <a:lstStyle/>
          <a:p>
            <a:pPr algn="ctr">
              <a:lnSpc>
                <a:spcPct val="130000"/>
              </a:lnSpc>
            </a:pPr>
            <a:r>
              <a:rPr lang="zh-CN" altLang="en-US" sz="2000" b="1" dirty="0">
                <a:solidFill>
                  <a:srgbClr val="00B050"/>
                </a:solidFill>
                <a:latin typeface="思源黑体" panose="020B0500000000000000" pitchFamily="34" charset="-122"/>
                <a:ea typeface="思源黑体" panose="020B0500000000000000" pitchFamily="34" charset="-122"/>
                <a:cs typeface="+mn-ea"/>
                <a:sym typeface="+mn-lt"/>
              </a:rPr>
              <a:t>学习与发展团队</a:t>
            </a:r>
            <a:endParaRPr lang="en-US" altLang="zh-CN" sz="2000" b="1" dirty="0">
              <a:solidFill>
                <a:srgbClr val="00B050"/>
              </a:solidFill>
              <a:latin typeface="思源黑体" panose="020B0500000000000000" pitchFamily="34" charset="-122"/>
              <a:ea typeface="思源黑体" panose="020B0500000000000000" pitchFamily="34" charset="-122"/>
              <a:cs typeface="+mn-ea"/>
              <a:sym typeface="+mn-lt"/>
            </a:endParaRPr>
          </a:p>
          <a:p>
            <a:pPr algn="ctr">
              <a:lnSpc>
                <a:spcPct val="130000"/>
              </a:lnSpc>
            </a:pPr>
            <a:r>
              <a:rPr lang="zh-CN" altLang="en-US" sz="2000" b="1" dirty="0">
                <a:solidFill>
                  <a:schemeClr val="tx1">
                    <a:lumMod val="85000"/>
                    <a:lumOff val="15000"/>
                  </a:schemeClr>
                </a:solidFill>
                <a:latin typeface="思源黑体" panose="020B0500000000000000" pitchFamily="34" charset="-122"/>
                <a:ea typeface="思源黑体" panose="020B0500000000000000" pitchFamily="34" charset="-122"/>
                <a:cs typeface="+mn-ea"/>
                <a:sym typeface="+mn-lt"/>
              </a:rPr>
              <a:t>管理员</a:t>
            </a:r>
            <a:endParaRPr lang="en-US" altLang="zh-CN" sz="2000" b="1" dirty="0">
              <a:solidFill>
                <a:schemeClr val="tx1">
                  <a:lumMod val="85000"/>
                  <a:lumOff val="15000"/>
                </a:schemeClr>
              </a:solidFill>
              <a:latin typeface="思源黑体" panose="020B0500000000000000" pitchFamily="34" charset="-122"/>
              <a:ea typeface="思源黑体" panose="020B0500000000000000" pitchFamily="34" charset="-122"/>
              <a:cs typeface="+mn-ea"/>
              <a:sym typeface="+mn-lt"/>
            </a:endParaRPr>
          </a:p>
          <a:p>
            <a:pPr algn="ctr">
              <a:lnSpc>
                <a:spcPct val="130000"/>
              </a:lnSpc>
            </a:pPr>
            <a:r>
              <a:rPr lang="zh-CN" altLang="en-US" dirty="0">
                <a:solidFill>
                  <a:schemeClr val="tx1">
                    <a:lumMod val="85000"/>
                    <a:lumOff val="15000"/>
                  </a:schemeClr>
                </a:solidFill>
                <a:latin typeface="思源黑体" panose="020B0500000000000000" pitchFamily="34" charset="-122"/>
                <a:ea typeface="思源黑体" panose="020B0500000000000000" pitchFamily="34" charset="-122"/>
                <a:cs typeface="+mn-ea"/>
                <a:sym typeface="+mn-lt"/>
              </a:rPr>
              <a:t>管理营运点上传的培训记录</a:t>
            </a:r>
          </a:p>
        </p:txBody>
      </p:sp>
      <p:pic>
        <p:nvPicPr>
          <p:cNvPr id="62" name="图片 61">
            <a:extLst>
              <a:ext uri="{FF2B5EF4-FFF2-40B4-BE49-F238E27FC236}">
                <a16:creationId xmlns:a16="http://schemas.microsoft.com/office/drawing/2014/main" id="{C042FD49-DB64-4348-B5C4-57626B520C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2359" y="1530812"/>
            <a:ext cx="2847282" cy="1898188"/>
          </a:xfrm>
          <a:prstGeom prst="rect">
            <a:avLst/>
          </a:prstGeom>
          <a:effectLst>
            <a:outerShdw blurRad="254000" dist="63500" dir="2700000" algn="tl" rotWithShape="0">
              <a:prstClr val="black">
                <a:alpha val="30000"/>
              </a:prstClr>
            </a:outerShdw>
          </a:effectLst>
        </p:spPr>
      </p:pic>
      <p:sp>
        <p:nvSpPr>
          <p:cNvPr id="109" name="Oval 27">
            <a:extLst>
              <a:ext uri="{FF2B5EF4-FFF2-40B4-BE49-F238E27FC236}">
                <a16:creationId xmlns:a16="http://schemas.microsoft.com/office/drawing/2014/main" id="{B66FFFA5-6EB4-452D-83BD-1F8FFBB13DC9}"/>
              </a:ext>
            </a:extLst>
          </p:cNvPr>
          <p:cNvSpPr>
            <a:spLocks noChangeAspect="1" noChangeArrowheads="1"/>
          </p:cNvSpPr>
          <p:nvPr/>
        </p:nvSpPr>
        <p:spPr bwMode="auto">
          <a:xfrm>
            <a:off x="1651822" y="5850848"/>
            <a:ext cx="176897" cy="180000"/>
          </a:xfrm>
          <a:prstGeom prst="ellipse">
            <a:avLst/>
          </a:prstGeom>
          <a:solidFill>
            <a:srgbClr val="92D050"/>
          </a:solidFill>
          <a:ln>
            <a:noFill/>
          </a:ln>
        </p:spPr>
        <p:txBody>
          <a:bodyPr vert="horz" wrap="square" lIns="121920" tIns="60960" rIns="121920" bIns="60960" numCol="1" anchor="t" anchorCtr="0" compatLnSpc="1">
            <a:prstTxWarp prst="textNoShape">
              <a:avLst/>
            </a:prstTxWarp>
          </a:bodyPr>
          <a:lstStyle/>
          <a:p>
            <a:endParaRPr lang="id-ID" sz="2400"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10" name="Oval 28">
            <a:extLst>
              <a:ext uri="{FF2B5EF4-FFF2-40B4-BE49-F238E27FC236}">
                <a16:creationId xmlns:a16="http://schemas.microsoft.com/office/drawing/2014/main" id="{006872E6-2D51-4840-905B-99BB68C90A6A}"/>
              </a:ext>
            </a:extLst>
          </p:cNvPr>
          <p:cNvSpPr>
            <a:spLocks noChangeAspect="1" noChangeArrowheads="1"/>
          </p:cNvSpPr>
          <p:nvPr/>
        </p:nvSpPr>
        <p:spPr bwMode="auto">
          <a:xfrm>
            <a:off x="1974583" y="5850848"/>
            <a:ext cx="178449" cy="180000"/>
          </a:xfrm>
          <a:prstGeom prst="ellipse">
            <a:avLst/>
          </a:prstGeom>
          <a:solidFill>
            <a:schemeClr val="accent6">
              <a:lumMod val="60000"/>
              <a:lumOff val="40000"/>
            </a:schemeClr>
          </a:solidFill>
          <a:ln>
            <a:noFill/>
          </a:ln>
        </p:spPr>
        <p:txBody>
          <a:bodyPr vert="horz" wrap="square" lIns="121920" tIns="60960" rIns="121920" bIns="60960" numCol="1" anchor="t" anchorCtr="0" compatLnSpc="1">
            <a:prstTxWarp prst="textNoShape">
              <a:avLst/>
            </a:prstTxWarp>
          </a:bodyPr>
          <a:lstStyle/>
          <a:p>
            <a:endParaRPr lang="id-ID" sz="2400"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11" name="Oval 29">
            <a:extLst>
              <a:ext uri="{FF2B5EF4-FFF2-40B4-BE49-F238E27FC236}">
                <a16:creationId xmlns:a16="http://schemas.microsoft.com/office/drawing/2014/main" id="{907901C1-FC28-4390-A36B-A9DFF87B5C21}"/>
              </a:ext>
            </a:extLst>
          </p:cNvPr>
          <p:cNvSpPr>
            <a:spLocks noChangeAspect="1" noChangeArrowheads="1"/>
          </p:cNvSpPr>
          <p:nvPr/>
        </p:nvSpPr>
        <p:spPr bwMode="auto">
          <a:xfrm>
            <a:off x="2298896" y="5850848"/>
            <a:ext cx="176897" cy="180000"/>
          </a:xfrm>
          <a:prstGeom prst="ellipse">
            <a:avLst/>
          </a:prstGeom>
          <a:solidFill>
            <a:schemeClr val="accent6">
              <a:lumMod val="40000"/>
              <a:lumOff val="60000"/>
            </a:schemeClr>
          </a:solidFill>
          <a:ln>
            <a:noFill/>
          </a:ln>
        </p:spPr>
        <p:txBody>
          <a:bodyPr vert="horz" wrap="square" lIns="121920" tIns="60960" rIns="121920" bIns="60960" numCol="1" anchor="t" anchorCtr="0" compatLnSpc="1">
            <a:prstTxWarp prst="textNoShape">
              <a:avLst/>
            </a:prstTxWarp>
          </a:bodyPr>
          <a:lstStyle/>
          <a:p>
            <a:endParaRPr lang="id-ID" sz="2400"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12" name="Oval 30">
            <a:extLst>
              <a:ext uri="{FF2B5EF4-FFF2-40B4-BE49-F238E27FC236}">
                <a16:creationId xmlns:a16="http://schemas.microsoft.com/office/drawing/2014/main" id="{4DDC460E-C251-407B-AF2E-53713CF95A98}"/>
              </a:ext>
            </a:extLst>
          </p:cNvPr>
          <p:cNvSpPr>
            <a:spLocks noChangeAspect="1" noChangeArrowheads="1"/>
          </p:cNvSpPr>
          <p:nvPr/>
        </p:nvSpPr>
        <p:spPr bwMode="auto">
          <a:xfrm>
            <a:off x="2621657" y="5850848"/>
            <a:ext cx="176897" cy="180000"/>
          </a:xfrm>
          <a:prstGeom prst="ellipse">
            <a:avLst/>
          </a:prstGeom>
          <a:solidFill>
            <a:schemeClr val="accent6">
              <a:lumMod val="20000"/>
              <a:lumOff val="80000"/>
            </a:schemeClr>
          </a:solidFill>
          <a:ln>
            <a:noFill/>
          </a:ln>
        </p:spPr>
        <p:txBody>
          <a:bodyPr vert="horz" wrap="square" lIns="121920" tIns="60960" rIns="121920" bIns="60960" numCol="1" anchor="t" anchorCtr="0" compatLnSpc="1">
            <a:prstTxWarp prst="textNoShape">
              <a:avLst/>
            </a:prstTxWarp>
          </a:bodyPr>
          <a:lstStyle/>
          <a:p>
            <a:endParaRPr lang="id-ID" sz="2400"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13" name="Oval 31">
            <a:extLst>
              <a:ext uri="{FF2B5EF4-FFF2-40B4-BE49-F238E27FC236}">
                <a16:creationId xmlns:a16="http://schemas.microsoft.com/office/drawing/2014/main" id="{759722E9-C713-498A-B170-BA495915F6AA}"/>
              </a:ext>
            </a:extLst>
          </p:cNvPr>
          <p:cNvSpPr>
            <a:spLocks noChangeAspect="1" noChangeArrowheads="1"/>
          </p:cNvSpPr>
          <p:nvPr/>
        </p:nvSpPr>
        <p:spPr bwMode="auto">
          <a:xfrm>
            <a:off x="2944418" y="5850848"/>
            <a:ext cx="176897" cy="180000"/>
          </a:xfrm>
          <a:prstGeom prst="ellipse">
            <a:avLst/>
          </a:pr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id-ID" sz="2400"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14" name="Oval 32">
            <a:extLst>
              <a:ext uri="{FF2B5EF4-FFF2-40B4-BE49-F238E27FC236}">
                <a16:creationId xmlns:a16="http://schemas.microsoft.com/office/drawing/2014/main" id="{38EA0A43-1672-4196-86EE-9C91F719A679}"/>
              </a:ext>
            </a:extLst>
          </p:cNvPr>
          <p:cNvSpPr>
            <a:spLocks noChangeAspect="1" noChangeArrowheads="1"/>
          </p:cNvSpPr>
          <p:nvPr/>
        </p:nvSpPr>
        <p:spPr bwMode="auto">
          <a:xfrm>
            <a:off x="3267179" y="5850848"/>
            <a:ext cx="176897" cy="180000"/>
          </a:xfrm>
          <a:prstGeom prst="ellipse">
            <a:avLst/>
          </a:prstGeom>
          <a:solidFill>
            <a:schemeClr val="bg2"/>
          </a:solidFill>
          <a:ln>
            <a:noFill/>
          </a:ln>
        </p:spPr>
        <p:txBody>
          <a:bodyPr vert="horz" wrap="square" lIns="121920" tIns="60960" rIns="121920" bIns="60960" numCol="1" anchor="t" anchorCtr="0" compatLnSpc="1">
            <a:prstTxWarp prst="textNoShape">
              <a:avLst/>
            </a:prstTxWarp>
          </a:bodyPr>
          <a:lstStyle/>
          <a:p>
            <a:endParaRPr lang="id-ID" sz="2400"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15" name="Oval 33">
            <a:extLst>
              <a:ext uri="{FF2B5EF4-FFF2-40B4-BE49-F238E27FC236}">
                <a16:creationId xmlns:a16="http://schemas.microsoft.com/office/drawing/2014/main" id="{49CCA21F-070E-4B39-8E4E-DC2ADF097BD2}"/>
              </a:ext>
            </a:extLst>
          </p:cNvPr>
          <p:cNvSpPr>
            <a:spLocks noChangeAspect="1" noChangeArrowheads="1"/>
          </p:cNvSpPr>
          <p:nvPr/>
        </p:nvSpPr>
        <p:spPr bwMode="auto">
          <a:xfrm>
            <a:off x="3589940" y="5850848"/>
            <a:ext cx="176897" cy="180000"/>
          </a:xfrm>
          <a:prstGeom prst="ellipse">
            <a:avLst/>
          </a:prstGeom>
          <a:solidFill>
            <a:schemeClr val="bg1">
              <a:lumMod val="85000"/>
            </a:schemeClr>
          </a:solidFill>
          <a:ln>
            <a:noFill/>
          </a:ln>
        </p:spPr>
        <p:txBody>
          <a:bodyPr vert="horz" wrap="square" lIns="121920" tIns="60960" rIns="121920" bIns="60960" numCol="1" anchor="t" anchorCtr="0" compatLnSpc="1">
            <a:prstTxWarp prst="textNoShape">
              <a:avLst/>
            </a:prstTxWarp>
          </a:bodyPr>
          <a:lstStyle/>
          <a:p>
            <a:endParaRPr lang="id-ID" sz="2400"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16" name="Oval 34">
            <a:extLst>
              <a:ext uri="{FF2B5EF4-FFF2-40B4-BE49-F238E27FC236}">
                <a16:creationId xmlns:a16="http://schemas.microsoft.com/office/drawing/2014/main" id="{4EC498E5-2D02-4DF4-86BE-6E38D80C67E2}"/>
              </a:ext>
            </a:extLst>
          </p:cNvPr>
          <p:cNvSpPr>
            <a:spLocks noChangeAspect="1" noChangeArrowheads="1"/>
          </p:cNvSpPr>
          <p:nvPr/>
        </p:nvSpPr>
        <p:spPr bwMode="auto">
          <a:xfrm>
            <a:off x="3912701" y="5850848"/>
            <a:ext cx="176897" cy="180000"/>
          </a:xfrm>
          <a:prstGeom prst="ellipse">
            <a:avLst/>
          </a:prstGeom>
          <a:solidFill>
            <a:schemeClr val="bg2">
              <a:lumMod val="90000"/>
            </a:schemeClr>
          </a:solidFill>
          <a:ln>
            <a:noFill/>
          </a:ln>
        </p:spPr>
        <p:txBody>
          <a:bodyPr vert="horz" wrap="square" lIns="121920" tIns="60960" rIns="121920" bIns="60960" numCol="1" anchor="t" anchorCtr="0" compatLnSpc="1">
            <a:prstTxWarp prst="textNoShape">
              <a:avLst/>
            </a:prstTxWarp>
          </a:bodyPr>
          <a:lstStyle/>
          <a:p>
            <a:endParaRPr lang="id-ID" sz="2400"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17" name="Oval 35">
            <a:extLst>
              <a:ext uri="{FF2B5EF4-FFF2-40B4-BE49-F238E27FC236}">
                <a16:creationId xmlns:a16="http://schemas.microsoft.com/office/drawing/2014/main" id="{7F37C682-45BA-4D71-AD5D-056468C85D13}"/>
              </a:ext>
            </a:extLst>
          </p:cNvPr>
          <p:cNvSpPr>
            <a:spLocks noChangeAspect="1" noChangeArrowheads="1"/>
          </p:cNvSpPr>
          <p:nvPr/>
        </p:nvSpPr>
        <p:spPr bwMode="auto">
          <a:xfrm>
            <a:off x="4235462" y="5850848"/>
            <a:ext cx="176897" cy="180000"/>
          </a:xfrm>
          <a:prstGeom prst="ellipse">
            <a:avLst/>
          </a:prstGeom>
          <a:solidFill>
            <a:schemeClr val="bg1">
              <a:lumMod val="75000"/>
            </a:schemeClr>
          </a:solidFill>
          <a:ln>
            <a:noFill/>
          </a:ln>
        </p:spPr>
        <p:txBody>
          <a:bodyPr vert="horz" wrap="square" lIns="121920" tIns="60960" rIns="121920" bIns="60960" numCol="1" anchor="t" anchorCtr="0" compatLnSpc="1">
            <a:prstTxWarp prst="textNoShape">
              <a:avLst/>
            </a:prstTxWarp>
          </a:bodyPr>
          <a:lstStyle/>
          <a:p>
            <a:endParaRPr lang="id-ID" sz="2400"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18" name="Oval 36">
            <a:extLst>
              <a:ext uri="{FF2B5EF4-FFF2-40B4-BE49-F238E27FC236}">
                <a16:creationId xmlns:a16="http://schemas.microsoft.com/office/drawing/2014/main" id="{B7D8EAA8-3AF7-4DD0-8E3E-093BAB84B3A7}"/>
              </a:ext>
            </a:extLst>
          </p:cNvPr>
          <p:cNvSpPr>
            <a:spLocks noChangeAspect="1" noChangeArrowheads="1"/>
          </p:cNvSpPr>
          <p:nvPr/>
        </p:nvSpPr>
        <p:spPr bwMode="auto">
          <a:xfrm>
            <a:off x="4558223" y="5850848"/>
            <a:ext cx="173793" cy="180000"/>
          </a:xfrm>
          <a:prstGeom prst="ellipse">
            <a:avLst/>
          </a:prstGeom>
          <a:solidFill>
            <a:schemeClr val="bg1">
              <a:lumMod val="65000"/>
            </a:schemeClr>
          </a:solidFill>
          <a:ln>
            <a:noFill/>
          </a:ln>
        </p:spPr>
        <p:txBody>
          <a:bodyPr vert="horz" wrap="square" lIns="121920" tIns="60960" rIns="121920" bIns="60960" numCol="1" anchor="t" anchorCtr="0" compatLnSpc="1">
            <a:prstTxWarp prst="textNoShape">
              <a:avLst/>
            </a:prstTxWarp>
          </a:bodyPr>
          <a:lstStyle/>
          <a:p>
            <a:endParaRPr lang="id-ID" sz="2400"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19" name="Oval 37">
            <a:extLst>
              <a:ext uri="{FF2B5EF4-FFF2-40B4-BE49-F238E27FC236}">
                <a16:creationId xmlns:a16="http://schemas.microsoft.com/office/drawing/2014/main" id="{DC5A1C1D-7D67-47F3-BD8D-AD6D641CA642}"/>
              </a:ext>
            </a:extLst>
          </p:cNvPr>
          <p:cNvSpPr>
            <a:spLocks noChangeAspect="1" noChangeArrowheads="1"/>
          </p:cNvSpPr>
          <p:nvPr/>
        </p:nvSpPr>
        <p:spPr bwMode="auto">
          <a:xfrm>
            <a:off x="4877880" y="5850848"/>
            <a:ext cx="176897" cy="180000"/>
          </a:xfrm>
          <a:prstGeom prst="ellipse">
            <a:avLst/>
          </a:prstGeom>
          <a:solidFill>
            <a:schemeClr val="bg1">
              <a:lumMod val="50000"/>
            </a:schemeClr>
          </a:solidFill>
          <a:ln>
            <a:noFill/>
          </a:ln>
        </p:spPr>
        <p:txBody>
          <a:bodyPr vert="horz" wrap="square" lIns="121920" tIns="60960" rIns="121920" bIns="60960" numCol="1" anchor="t" anchorCtr="0" compatLnSpc="1">
            <a:prstTxWarp prst="textNoShape">
              <a:avLst/>
            </a:prstTxWarp>
          </a:bodyPr>
          <a:lstStyle/>
          <a:p>
            <a:endParaRPr lang="id-ID" sz="2400"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20" name="Oval 38">
            <a:extLst>
              <a:ext uri="{FF2B5EF4-FFF2-40B4-BE49-F238E27FC236}">
                <a16:creationId xmlns:a16="http://schemas.microsoft.com/office/drawing/2014/main" id="{B0F7B6B2-C28D-4996-8B6F-FA691E2536E1}"/>
              </a:ext>
            </a:extLst>
          </p:cNvPr>
          <p:cNvSpPr>
            <a:spLocks noChangeAspect="1" noChangeArrowheads="1"/>
          </p:cNvSpPr>
          <p:nvPr/>
        </p:nvSpPr>
        <p:spPr bwMode="auto">
          <a:xfrm>
            <a:off x="5200641" y="5850848"/>
            <a:ext cx="176897" cy="180000"/>
          </a:xfrm>
          <a:prstGeom prst="ellipse">
            <a:avLst/>
          </a:prstGeom>
          <a:solidFill>
            <a:schemeClr val="bg2">
              <a:lumMod val="50000"/>
            </a:schemeClr>
          </a:solidFill>
          <a:ln>
            <a:noFill/>
          </a:ln>
        </p:spPr>
        <p:txBody>
          <a:bodyPr vert="horz" wrap="square" lIns="121920" tIns="60960" rIns="121920" bIns="60960" numCol="1" anchor="t" anchorCtr="0" compatLnSpc="1">
            <a:prstTxWarp prst="textNoShape">
              <a:avLst/>
            </a:prstTxWarp>
          </a:bodyPr>
          <a:lstStyle/>
          <a:p>
            <a:endParaRPr lang="id-ID" sz="2400"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21" name="Oval 39">
            <a:extLst>
              <a:ext uri="{FF2B5EF4-FFF2-40B4-BE49-F238E27FC236}">
                <a16:creationId xmlns:a16="http://schemas.microsoft.com/office/drawing/2014/main" id="{E19FBBDE-42A4-4344-828A-73BB4C69C4CC}"/>
              </a:ext>
            </a:extLst>
          </p:cNvPr>
          <p:cNvSpPr>
            <a:spLocks noChangeAspect="1" noChangeArrowheads="1"/>
          </p:cNvSpPr>
          <p:nvPr/>
        </p:nvSpPr>
        <p:spPr bwMode="auto">
          <a:xfrm>
            <a:off x="5523402" y="5850848"/>
            <a:ext cx="176897" cy="180000"/>
          </a:xfrm>
          <a:prstGeom prst="ellipse">
            <a:avLst/>
          </a:prstGeom>
          <a:solidFill>
            <a:schemeClr val="bg1">
              <a:lumMod val="50000"/>
            </a:schemeClr>
          </a:solidFill>
          <a:ln>
            <a:noFill/>
          </a:ln>
        </p:spPr>
        <p:txBody>
          <a:bodyPr vert="horz" wrap="square" lIns="121920" tIns="60960" rIns="121920" bIns="60960" numCol="1" anchor="t" anchorCtr="0" compatLnSpc="1">
            <a:prstTxWarp prst="textNoShape">
              <a:avLst/>
            </a:prstTxWarp>
          </a:bodyPr>
          <a:lstStyle/>
          <a:p>
            <a:endParaRPr lang="id-ID" sz="2400" dirty="0">
              <a:ea typeface="思源黑体" panose="020B0500000000000000" pitchFamily="34" charset="-122"/>
              <a:sym typeface="思源黑体" panose="020B0500000000000000" pitchFamily="34" charset="-122"/>
            </a:endParaRPr>
          </a:p>
        </p:txBody>
      </p:sp>
      <p:sp>
        <p:nvSpPr>
          <p:cNvPr id="122" name="Oval 40">
            <a:extLst>
              <a:ext uri="{FF2B5EF4-FFF2-40B4-BE49-F238E27FC236}">
                <a16:creationId xmlns:a16="http://schemas.microsoft.com/office/drawing/2014/main" id="{487BBC60-75A7-47A3-A5FB-56D9B7690D6B}"/>
              </a:ext>
            </a:extLst>
          </p:cNvPr>
          <p:cNvSpPr>
            <a:spLocks noChangeAspect="1" noChangeArrowheads="1"/>
          </p:cNvSpPr>
          <p:nvPr/>
        </p:nvSpPr>
        <p:spPr bwMode="auto">
          <a:xfrm>
            <a:off x="5846163" y="5850848"/>
            <a:ext cx="176897" cy="180000"/>
          </a:xfrm>
          <a:prstGeom prst="ellipse">
            <a:avLst/>
          </a:prstGeom>
          <a:solidFill>
            <a:schemeClr val="bg1">
              <a:lumMod val="65000"/>
            </a:schemeClr>
          </a:solidFill>
          <a:ln>
            <a:noFill/>
          </a:ln>
        </p:spPr>
        <p:txBody>
          <a:bodyPr vert="horz" wrap="square" lIns="121920" tIns="60960" rIns="121920" bIns="60960" numCol="1" anchor="t" anchorCtr="0" compatLnSpc="1">
            <a:prstTxWarp prst="textNoShape">
              <a:avLst/>
            </a:prstTxWarp>
          </a:bodyPr>
          <a:lstStyle/>
          <a:p>
            <a:endParaRPr lang="id-ID" sz="2400" dirty="0">
              <a:ea typeface="思源黑体" panose="020B0500000000000000" pitchFamily="34" charset="-122"/>
              <a:sym typeface="思源黑体" panose="020B0500000000000000" pitchFamily="34" charset="-122"/>
            </a:endParaRPr>
          </a:p>
        </p:txBody>
      </p:sp>
      <p:sp>
        <p:nvSpPr>
          <p:cNvPr id="123" name="Oval 41">
            <a:extLst>
              <a:ext uri="{FF2B5EF4-FFF2-40B4-BE49-F238E27FC236}">
                <a16:creationId xmlns:a16="http://schemas.microsoft.com/office/drawing/2014/main" id="{6E37FACE-861E-4483-B980-739431EA3027}"/>
              </a:ext>
            </a:extLst>
          </p:cNvPr>
          <p:cNvSpPr>
            <a:spLocks noChangeAspect="1" noChangeArrowheads="1"/>
          </p:cNvSpPr>
          <p:nvPr/>
        </p:nvSpPr>
        <p:spPr bwMode="auto">
          <a:xfrm>
            <a:off x="6168924" y="5850848"/>
            <a:ext cx="178449" cy="180000"/>
          </a:xfrm>
          <a:prstGeom prst="ellipse">
            <a:avLst/>
          </a:prstGeom>
          <a:solidFill>
            <a:schemeClr val="bg1">
              <a:lumMod val="75000"/>
            </a:schemeClr>
          </a:solidFill>
          <a:ln>
            <a:noFill/>
          </a:ln>
        </p:spPr>
        <p:txBody>
          <a:bodyPr vert="horz" wrap="square" lIns="121920" tIns="60960" rIns="121920" bIns="60960" numCol="1" anchor="t" anchorCtr="0" compatLnSpc="1">
            <a:prstTxWarp prst="textNoShape">
              <a:avLst/>
            </a:prstTxWarp>
          </a:bodyPr>
          <a:lstStyle/>
          <a:p>
            <a:endParaRPr lang="id-ID" sz="2400" dirty="0">
              <a:ea typeface="思源黑体" panose="020B0500000000000000" pitchFamily="34" charset="-122"/>
              <a:sym typeface="思源黑体" panose="020B0500000000000000" pitchFamily="34" charset="-122"/>
            </a:endParaRPr>
          </a:p>
        </p:txBody>
      </p:sp>
      <p:sp>
        <p:nvSpPr>
          <p:cNvPr id="124" name="Oval 42">
            <a:extLst>
              <a:ext uri="{FF2B5EF4-FFF2-40B4-BE49-F238E27FC236}">
                <a16:creationId xmlns:a16="http://schemas.microsoft.com/office/drawing/2014/main" id="{C97E7012-AA17-4949-86D2-A2DC7CD60A74}"/>
              </a:ext>
            </a:extLst>
          </p:cNvPr>
          <p:cNvSpPr>
            <a:spLocks noChangeAspect="1" noChangeArrowheads="1"/>
          </p:cNvSpPr>
          <p:nvPr/>
        </p:nvSpPr>
        <p:spPr bwMode="auto">
          <a:xfrm>
            <a:off x="6493237" y="5850848"/>
            <a:ext cx="176897" cy="180000"/>
          </a:xfrm>
          <a:prstGeom prst="ellipse">
            <a:avLst/>
          </a:prstGeom>
          <a:solidFill>
            <a:schemeClr val="bg2">
              <a:lumMod val="90000"/>
            </a:schemeClr>
          </a:solidFill>
          <a:ln>
            <a:noFill/>
          </a:ln>
        </p:spPr>
        <p:txBody>
          <a:bodyPr vert="horz" wrap="square" lIns="121920" tIns="60960" rIns="121920" bIns="60960" numCol="1" anchor="t" anchorCtr="0" compatLnSpc="1">
            <a:prstTxWarp prst="textNoShape">
              <a:avLst/>
            </a:prstTxWarp>
          </a:bodyPr>
          <a:lstStyle/>
          <a:p>
            <a:endParaRPr lang="id-ID" sz="2400" dirty="0">
              <a:ea typeface="思源黑体" panose="020B0500000000000000" pitchFamily="34" charset="-122"/>
              <a:sym typeface="思源黑体" panose="020B0500000000000000" pitchFamily="34" charset="-122"/>
            </a:endParaRPr>
          </a:p>
        </p:txBody>
      </p:sp>
      <p:sp>
        <p:nvSpPr>
          <p:cNvPr id="125" name="Oval 43">
            <a:extLst>
              <a:ext uri="{FF2B5EF4-FFF2-40B4-BE49-F238E27FC236}">
                <a16:creationId xmlns:a16="http://schemas.microsoft.com/office/drawing/2014/main" id="{D3C72C32-19F1-4A43-AF15-9401EFDFFA47}"/>
              </a:ext>
            </a:extLst>
          </p:cNvPr>
          <p:cNvSpPr>
            <a:spLocks noChangeAspect="1" noChangeArrowheads="1"/>
          </p:cNvSpPr>
          <p:nvPr/>
        </p:nvSpPr>
        <p:spPr bwMode="auto">
          <a:xfrm>
            <a:off x="6815998" y="5850848"/>
            <a:ext cx="178449" cy="180000"/>
          </a:xfrm>
          <a:prstGeom prst="ellipse">
            <a:avLst/>
          </a:prstGeom>
          <a:solidFill>
            <a:schemeClr val="bg1">
              <a:lumMod val="85000"/>
            </a:schemeClr>
          </a:solidFill>
          <a:ln>
            <a:noFill/>
          </a:ln>
        </p:spPr>
        <p:txBody>
          <a:bodyPr vert="horz" wrap="square" lIns="121920" tIns="60960" rIns="121920" bIns="60960" numCol="1" anchor="t" anchorCtr="0" compatLnSpc="1">
            <a:prstTxWarp prst="textNoShape">
              <a:avLst/>
            </a:prstTxWarp>
          </a:bodyPr>
          <a:lstStyle/>
          <a:p>
            <a:endParaRPr lang="id-ID" sz="2400" dirty="0">
              <a:ea typeface="思源黑体" panose="020B0500000000000000" pitchFamily="34" charset="-122"/>
              <a:sym typeface="思源黑体" panose="020B0500000000000000" pitchFamily="34" charset="-122"/>
            </a:endParaRPr>
          </a:p>
        </p:txBody>
      </p:sp>
      <p:sp>
        <p:nvSpPr>
          <p:cNvPr id="126" name="Oval 44">
            <a:extLst>
              <a:ext uri="{FF2B5EF4-FFF2-40B4-BE49-F238E27FC236}">
                <a16:creationId xmlns:a16="http://schemas.microsoft.com/office/drawing/2014/main" id="{A58B1AA4-3B9E-45B2-8EA8-7147D325D40C}"/>
              </a:ext>
            </a:extLst>
          </p:cNvPr>
          <p:cNvSpPr>
            <a:spLocks noChangeAspect="1" noChangeArrowheads="1"/>
          </p:cNvSpPr>
          <p:nvPr/>
        </p:nvSpPr>
        <p:spPr bwMode="auto">
          <a:xfrm>
            <a:off x="7140311" y="5850848"/>
            <a:ext cx="176897" cy="180000"/>
          </a:xfrm>
          <a:prstGeom prst="ellipse">
            <a:avLst/>
          </a:prstGeom>
          <a:solidFill>
            <a:schemeClr val="bg2">
              <a:lumMod val="90000"/>
            </a:schemeClr>
          </a:solidFill>
          <a:ln>
            <a:noFill/>
          </a:ln>
        </p:spPr>
        <p:txBody>
          <a:bodyPr vert="horz" wrap="square" lIns="121920" tIns="60960" rIns="121920" bIns="60960" numCol="1" anchor="t" anchorCtr="0" compatLnSpc="1">
            <a:prstTxWarp prst="textNoShape">
              <a:avLst/>
            </a:prstTxWarp>
          </a:bodyPr>
          <a:lstStyle/>
          <a:p>
            <a:endParaRPr lang="id-ID" sz="2400" dirty="0">
              <a:ea typeface="思源黑体" panose="020B0500000000000000" pitchFamily="34" charset="-122"/>
              <a:sym typeface="思源黑体" panose="020B0500000000000000" pitchFamily="34" charset="-122"/>
            </a:endParaRPr>
          </a:p>
        </p:txBody>
      </p:sp>
      <p:sp>
        <p:nvSpPr>
          <p:cNvPr id="127" name="Oval 45">
            <a:extLst>
              <a:ext uri="{FF2B5EF4-FFF2-40B4-BE49-F238E27FC236}">
                <a16:creationId xmlns:a16="http://schemas.microsoft.com/office/drawing/2014/main" id="{A70580ED-2C08-46D3-A152-17AE2DB2A6FD}"/>
              </a:ext>
            </a:extLst>
          </p:cNvPr>
          <p:cNvSpPr>
            <a:spLocks noChangeAspect="1" noChangeArrowheads="1"/>
          </p:cNvSpPr>
          <p:nvPr/>
        </p:nvSpPr>
        <p:spPr bwMode="auto">
          <a:xfrm>
            <a:off x="7463072" y="5850848"/>
            <a:ext cx="178449" cy="180000"/>
          </a:xfrm>
          <a:prstGeom prst="ellipse">
            <a:avLst/>
          </a:prstGeom>
          <a:solidFill>
            <a:schemeClr val="bg1">
              <a:lumMod val="75000"/>
            </a:schemeClr>
          </a:solidFill>
          <a:ln>
            <a:noFill/>
          </a:ln>
        </p:spPr>
        <p:txBody>
          <a:bodyPr vert="horz" wrap="square" lIns="121920" tIns="60960" rIns="121920" bIns="60960" numCol="1" anchor="t" anchorCtr="0" compatLnSpc="1">
            <a:prstTxWarp prst="textNoShape">
              <a:avLst/>
            </a:prstTxWarp>
          </a:bodyPr>
          <a:lstStyle/>
          <a:p>
            <a:endParaRPr lang="id-ID" sz="2400" dirty="0">
              <a:ea typeface="思源黑体" panose="020B0500000000000000" pitchFamily="34" charset="-122"/>
              <a:sym typeface="思源黑体" panose="020B0500000000000000" pitchFamily="34" charset="-122"/>
            </a:endParaRPr>
          </a:p>
        </p:txBody>
      </p:sp>
      <p:sp>
        <p:nvSpPr>
          <p:cNvPr id="128" name="Oval 46">
            <a:extLst>
              <a:ext uri="{FF2B5EF4-FFF2-40B4-BE49-F238E27FC236}">
                <a16:creationId xmlns:a16="http://schemas.microsoft.com/office/drawing/2014/main" id="{68973567-BE68-4D52-BD18-7C5CE13E8C0F}"/>
              </a:ext>
            </a:extLst>
          </p:cNvPr>
          <p:cNvSpPr>
            <a:spLocks noChangeAspect="1" noChangeArrowheads="1"/>
          </p:cNvSpPr>
          <p:nvPr/>
        </p:nvSpPr>
        <p:spPr bwMode="auto">
          <a:xfrm>
            <a:off x="7787385" y="5850848"/>
            <a:ext cx="176897" cy="180000"/>
          </a:xfrm>
          <a:prstGeom prst="ellipse">
            <a:avLst/>
          </a:prstGeom>
          <a:solidFill>
            <a:schemeClr val="bg2"/>
          </a:solidFill>
          <a:ln>
            <a:noFill/>
          </a:ln>
        </p:spPr>
        <p:txBody>
          <a:bodyPr vert="horz" wrap="square" lIns="121920" tIns="60960" rIns="121920" bIns="60960" numCol="1" anchor="t" anchorCtr="0" compatLnSpc="1">
            <a:prstTxWarp prst="textNoShape">
              <a:avLst/>
            </a:prstTxWarp>
          </a:bodyPr>
          <a:lstStyle/>
          <a:p>
            <a:endParaRPr lang="id-ID" sz="2400" dirty="0">
              <a:ea typeface="思源黑体" panose="020B0500000000000000" pitchFamily="34" charset="-122"/>
              <a:sym typeface="思源黑体" panose="020B0500000000000000" pitchFamily="34" charset="-122"/>
            </a:endParaRPr>
          </a:p>
        </p:txBody>
      </p:sp>
      <p:sp>
        <p:nvSpPr>
          <p:cNvPr id="129" name="Oval 47">
            <a:extLst>
              <a:ext uri="{FF2B5EF4-FFF2-40B4-BE49-F238E27FC236}">
                <a16:creationId xmlns:a16="http://schemas.microsoft.com/office/drawing/2014/main" id="{496B8093-135A-4E1D-8050-073546A159DB}"/>
              </a:ext>
            </a:extLst>
          </p:cNvPr>
          <p:cNvSpPr>
            <a:spLocks noChangeAspect="1" noChangeArrowheads="1"/>
          </p:cNvSpPr>
          <p:nvPr/>
        </p:nvSpPr>
        <p:spPr bwMode="auto">
          <a:xfrm>
            <a:off x="8110146" y="5850848"/>
            <a:ext cx="176897" cy="180000"/>
          </a:xfrm>
          <a:prstGeom prst="ellipse">
            <a:avLst/>
          </a:prstGeom>
          <a:solidFill>
            <a:schemeClr val="bg1">
              <a:lumMod val="75000"/>
            </a:schemeClr>
          </a:solidFill>
          <a:ln>
            <a:noFill/>
          </a:ln>
        </p:spPr>
        <p:txBody>
          <a:bodyPr vert="horz" wrap="square" lIns="121920" tIns="60960" rIns="121920" bIns="60960" numCol="1" anchor="t" anchorCtr="0" compatLnSpc="1">
            <a:prstTxWarp prst="textNoShape">
              <a:avLst/>
            </a:prstTxWarp>
          </a:bodyPr>
          <a:lstStyle/>
          <a:p>
            <a:endParaRPr lang="id-ID" sz="2400" dirty="0">
              <a:ea typeface="思源黑体" panose="020B0500000000000000" pitchFamily="34" charset="-122"/>
              <a:sym typeface="思源黑体" panose="020B0500000000000000" pitchFamily="34" charset="-122"/>
            </a:endParaRPr>
          </a:p>
        </p:txBody>
      </p:sp>
      <p:sp>
        <p:nvSpPr>
          <p:cNvPr id="130" name="Oval 48">
            <a:extLst>
              <a:ext uri="{FF2B5EF4-FFF2-40B4-BE49-F238E27FC236}">
                <a16:creationId xmlns:a16="http://schemas.microsoft.com/office/drawing/2014/main" id="{92AA40CF-8E3E-44B9-8AFB-C88E17F12457}"/>
              </a:ext>
            </a:extLst>
          </p:cNvPr>
          <p:cNvSpPr>
            <a:spLocks noChangeAspect="1" noChangeArrowheads="1"/>
          </p:cNvSpPr>
          <p:nvPr/>
        </p:nvSpPr>
        <p:spPr bwMode="auto">
          <a:xfrm>
            <a:off x="8432907" y="5850848"/>
            <a:ext cx="176897" cy="180000"/>
          </a:xfrm>
          <a:prstGeom prst="ellipse">
            <a:avLst/>
          </a:prstGeom>
          <a:solidFill>
            <a:schemeClr val="bg1">
              <a:lumMod val="65000"/>
            </a:schemeClr>
          </a:solidFill>
          <a:ln>
            <a:noFill/>
          </a:ln>
        </p:spPr>
        <p:txBody>
          <a:bodyPr vert="horz" wrap="square" lIns="121920" tIns="60960" rIns="121920" bIns="60960" numCol="1" anchor="t" anchorCtr="0" compatLnSpc="1">
            <a:prstTxWarp prst="textNoShape">
              <a:avLst/>
            </a:prstTxWarp>
          </a:bodyPr>
          <a:lstStyle/>
          <a:p>
            <a:endParaRPr lang="id-ID" sz="2400" dirty="0">
              <a:ea typeface="思源黑体" panose="020B0500000000000000" pitchFamily="34" charset="-122"/>
              <a:sym typeface="思源黑体" panose="020B0500000000000000" pitchFamily="34" charset="-122"/>
            </a:endParaRPr>
          </a:p>
        </p:txBody>
      </p:sp>
      <p:sp>
        <p:nvSpPr>
          <p:cNvPr id="131" name="Oval 49">
            <a:extLst>
              <a:ext uri="{FF2B5EF4-FFF2-40B4-BE49-F238E27FC236}">
                <a16:creationId xmlns:a16="http://schemas.microsoft.com/office/drawing/2014/main" id="{6FE0C5CF-DB7E-40F3-9EE9-4FF662FC4DF8}"/>
              </a:ext>
            </a:extLst>
          </p:cNvPr>
          <p:cNvSpPr>
            <a:spLocks noChangeAspect="1" noChangeArrowheads="1"/>
          </p:cNvSpPr>
          <p:nvPr/>
        </p:nvSpPr>
        <p:spPr bwMode="auto">
          <a:xfrm>
            <a:off x="8755668" y="5850848"/>
            <a:ext cx="176897" cy="180000"/>
          </a:xfrm>
          <a:prstGeom prst="ellipse">
            <a:avLst/>
          </a:prstGeom>
          <a:solidFill>
            <a:schemeClr val="bg1">
              <a:lumMod val="50000"/>
            </a:schemeClr>
          </a:solidFill>
          <a:ln>
            <a:noFill/>
          </a:ln>
        </p:spPr>
        <p:txBody>
          <a:bodyPr vert="horz" wrap="square" lIns="121920" tIns="60960" rIns="121920" bIns="60960" numCol="1" anchor="t" anchorCtr="0" compatLnSpc="1">
            <a:prstTxWarp prst="textNoShape">
              <a:avLst/>
            </a:prstTxWarp>
          </a:bodyPr>
          <a:lstStyle/>
          <a:p>
            <a:endParaRPr lang="id-ID" sz="2400" dirty="0">
              <a:ea typeface="思源黑体" panose="020B0500000000000000" pitchFamily="34" charset="-122"/>
              <a:sym typeface="思源黑体" panose="020B0500000000000000" pitchFamily="34" charset="-122"/>
            </a:endParaRPr>
          </a:p>
        </p:txBody>
      </p:sp>
      <p:sp>
        <p:nvSpPr>
          <p:cNvPr id="132" name="Oval 50">
            <a:extLst>
              <a:ext uri="{FF2B5EF4-FFF2-40B4-BE49-F238E27FC236}">
                <a16:creationId xmlns:a16="http://schemas.microsoft.com/office/drawing/2014/main" id="{91FB899C-BAE5-4D74-9B0E-332EBAFE46E2}"/>
              </a:ext>
            </a:extLst>
          </p:cNvPr>
          <p:cNvSpPr>
            <a:spLocks noChangeAspect="1" noChangeArrowheads="1"/>
          </p:cNvSpPr>
          <p:nvPr/>
        </p:nvSpPr>
        <p:spPr bwMode="auto">
          <a:xfrm>
            <a:off x="9402742" y="5850848"/>
            <a:ext cx="173793" cy="180000"/>
          </a:xfrm>
          <a:prstGeom prst="ellipse">
            <a:avLst/>
          </a:pr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id-ID" sz="2400" dirty="0">
              <a:ea typeface="思源黑体" panose="020B0500000000000000" pitchFamily="34" charset="-122"/>
              <a:sym typeface="思源黑体" panose="020B0500000000000000" pitchFamily="34" charset="-122"/>
            </a:endParaRPr>
          </a:p>
        </p:txBody>
      </p:sp>
      <p:sp>
        <p:nvSpPr>
          <p:cNvPr id="133" name="Oval 46">
            <a:extLst>
              <a:ext uri="{FF2B5EF4-FFF2-40B4-BE49-F238E27FC236}">
                <a16:creationId xmlns:a16="http://schemas.microsoft.com/office/drawing/2014/main" id="{74105A3B-2973-433D-A3F2-C3C70A0921EE}"/>
              </a:ext>
            </a:extLst>
          </p:cNvPr>
          <p:cNvSpPr>
            <a:spLocks noChangeAspect="1" noChangeArrowheads="1"/>
          </p:cNvSpPr>
          <p:nvPr/>
        </p:nvSpPr>
        <p:spPr bwMode="auto">
          <a:xfrm>
            <a:off x="9722399" y="5850848"/>
            <a:ext cx="176897" cy="180000"/>
          </a:xfrm>
          <a:prstGeom prst="ellipse">
            <a:avLst/>
          </a:prstGeom>
          <a:solidFill>
            <a:schemeClr val="accent6">
              <a:lumMod val="40000"/>
              <a:lumOff val="60000"/>
            </a:schemeClr>
          </a:solidFill>
          <a:ln>
            <a:noFill/>
          </a:ln>
        </p:spPr>
        <p:txBody>
          <a:bodyPr vert="horz" wrap="square" lIns="121920" tIns="60960" rIns="121920" bIns="60960" numCol="1" anchor="t" anchorCtr="0" compatLnSpc="1">
            <a:prstTxWarp prst="textNoShape">
              <a:avLst/>
            </a:prstTxWarp>
          </a:bodyPr>
          <a:lstStyle/>
          <a:p>
            <a:endParaRPr lang="id-ID" sz="2400" dirty="0">
              <a:ea typeface="思源黑体" panose="020B0500000000000000" pitchFamily="34" charset="-122"/>
              <a:sym typeface="思源黑体" panose="020B0500000000000000" pitchFamily="34" charset="-122"/>
            </a:endParaRPr>
          </a:p>
        </p:txBody>
      </p:sp>
      <p:sp>
        <p:nvSpPr>
          <p:cNvPr id="134" name="Oval 47">
            <a:extLst>
              <a:ext uri="{FF2B5EF4-FFF2-40B4-BE49-F238E27FC236}">
                <a16:creationId xmlns:a16="http://schemas.microsoft.com/office/drawing/2014/main" id="{B1966F30-0BC1-4F20-9E32-A1303A896DD9}"/>
              </a:ext>
            </a:extLst>
          </p:cNvPr>
          <p:cNvSpPr>
            <a:spLocks noChangeAspect="1" noChangeArrowheads="1"/>
          </p:cNvSpPr>
          <p:nvPr/>
        </p:nvSpPr>
        <p:spPr bwMode="auto">
          <a:xfrm>
            <a:off x="10364817" y="5850848"/>
            <a:ext cx="176897" cy="180000"/>
          </a:xfrm>
          <a:prstGeom prst="ellipse">
            <a:avLst/>
          </a:prstGeom>
          <a:solidFill>
            <a:srgbClr val="92D050"/>
          </a:solidFill>
          <a:ln>
            <a:noFill/>
          </a:ln>
        </p:spPr>
        <p:txBody>
          <a:bodyPr vert="horz" wrap="square" lIns="121920" tIns="60960" rIns="121920" bIns="60960" numCol="1" anchor="t" anchorCtr="0" compatLnSpc="1">
            <a:prstTxWarp prst="textNoShape">
              <a:avLst/>
            </a:prstTxWarp>
          </a:bodyPr>
          <a:lstStyle/>
          <a:p>
            <a:endParaRPr lang="id-ID" sz="2400" dirty="0">
              <a:ea typeface="思源黑体" panose="020B0500000000000000" pitchFamily="34" charset="-122"/>
              <a:sym typeface="思源黑体" panose="020B0500000000000000" pitchFamily="34" charset="-122"/>
            </a:endParaRPr>
          </a:p>
        </p:txBody>
      </p:sp>
      <p:sp>
        <p:nvSpPr>
          <p:cNvPr id="137" name="Oval 50">
            <a:extLst>
              <a:ext uri="{FF2B5EF4-FFF2-40B4-BE49-F238E27FC236}">
                <a16:creationId xmlns:a16="http://schemas.microsoft.com/office/drawing/2014/main" id="{4E3101F5-CC5A-46A1-BB5D-AE7956F1A44E}"/>
              </a:ext>
            </a:extLst>
          </p:cNvPr>
          <p:cNvSpPr>
            <a:spLocks noChangeAspect="1" noChangeArrowheads="1"/>
          </p:cNvSpPr>
          <p:nvPr/>
        </p:nvSpPr>
        <p:spPr bwMode="auto">
          <a:xfrm>
            <a:off x="10045160" y="5850848"/>
            <a:ext cx="173793" cy="180000"/>
          </a:xfrm>
          <a:prstGeom prst="ellipse">
            <a:avLst/>
          </a:prstGeom>
          <a:solidFill>
            <a:schemeClr val="accent6">
              <a:lumMod val="60000"/>
              <a:lumOff val="40000"/>
            </a:schemeClr>
          </a:solidFill>
          <a:ln>
            <a:noFill/>
          </a:ln>
        </p:spPr>
        <p:txBody>
          <a:bodyPr vert="horz" wrap="square" lIns="121920" tIns="60960" rIns="121920" bIns="60960" numCol="1" anchor="t" anchorCtr="0" compatLnSpc="1">
            <a:prstTxWarp prst="textNoShape">
              <a:avLst/>
            </a:prstTxWarp>
          </a:bodyPr>
          <a:lstStyle/>
          <a:p>
            <a:endParaRPr lang="id-ID" sz="2400" dirty="0">
              <a:ea typeface="思源黑体" panose="020B0500000000000000" pitchFamily="34" charset="-122"/>
              <a:sym typeface="思源黑体" panose="020B0500000000000000" pitchFamily="34" charset="-122"/>
            </a:endParaRPr>
          </a:p>
        </p:txBody>
      </p:sp>
      <p:sp>
        <p:nvSpPr>
          <p:cNvPr id="146" name="文本框 145">
            <a:extLst>
              <a:ext uri="{FF2B5EF4-FFF2-40B4-BE49-F238E27FC236}">
                <a16:creationId xmlns:a16="http://schemas.microsoft.com/office/drawing/2014/main" id="{6C63ADBE-26A9-4B1C-9FB3-911E34A0AF40}"/>
              </a:ext>
            </a:extLst>
          </p:cNvPr>
          <p:cNvSpPr txBox="1"/>
          <p:nvPr/>
        </p:nvSpPr>
        <p:spPr>
          <a:xfrm>
            <a:off x="910824" y="3793343"/>
            <a:ext cx="1011815" cy="369332"/>
          </a:xfrm>
          <a:prstGeom prst="rect">
            <a:avLst/>
          </a:prstGeom>
          <a:noFill/>
        </p:spPr>
        <p:txBody>
          <a:bodyPr wrap="none" rtlCol="0">
            <a:spAutoFit/>
          </a:bodyPr>
          <a:lstStyle/>
          <a:p>
            <a:pPr algn="ctr"/>
            <a:r>
              <a:rPr lang="zh-CN" altLang="en-US" dirty="0">
                <a:latin typeface="Century Gothic" panose="020B0502020202020204" pitchFamily="34" charset="0"/>
                <a:ea typeface="微软雅黑" panose="020B0503020204020204" pitchFamily="34" charset="-122"/>
              </a:rPr>
              <a:t>每月</a:t>
            </a:r>
            <a:r>
              <a:rPr lang="en-US" altLang="zh-CN" dirty="0">
                <a:latin typeface="Century Gothic" panose="020B0502020202020204" pitchFamily="34" charset="0"/>
                <a:ea typeface="微软雅黑" panose="020B0503020204020204" pitchFamily="34" charset="-122"/>
              </a:rPr>
              <a:t>1</a:t>
            </a:r>
            <a:r>
              <a:rPr lang="zh-CN" altLang="en-US" dirty="0">
                <a:latin typeface="Century Gothic" panose="020B0502020202020204" pitchFamily="34" charset="0"/>
                <a:ea typeface="微软雅黑" panose="020B0503020204020204" pitchFamily="34" charset="-122"/>
              </a:rPr>
              <a:t>日</a:t>
            </a:r>
          </a:p>
        </p:txBody>
      </p:sp>
      <p:sp>
        <p:nvSpPr>
          <p:cNvPr id="148" name="文本框 147">
            <a:extLst>
              <a:ext uri="{FF2B5EF4-FFF2-40B4-BE49-F238E27FC236}">
                <a16:creationId xmlns:a16="http://schemas.microsoft.com/office/drawing/2014/main" id="{B3CFD4E6-2CFD-4608-AAFC-CEB5F2A77825}"/>
              </a:ext>
            </a:extLst>
          </p:cNvPr>
          <p:cNvSpPr txBox="1"/>
          <p:nvPr/>
        </p:nvSpPr>
        <p:spPr>
          <a:xfrm>
            <a:off x="2857521" y="4946182"/>
            <a:ext cx="5018312" cy="369332"/>
          </a:xfrm>
          <a:prstGeom prst="rect">
            <a:avLst/>
          </a:prstGeom>
          <a:noFill/>
        </p:spPr>
        <p:txBody>
          <a:bodyPr wrap="square" rtlCol="0">
            <a:spAutoFit/>
          </a:bodyPr>
          <a:lstStyle/>
          <a:p>
            <a:pPr algn="ctr"/>
            <a:r>
              <a:rPr lang="zh-CN" altLang="en-US" dirty="0">
                <a:latin typeface="Century Gothic" panose="020B0502020202020204" pitchFamily="34" charset="0"/>
                <a:ea typeface="微软雅黑" panose="020B0503020204020204" pitchFamily="34" charset="-122"/>
              </a:rPr>
              <a:t>将员工的培训情况</a:t>
            </a:r>
            <a:r>
              <a:rPr lang="zh-CN" altLang="en-US" b="1" u="sng" dirty="0">
                <a:latin typeface="Century Gothic" panose="020B0502020202020204" pitchFamily="34" charset="0"/>
                <a:ea typeface="微软雅黑" panose="020B0503020204020204" pitchFamily="34" charset="-122"/>
              </a:rPr>
              <a:t>填写</a:t>
            </a:r>
            <a:r>
              <a:rPr lang="zh-CN" altLang="en-US" dirty="0">
                <a:latin typeface="Century Gothic" panose="020B0502020202020204" pitchFamily="34" charset="0"/>
                <a:ea typeface="微软雅黑" panose="020B0503020204020204" pitchFamily="34" charset="-122"/>
              </a:rPr>
              <a:t>至</a:t>
            </a:r>
            <a:r>
              <a:rPr lang="en-US" altLang="zh-CN" dirty="0">
                <a:latin typeface="Century Gothic" panose="020B0502020202020204" pitchFamily="34" charset="0"/>
                <a:ea typeface="微软雅黑" panose="020B0503020204020204" pitchFamily="34" charset="-122"/>
              </a:rPr>
              <a:t>&lt;</a:t>
            </a:r>
            <a:r>
              <a:rPr lang="zh-CN" altLang="en-US" b="1" dirty="0">
                <a:latin typeface="Century Gothic" panose="020B0502020202020204" pitchFamily="34" charset="0"/>
                <a:ea typeface="微软雅黑" panose="020B0503020204020204" pitchFamily="34" charset="-122"/>
              </a:rPr>
              <a:t>培训记录上传模板</a:t>
            </a:r>
            <a:r>
              <a:rPr lang="en-US" altLang="zh-CN" dirty="0">
                <a:latin typeface="Century Gothic" panose="020B0502020202020204" pitchFamily="34" charset="0"/>
                <a:ea typeface="微软雅黑" panose="020B0503020204020204" pitchFamily="34" charset="-122"/>
              </a:rPr>
              <a:t>&gt;</a:t>
            </a:r>
            <a:endParaRPr lang="zh-CN" altLang="en-US" dirty="0">
              <a:latin typeface="Century Gothic" panose="020B0502020202020204" pitchFamily="34" charset="0"/>
              <a:ea typeface="微软雅黑" panose="020B0503020204020204" pitchFamily="34" charset="-122"/>
            </a:endParaRPr>
          </a:p>
        </p:txBody>
      </p:sp>
      <p:sp>
        <p:nvSpPr>
          <p:cNvPr id="149" name="文本框 148">
            <a:extLst>
              <a:ext uri="{FF2B5EF4-FFF2-40B4-BE49-F238E27FC236}">
                <a16:creationId xmlns:a16="http://schemas.microsoft.com/office/drawing/2014/main" id="{AFD90337-6320-4909-915C-7C3AA664A0C7}"/>
              </a:ext>
            </a:extLst>
          </p:cNvPr>
          <p:cNvSpPr txBox="1"/>
          <p:nvPr/>
        </p:nvSpPr>
        <p:spPr>
          <a:xfrm>
            <a:off x="9239066" y="4527552"/>
            <a:ext cx="1446204" cy="1200329"/>
          </a:xfrm>
          <a:prstGeom prst="rect">
            <a:avLst/>
          </a:prstGeom>
          <a:noFill/>
        </p:spPr>
        <p:txBody>
          <a:bodyPr wrap="square" rtlCol="0">
            <a:spAutoFit/>
          </a:bodyPr>
          <a:lstStyle/>
          <a:p>
            <a:pPr algn="ctr"/>
            <a:r>
              <a:rPr lang="zh-CN" altLang="en-US" dirty="0">
                <a:latin typeface="Century Gothic" panose="020B0502020202020204" pitchFamily="34" charset="0"/>
                <a:ea typeface="微软雅黑" panose="020B0503020204020204" pitchFamily="34" charset="-122"/>
              </a:rPr>
              <a:t>将填写好的表格</a:t>
            </a:r>
            <a:r>
              <a:rPr lang="zh-CN" altLang="en-US" b="1" u="sng" dirty="0">
                <a:latin typeface="Century Gothic" panose="020B0502020202020204" pitchFamily="34" charset="0"/>
                <a:ea typeface="微软雅黑" panose="020B0503020204020204" pitchFamily="34" charset="-122"/>
              </a:rPr>
              <a:t>导入</a:t>
            </a:r>
            <a:r>
              <a:rPr lang="zh-CN" altLang="en-US" dirty="0">
                <a:latin typeface="Century Gothic" panose="020B0502020202020204" pitchFamily="34" charset="0"/>
                <a:ea typeface="微软雅黑" panose="020B0503020204020204" pitchFamily="34" charset="-122"/>
              </a:rPr>
              <a:t>至</a:t>
            </a:r>
            <a:r>
              <a:rPr lang="en-US" altLang="zh-CN" dirty="0">
                <a:latin typeface="Century Gothic" panose="020B0502020202020204" pitchFamily="34" charset="0"/>
                <a:ea typeface="微软雅黑" panose="020B0503020204020204" pitchFamily="34" charset="-122"/>
              </a:rPr>
              <a:t>WorkSmart 4.0</a:t>
            </a:r>
            <a:endParaRPr lang="zh-CN" altLang="en-US" dirty="0">
              <a:latin typeface="Century Gothic" panose="020B0502020202020204" pitchFamily="34" charset="0"/>
              <a:ea typeface="微软雅黑" panose="020B0503020204020204" pitchFamily="34" charset="-122"/>
            </a:endParaRPr>
          </a:p>
        </p:txBody>
      </p:sp>
      <p:grpSp>
        <p:nvGrpSpPr>
          <p:cNvPr id="150" name="组合 149">
            <a:extLst>
              <a:ext uri="{FF2B5EF4-FFF2-40B4-BE49-F238E27FC236}">
                <a16:creationId xmlns:a16="http://schemas.microsoft.com/office/drawing/2014/main" id="{605A2A1D-73AA-4C01-81D0-116E7CCDB28B}"/>
              </a:ext>
            </a:extLst>
          </p:cNvPr>
          <p:cNvGrpSpPr/>
          <p:nvPr/>
        </p:nvGrpSpPr>
        <p:grpSpPr>
          <a:xfrm>
            <a:off x="10681397" y="4320848"/>
            <a:ext cx="178449" cy="1710000"/>
            <a:chOff x="1327509" y="3480997"/>
            <a:chExt cx="178449" cy="1710000"/>
          </a:xfrm>
        </p:grpSpPr>
        <p:sp>
          <p:nvSpPr>
            <p:cNvPr id="151" name="Oval 26">
              <a:extLst>
                <a:ext uri="{FF2B5EF4-FFF2-40B4-BE49-F238E27FC236}">
                  <a16:creationId xmlns:a16="http://schemas.microsoft.com/office/drawing/2014/main" id="{802419FA-708F-495F-8A5E-957F34F2D13A}"/>
                </a:ext>
              </a:extLst>
            </p:cNvPr>
            <p:cNvSpPr>
              <a:spLocks noChangeAspect="1" noChangeArrowheads="1"/>
            </p:cNvSpPr>
            <p:nvPr/>
          </p:nvSpPr>
          <p:spPr bwMode="auto">
            <a:xfrm>
              <a:off x="1327509" y="5010997"/>
              <a:ext cx="178449" cy="180000"/>
            </a:xfrm>
            <a:prstGeom prst="ellipse">
              <a:avLst/>
            </a:prstGeom>
            <a:solidFill>
              <a:srgbClr val="00B050"/>
            </a:solidFill>
            <a:ln>
              <a:noFill/>
            </a:ln>
          </p:spPr>
          <p:txBody>
            <a:bodyPr vert="horz" wrap="square" lIns="121920" tIns="60960" rIns="121920" bIns="60960" numCol="1" anchor="t" anchorCtr="0" compatLnSpc="1">
              <a:prstTxWarp prst="textNoShape">
                <a:avLst/>
              </a:prstTxWarp>
            </a:bodyPr>
            <a:lstStyle/>
            <a:p>
              <a:endParaRPr lang="id-ID" sz="2400" dirty="0">
                <a:latin typeface="思源黑体" panose="020B0500000000000000" pitchFamily="34" charset="-122"/>
                <a:ea typeface="思源黑体" panose="020B0500000000000000" pitchFamily="34" charset="-122"/>
                <a:sym typeface="思源黑体" panose="020B0500000000000000" pitchFamily="34" charset="-122"/>
              </a:endParaRPr>
            </a:p>
          </p:txBody>
        </p:sp>
        <p:cxnSp>
          <p:nvCxnSpPr>
            <p:cNvPr id="152" name="Straight Connector 29">
              <a:extLst>
                <a:ext uri="{FF2B5EF4-FFF2-40B4-BE49-F238E27FC236}">
                  <a16:creationId xmlns:a16="http://schemas.microsoft.com/office/drawing/2014/main" id="{4AF25833-D0BC-4357-B552-54B04D7075AB}"/>
                </a:ext>
              </a:extLst>
            </p:cNvPr>
            <p:cNvCxnSpPr>
              <a:cxnSpLocks/>
            </p:cNvCxnSpPr>
            <p:nvPr/>
          </p:nvCxnSpPr>
          <p:spPr>
            <a:xfrm flipV="1">
              <a:off x="1416733" y="3480997"/>
              <a:ext cx="0" cy="1620000"/>
            </a:xfrm>
            <a:prstGeom prst="line">
              <a:avLst/>
            </a:prstGeom>
            <a:ln w="12700">
              <a:solidFill>
                <a:srgbClr val="00B050"/>
              </a:solidFill>
              <a:headEnd type="none"/>
              <a:tailEnd type="oval"/>
            </a:ln>
          </p:spPr>
          <p:style>
            <a:lnRef idx="1">
              <a:schemeClr val="accent1"/>
            </a:lnRef>
            <a:fillRef idx="0">
              <a:schemeClr val="accent1"/>
            </a:fillRef>
            <a:effectRef idx="0">
              <a:schemeClr val="accent1"/>
            </a:effectRef>
            <a:fontRef idx="minor">
              <a:schemeClr val="tx1"/>
            </a:fontRef>
          </p:style>
        </p:cxnSp>
      </p:grpSp>
      <p:grpSp>
        <p:nvGrpSpPr>
          <p:cNvPr id="156" name="组合 155">
            <a:extLst>
              <a:ext uri="{FF2B5EF4-FFF2-40B4-BE49-F238E27FC236}">
                <a16:creationId xmlns:a16="http://schemas.microsoft.com/office/drawing/2014/main" id="{82F7B49B-DFA7-493A-859A-45E07E84F099}"/>
              </a:ext>
            </a:extLst>
          </p:cNvPr>
          <p:cNvGrpSpPr/>
          <p:nvPr/>
        </p:nvGrpSpPr>
        <p:grpSpPr>
          <a:xfrm>
            <a:off x="9064491" y="4317717"/>
            <a:ext cx="178449" cy="1710000"/>
            <a:chOff x="1327509" y="3480997"/>
            <a:chExt cx="178449" cy="1710000"/>
          </a:xfrm>
        </p:grpSpPr>
        <p:sp>
          <p:nvSpPr>
            <p:cNvPr id="157" name="Oval 26">
              <a:extLst>
                <a:ext uri="{FF2B5EF4-FFF2-40B4-BE49-F238E27FC236}">
                  <a16:creationId xmlns:a16="http://schemas.microsoft.com/office/drawing/2014/main" id="{AE8F6375-F735-4A06-9E54-E5E910307310}"/>
                </a:ext>
              </a:extLst>
            </p:cNvPr>
            <p:cNvSpPr>
              <a:spLocks noChangeAspect="1" noChangeArrowheads="1"/>
            </p:cNvSpPr>
            <p:nvPr/>
          </p:nvSpPr>
          <p:spPr bwMode="auto">
            <a:xfrm>
              <a:off x="1327509" y="5010997"/>
              <a:ext cx="178449" cy="180000"/>
            </a:xfrm>
            <a:prstGeom prst="ellipse">
              <a:avLst/>
            </a:prstGeom>
            <a:solidFill>
              <a:srgbClr val="D3D0C9"/>
            </a:solidFill>
            <a:ln>
              <a:noFill/>
            </a:ln>
          </p:spPr>
          <p:txBody>
            <a:bodyPr vert="horz" wrap="square" lIns="121920" tIns="60960" rIns="121920" bIns="60960" numCol="1" anchor="t" anchorCtr="0" compatLnSpc="1">
              <a:prstTxWarp prst="textNoShape">
                <a:avLst/>
              </a:prstTxWarp>
            </a:bodyPr>
            <a:lstStyle/>
            <a:p>
              <a:endParaRPr lang="id-ID" sz="2400" dirty="0">
                <a:latin typeface="思源黑体" panose="020B0500000000000000" pitchFamily="34" charset="-122"/>
                <a:ea typeface="思源黑体" panose="020B0500000000000000" pitchFamily="34" charset="-122"/>
                <a:sym typeface="思源黑体" panose="020B0500000000000000" pitchFamily="34" charset="-122"/>
              </a:endParaRPr>
            </a:p>
          </p:txBody>
        </p:sp>
        <p:cxnSp>
          <p:nvCxnSpPr>
            <p:cNvPr id="158" name="Straight Connector 29">
              <a:extLst>
                <a:ext uri="{FF2B5EF4-FFF2-40B4-BE49-F238E27FC236}">
                  <a16:creationId xmlns:a16="http://schemas.microsoft.com/office/drawing/2014/main" id="{6E492AAA-BE34-45BF-BD7C-0DC8AEE4EB3D}"/>
                </a:ext>
              </a:extLst>
            </p:cNvPr>
            <p:cNvCxnSpPr>
              <a:cxnSpLocks/>
            </p:cNvCxnSpPr>
            <p:nvPr/>
          </p:nvCxnSpPr>
          <p:spPr>
            <a:xfrm flipV="1">
              <a:off x="1416733" y="3480997"/>
              <a:ext cx="0" cy="1620000"/>
            </a:xfrm>
            <a:prstGeom prst="line">
              <a:avLst/>
            </a:prstGeom>
            <a:ln w="12700">
              <a:solidFill>
                <a:srgbClr val="D3D0C9"/>
              </a:solidFill>
              <a:headEnd type="none"/>
              <a:tailEnd type="oval"/>
            </a:ln>
          </p:spPr>
          <p:style>
            <a:lnRef idx="1">
              <a:schemeClr val="accent1"/>
            </a:lnRef>
            <a:fillRef idx="0">
              <a:schemeClr val="accent1"/>
            </a:fillRef>
            <a:effectRef idx="0">
              <a:schemeClr val="accent1"/>
            </a:effectRef>
            <a:fontRef idx="minor">
              <a:schemeClr val="tx1"/>
            </a:fontRef>
          </p:style>
        </p:cxnSp>
      </p:grpSp>
      <p:sp>
        <p:nvSpPr>
          <p:cNvPr id="159" name="文本框 158">
            <a:extLst>
              <a:ext uri="{FF2B5EF4-FFF2-40B4-BE49-F238E27FC236}">
                <a16:creationId xmlns:a16="http://schemas.microsoft.com/office/drawing/2014/main" id="{6E6A6435-999D-40F6-8EB9-0CD5DC4151F0}"/>
              </a:ext>
            </a:extLst>
          </p:cNvPr>
          <p:cNvSpPr txBox="1"/>
          <p:nvPr/>
        </p:nvSpPr>
        <p:spPr>
          <a:xfrm>
            <a:off x="8586893" y="3793343"/>
            <a:ext cx="1133645" cy="369332"/>
          </a:xfrm>
          <a:prstGeom prst="rect">
            <a:avLst/>
          </a:prstGeom>
          <a:noFill/>
        </p:spPr>
        <p:txBody>
          <a:bodyPr wrap="none" rtlCol="0">
            <a:spAutoFit/>
          </a:bodyPr>
          <a:lstStyle/>
          <a:p>
            <a:pPr algn="ctr"/>
            <a:r>
              <a:rPr lang="zh-CN" altLang="en-US" dirty="0">
                <a:latin typeface="Century Gothic" panose="020B0502020202020204" pitchFamily="34" charset="0"/>
                <a:ea typeface="微软雅黑" panose="020B0503020204020204" pitchFamily="34" charset="-122"/>
              </a:rPr>
              <a:t>每月</a:t>
            </a:r>
            <a:r>
              <a:rPr lang="en-US" altLang="zh-CN" dirty="0">
                <a:latin typeface="Century Gothic" panose="020B0502020202020204" pitchFamily="34" charset="0"/>
                <a:ea typeface="微软雅黑" panose="020B0503020204020204" pitchFamily="34" charset="-122"/>
              </a:rPr>
              <a:t>25</a:t>
            </a:r>
            <a:r>
              <a:rPr lang="zh-CN" altLang="en-US" dirty="0">
                <a:latin typeface="Century Gothic" panose="020B0502020202020204" pitchFamily="34" charset="0"/>
                <a:ea typeface="微软雅黑" panose="020B0503020204020204" pitchFamily="34" charset="-122"/>
              </a:rPr>
              <a:t>日</a:t>
            </a:r>
          </a:p>
        </p:txBody>
      </p:sp>
      <p:sp>
        <p:nvSpPr>
          <p:cNvPr id="160" name="文本框 159">
            <a:extLst>
              <a:ext uri="{FF2B5EF4-FFF2-40B4-BE49-F238E27FC236}">
                <a16:creationId xmlns:a16="http://schemas.microsoft.com/office/drawing/2014/main" id="{620F3AE1-F3A3-4823-8ADB-8BEC2D0F3DCC}"/>
              </a:ext>
            </a:extLst>
          </p:cNvPr>
          <p:cNvSpPr txBox="1"/>
          <p:nvPr/>
        </p:nvSpPr>
        <p:spPr>
          <a:xfrm>
            <a:off x="10203799" y="3796072"/>
            <a:ext cx="1133645" cy="369332"/>
          </a:xfrm>
          <a:prstGeom prst="rect">
            <a:avLst/>
          </a:prstGeom>
          <a:noFill/>
        </p:spPr>
        <p:txBody>
          <a:bodyPr wrap="none" rtlCol="0">
            <a:spAutoFit/>
          </a:bodyPr>
          <a:lstStyle/>
          <a:p>
            <a:pPr algn="ctr"/>
            <a:r>
              <a:rPr lang="zh-CN" altLang="en-US" dirty="0">
                <a:latin typeface="Century Gothic" panose="020B0502020202020204" pitchFamily="34" charset="0"/>
                <a:ea typeface="微软雅黑" panose="020B0503020204020204" pitchFamily="34" charset="-122"/>
              </a:rPr>
              <a:t>每月</a:t>
            </a:r>
            <a:r>
              <a:rPr lang="en-US" altLang="zh-CN" dirty="0">
                <a:latin typeface="Century Gothic" panose="020B0502020202020204" pitchFamily="34" charset="0"/>
                <a:ea typeface="微软雅黑" panose="020B0503020204020204" pitchFamily="34" charset="-122"/>
              </a:rPr>
              <a:t>30</a:t>
            </a:r>
            <a:r>
              <a:rPr lang="zh-CN" altLang="en-US" dirty="0">
                <a:latin typeface="Century Gothic" panose="020B0502020202020204" pitchFamily="34" charset="0"/>
                <a:ea typeface="微软雅黑" panose="020B0503020204020204" pitchFamily="34" charset="-122"/>
              </a:rPr>
              <a:t>日</a:t>
            </a:r>
          </a:p>
        </p:txBody>
      </p:sp>
      <p:sp>
        <p:nvSpPr>
          <p:cNvPr id="161" name="矩形 160">
            <a:extLst>
              <a:ext uri="{FF2B5EF4-FFF2-40B4-BE49-F238E27FC236}">
                <a16:creationId xmlns:a16="http://schemas.microsoft.com/office/drawing/2014/main" id="{65DC5BD5-1679-42E1-885C-6205E9FDA692}"/>
              </a:ext>
            </a:extLst>
          </p:cNvPr>
          <p:cNvSpPr/>
          <p:nvPr/>
        </p:nvSpPr>
        <p:spPr>
          <a:xfrm>
            <a:off x="8420521" y="3793343"/>
            <a:ext cx="1466387" cy="369332"/>
          </a:xfrm>
          <a:prstGeom prst="rect">
            <a:avLst/>
          </a:prstGeom>
          <a:no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3" name="直接箭头连接符 162">
            <a:extLst>
              <a:ext uri="{FF2B5EF4-FFF2-40B4-BE49-F238E27FC236}">
                <a16:creationId xmlns:a16="http://schemas.microsoft.com/office/drawing/2014/main" id="{EF7C475D-69C7-4D59-940C-DD3B8C94C5D0}"/>
              </a:ext>
            </a:extLst>
          </p:cNvPr>
          <p:cNvCxnSpPr>
            <a:cxnSpLocks/>
          </p:cNvCxnSpPr>
          <p:nvPr/>
        </p:nvCxnSpPr>
        <p:spPr>
          <a:xfrm flipH="1">
            <a:off x="8060521" y="3978009"/>
            <a:ext cx="3600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4" name="文本框 163">
            <a:extLst>
              <a:ext uri="{FF2B5EF4-FFF2-40B4-BE49-F238E27FC236}">
                <a16:creationId xmlns:a16="http://schemas.microsoft.com/office/drawing/2014/main" id="{DB6CDB8D-DBAA-446A-BE98-E9EC15B88201}"/>
              </a:ext>
            </a:extLst>
          </p:cNvPr>
          <p:cNvSpPr txBox="1"/>
          <p:nvPr/>
        </p:nvSpPr>
        <p:spPr>
          <a:xfrm>
            <a:off x="6347373" y="3793343"/>
            <a:ext cx="1713148" cy="369332"/>
          </a:xfrm>
          <a:prstGeom prst="rect">
            <a:avLst/>
          </a:prstGeom>
          <a:noFill/>
        </p:spPr>
        <p:txBody>
          <a:bodyPr wrap="square" rtlCol="0">
            <a:spAutoFit/>
          </a:bodyPr>
          <a:lstStyle/>
          <a:p>
            <a:pPr algn="r"/>
            <a:r>
              <a:rPr lang="zh-CN" altLang="en-US" dirty="0">
                <a:solidFill>
                  <a:srgbClr val="FF0000"/>
                </a:solidFill>
                <a:latin typeface="Century Gothic" panose="020B0502020202020204" pitchFamily="34" charset="0"/>
                <a:ea typeface="微软雅黑" panose="020B0503020204020204" pitchFamily="34" charset="-122"/>
              </a:rPr>
              <a:t>系统提醒邮件</a:t>
            </a:r>
          </a:p>
        </p:txBody>
      </p:sp>
    </p:spTree>
    <p:extLst>
      <p:ext uri="{BB962C8B-B14F-4D97-AF65-F5344CB8AC3E}">
        <p14:creationId xmlns:p14="http://schemas.microsoft.com/office/powerpoint/2010/main" val="2829152062"/>
      </p:ext>
    </p:extLst>
  </p:cSld>
  <p:clrMapOvr>
    <a:masterClrMapping/>
  </p:clrMapOvr>
  <p:transition spd="slow" advClick="0" advTm="0">
    <p:push di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考勤提交和审批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矩形 4">
            <a:extLst>
              <a:ext uri="{FF2B5EF4-FFF2-40B4-BE49-F238E27FC236}">
                <a16:creationId xmlns:a16="http://schemas.microsoft.com/office/drawing/2014/main" id="{102DA956-E369-A3F5-73E1-8676C91958A1}"/>
              </a:ext>
            </a:extLst>
          </p:cNvPr>
          <p:cNvSpPr/>
          <p:nvPr/>
        </p:nvSpPr>
        <p:spPr>
          <a:xfrm>
            <a:off x="399454" y="1404205"/>
            <a:ext cx="11590296" cy="1815882"/>
          </a:xfrm>
          <a:prstGeom prst="rect">
            <a:avLst/>
          </a:prstGeom>
        </p:spPr>
        <p:txBody>
          <a:bodyPr wrap="square">
            <a:spAutoFit/>
          </a:bodyPr>
          <a:lstStyle/>
          <a:p>
            <a:pPr defTabSz="1066800">
              <a:lnSpc>
                <a:spcPct val="150000"/>
              </a:lnSpc>
              <a:spcBef>
                <a:spcPct val="0"/>
              </a:spcBef>
            </a:pPr>
            <a:r>
              <a:rPr lang="en-US" altLang="zh-CN" sz="1600" dirty="0">
                <a:latin typeface="微软雅黑" panose="020B0503020204020204" pitchFamily="34" charset="-122"/>
                <a:ea typeface="微软雅黑" panose="020B0503020204020204" pitchFamily="34" charset="-122"/>
              </a:rPr>
              <a:t>1. </a:t>
            </a:r>
            <a:r>
              <a:rPr lang="zh-CN" altLang="en-US" sz="1600" dirty="0">
                <a:latin typeface="微软雅黑" panose="020B0503020204020204" pitchFamily="34" charset="-122"/>
                <a:ea typeface="微软雅黑" panose="020B0503020204020204" pitchFamily="34" charset="-122"/>
              </a:rPr>
              <a:t>系统会自动在显示的时间帮大家进行考勤提交，无需个人手动提交。</a:t>
            </a:r>
            <a:endParaRPr lang="en-US" altLang="zh-CN" sz="1600" dirty="0">
              <a:latin typeface="微软雅黑" panose="020B0503020204020204" pitchFamily="34" charset="-122"/>
              <a:ea typeface="微软雅黑" panose="020B0503020204020204" pitchFamily="34" charset="-122"/>
            </a:endParaRPr>
          </a:p>
          <a:p>
            <a:pPr defTabSz="1066800">
              <a:lnSpc>
                <a:spcPct val="150000"/>
              </a:lnSpc>
              <a:spcBef>
                <a:spcPct val="0"/>
              </a:spcBef>
            </a:pPr>
            <a:r>
              <a:rPr lang="en-US" altLang="zh-CN" sz="1600" dirty="0">
                <a:latin typeface="微软雅黑" panose="020B0503020204020204" pitchFamily="34" charset="-122"/>
                <a:ea typeface="微软雅黑" panose="020B0503020204020204" pitchFamily="34" charset="-122"/>
              </a:rPr>
              <a:t>2. </a:t>
            </a:r>
            <a:r>
              <a:rPr lang="zh-CN" altLang="en-US" sz="1600" dirty="0">
                <a:latin typeface="微软雅黑" panose="020B0503020204020204" pitchFamily="34" charset="-122"/>
                <a:ea typeface="微软雅黑" panose="020B0503020204020204" pitchFamily="34" charset="-122"/>
              </a:rPr>
              <a:t>提交后的考勤表单会走对应审批流，领导可以在审批截至日期前进行通过及退回处理。超过审批截止日仍未完成审批的，考勤表单自动通过。</a:t>
            </a:r>
            <a:endParaRPr lang="en-US" altLang="zh-CN" sz="1600" dirty="0">
              <a:latin typeface="微软雅黑" panose="020B0503020204020204" pitchFamily="34" charset="-122"/>
              <a:ea typeface="微软雅黑" panose="020B0503020204020204" pitchFamily="34" charset="-122"/>
            </a:endParaRPr>
          </a:p>
          <a:p>
            <a:pPr defTabSz="1066800">
              <a:lnSpc>
                <a:spcPct val="150000"/>
              </a:lnSpc>
              <a:spcBef>
                <a:spcPct val="0"/>
              </a:spcBef>
            </a:pPr>
            <a:r>
              <a:rPr lang="en-US" altLang="zh-CN" sz="1600" dirty="0">
                <a:latin typeface="微软雅黑" panose="020B0503020204020204" pitchFamily="34" charset="-122"/>
                <a:ea typeface="微软雅黑" panose="020B0503020204020204" pitchFamily="34" charset="-122"/>
              </a:rPr>
              <a:t>3. </a:t>
            </a:r>
            <a:r>
              <a:rPr lang="zh-CN" altLang="en-US" sz="1600" dirty="0">
                <a:latin typeface="微软雅黑" panose="020B0503020204020204" pitchFamily="34" charset="-122"/>
                <a:ea typeface="微软雅黑" panose="020B0503020204020204" pitchFamily="34" charset="-122"/>
              </a:rPr>
              <a:t> 考勤信息页面选择营运点，点击搜索可以看到表单流程状态；</a:t>
            </a:r>
            <a:endParaRPr lang="en-US" altLang="zh-CN" sz="1600" dirty="0">
              <a:latin typeface="微软雅黑" panose="020B0503020204020204" pitchFamily="34" charset="-122"/>
              <a:ea typeface="微软雅黑" panose="020B0503020204020204" pitchFamily="34" charset="-122"/>
            </a:endParaRPr>
          </a:p>
          <a:p>
            <a:pPr defTabSz="1066800">
              <a:spcBef>
                <a:spcPct val="0"/>
              </a:spcBef>
            </a:pPr>
            <a:endParaRPr lang="en-US" altLang="zh-CN" sz="1600" dirty="0">
              <a:latin typeface="微软雅黑" panose="020B0503020204020204" pitchFamily="34" charset="-122"/>
              <a:ea typeface="微软雅黑" panose="020B0503020204020204" pitchFamily="34" charset="-122"/>
            </a:endParaRPr>
          </a:p>
        </p:txBody>
      </p:sp>
      <p:grpSp>
        <p:nvGrpSpPr>
          <p:cNvPr id="6" name="组合 5">
            <a:extLst>
              <a:ext uri="{FF2B5EF4-FFF2-40B4-BE49-F238E27FC236}">
                <a16:creationId xmlns:a16="http://schemas.microsoft.com/office/drawing/2014/main" id="{AE4A173D-23BD-5833-1886-8A2A72E0BBB9}"/>
              </a:ext>
            </a:extLst>
          </p:cNvPr>
          <p:cNvGrpSpPr/>
          <p:nvPr/>
        </p:nvGrpSpPr>
        <p:grpSpPr>
          <a:xfrm>
            <a:off x="528763" y="3323877"/>
            <a:ext cx="10120187" cy="2733890"/>
            <a:chOff x="567095" y="3306733"/>
            <a:chExt cx="11096142" cy="3375795"/>
          </a:xfrm>
        </p:grpSpPr>
        <p:pic>
          <p:nvPicPr>
            <p:cNvPr id="7" name="图片 6" descr="表格&#10;&#10;低可信度描述已自动生成">
              <a:extLst>
                <a:ext uri="{FF2B5EF4-FFF2-40B4-BE49-F238E27FC236}">
                  <a16:creationId xmlns:a16="http://schemas.microsoft.com/office/drawing/2014/main" id="{A08611DD-B947-FAE1-58A9-15EDBC2712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095" y="3306733"/>
              <a:ext cx="11096142" cy="3375795"/>
            </a:xfrm>
            <a:prstGeom prst="rect">
              <a:avLst/>
            </a:prstGeom>
          </p:spPr>
        </p:pic>
        <p:sp>
          <p:nvSpPr>
            <p:cNvPr id="8" name="矩形 7">
              <a:extLst>
                <a:ext uri="{FF2B5EF4-FFF2-40B4-BE49-F238E27FC236}">
                  <a16:creationId xmlns:a16="http://schemas.microsoft.com/office/drawing/2014/main" id="{35B8201A-8414-7D1C-9177-8C8E6C13931B}"/>
                </a:ext>
              </a:extLst>
            </p:cNvPr>
            <p:cNvSpPr/>
            <p:nvPr/>
          </p:nvSpPr>
          <p:spPr>
            <a:xfrm>
              <a:off x="7372350" y="3628427"/>
              <a:ext cx="800100" cy="3354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0058718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考勤信息审批及追踪</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BE9DAC6F-33E7-F6B3-1624-67C55FF89244}"/>
              </a:ext>
            </a:extLst>
          </p:cNvPr>
          <p:cNvSpPr txBox="1"/>
          <p:nvPr/>
        </p:nvSpPr>
        <p:spPr>
          <a:xfrm>
            <a:off x="999888" y="1462486"/>
            <a:ext cx="10530386" cy="1692771"/>
          </a:xfrm>
          <a:prstGeom prst="rect">
            <a:avLst/>
          </a:prstGeom>
          <a:noFill/>
        </p:spPr>
        <p:txBody>
          <a:bodyPr wrap="square" rtlCol="0">
            <a:spAutoFit/>
          </a:bodyPr>
          <a:lstStyle/>
          <a:p>
            <a:pPr defTabSz="1066800">
              <a:lnSpc>
                <a:spcPct val="150000"/>
              </a:lnSpc>
              <a:spcBef>
                <a:spcPct val="0"/>
              </a:spcBef>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 工作台 </a:t>
            </a: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工作流管理 </a:t>
            </a: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考勤表单 ，根据条件查询表单；</a:t>
            </a:r>
            <a:endParaRPr lang="en-US" altLang="zh-CN" sz="1600" dirty="0">
              <a:latin typeface="微软雅黑" panose="020B0503020204020204" pitchFamily="34" charset="-122"/>
              <a:ea typeface="微软雅黑" panose="020B0503020204020204" pitchFamily="34" charset="-122"/>
            </a:endParaRPr>
          </a:p>
          <a:p>
            <a:pPr defTabSz="1066800">
              <a:lnSpc>
                <a:spcPct val="150000"/>
              </a:lnSpc>
              <a:spcBef>
                <a:spcPct val="0"/>
              </a:spcBef>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 点击表单号进行表单详情查看；</a:t>
            </a:r>
            <a:endParaRPr lang="en-US" altLang="zh-CN" sz="1600" dirty="0">
              <a:latin typeface="微软雅黑" panose="020B0503020204020204" pitchFamily="34" charset="-122"/>
              <a:ea typeface="微软雅黑" panose="020B0503020204020204" pitchFamily="34" charset="-122"/>
            </a:endParaRPr>
          </a:p>
          <a:p>
            <a:pPr defTabSz="1066800">
              <a:lnSpc>
                <a:spcPct val="150000"/>
              </a:lnSpc>
              <a:spcBef>
                <a:spcPct val="0"/>
              </a:spcBef>
            </a:pPr>
            <a:r>
              <a:rPr lang="en-US" altLang="zh-CN" sz="1600" dirty="0">
                <a:latin typeface="微软雅黑" panose="020B0503020204020204" pitchFamily="34" charset="-122"/>
                <a:ea typeface="微软雅黑" panose="020B0503020204020204" pitchFamily="34" charset="-122"/>
              </a:rPr>
              <a:t>3. </a:t>
            </a:r>
            <a:r>
              <a:rPr lang="zh-CN" altLang="en-US" sz="1600" dirty="0">
                <a:latin typeface="微软雅黑" panose="020B0503020204020204" pitchFamily="34" charset="-122"/>
                <a:ea typeface="微软雅黑" panose="020B0503020204020204" pitchFamily="34" charset="-122"/>
              </a:rPr>
              <a:t>领导在待我审批页面对考勤信息进行审批（同意</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退回）；领导退回后，可再次点击提交按钮；</a:t>
            </a:r>
          </a:p>
          <a:p>
            <a:pPr defTabSz="1066800">
              <a:spcBef>
                <a:spcPct val="0"/>
              </a:spcBef>
            </a:pPr>
            <a:endParaRPr lang="zh-CN" altLang="en-US" sz="1600" dirty="0">
              <a:latin typeface="微软雅黑" panose="020B0503020204020204" pitchFamily="34" charset="-122"/>
              <a:ea typeface="微软雅黑" panose="020B0503020204020204" pitchFamily="34" charset="-122"/>
            </a:endParaRPr>
          </a:p>
          <a:p>
            <a:pPr defTabSz="1066800">
              <a:spcBef>
                <a:spcPct val="0"/>
              </a:spcBef>
            </a:pPr>
            <a:endParaRPr lang="zh-CN" altLang="en-US" sz="1600" dirty="0">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B501581C-D8E6-049F-7656-A07C35C4BD22}"/>
              </a:ext>
            </a:extLst>
          </p:cNvPr>
          <p:cNvPicPr>
            <a:picLocks noChangeAspect="1"/>
          </p:cNvPicPr>
          <p:nvPr/>
        </p:nvPicPr>
        <p:blipFill rotWithShape="1">
          <a:blip r:embed="rId2"/>
          <a:srcRect t="14615"/>
          <a:stretch/>
        </p:blipFill>
        <p:spPr>
          <a:xfrm>
            <a:off x="999888" y="2625718"/>
            <a:ext cx="8102268" cy="2317703"/>
          </a:xfrm>
          <a:prstGeom prst="rect">
            <a:avLst/>
          </a:prstGeom>
        </p:spPr>
      </p:pic>
      <p:pic>
        <p:nvPicPr>
          <p:cNvPr id="7" name="图片 6" descr="图形用户界面, 应用程序&#10;&#10;描述已自动生成">
            <a:extLst>
              <a:ext uri="{FF2B5EF4-FFF2-40B4-BE49-F238E27FC236}">
                <a16:creationId xmlns:a16="http://schemas.microsoft.com/office/drawing/2014/main" id="{264DE470-A9FE-9893-48A0-62ECB6F809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888" y="4380078"/>
            <a:ext cx="8949846" cy="2282447"/>
          </a:xfrm>
          <a:prstGeom prst="rect">
            <a:avLst/>
          </a:prstGeom>
        </p:spPr>
      </p:pic>
    </p:spTree>
    <p:extLst>
      <p:ext uri="{BB962C8B-B14F-4D97-AF65-F5344CB8AC3E}">
        <p14:creationId xmlns:p14="http://schemas.microsoft.com/office/powerpoint/2010/main" val="14220741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考勤信息审批流</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矩形 4">
            <a:extLst>
              <a:ext uri="{FF2B5EF4-FFF2-40B4-BE49-F238E27FC236}">
                <a16:creationId xmlns:a16="http://schemas.microsoft.com/office/drawing/2014/main" id="{FD674D21-2B89-234E-9150-4B637686E6EC}"/>
              </a:ext>
            </a:extLst>
          </p:cNvPr>
          <p:cNvSpPr/>
          <p:nvPr/>
        </p:nvSpPr>
        <p:spPr>
          <a:xfrm>
            <a:off x="1176463" y="1751972"/>
            <a:ext cx="6096000" cy="923330"/>
          </a:xfrm>
          <a:prstGeom prst="rect">
            <a:avLst/>
          </a:prstGeom>
        </p:spPr>
        <p:txBody>
          <a:bodyPr>
            <a:spAutoFit/>
          </a:bodyPr>
          <a:lstStyle/>
          <a:p>
            <a:r>
              <a:rPr lang="zh-CN" altLang="en-US" b="1" dirty="0">
                <a:solidFill>
                  <a:srgbClr val="FF0000"/>
                </a:solidFill>
              </a:rPr>
              <a:t>考勤信息审批流：</a:t>
            </a:r>
            <a:endParaRPr lang="en-US" altLang="zh-CN" b="1" dirty="0">
              <a:solidFill>
                <a:srgbClr val="FF0000"/>
              </a:solidFill>
            </a:endParaRPr>
          </a:p>
          <a:p>
            <a:r>
              <a:rPr lang="zh-CN" altLang="en-US" dirty="0"/>
              <a:t>有高温津贴：申请人 </a:t>
            </a:r>
            <a:r>
              <a:rPr lang="en-US" altLang="zh-CN" dirty="0"/>
              <a:t>– AM – RD – </a:t>
            </a:r>
            <a:r>
              <a:rPr lang="zh-CN" altLang="en-US" dirty="0"/>
              <a:t>结束；</a:t>
            </a:r>
          </a:p>
          <a:p>
            <a:r>
              <a:rPr lang="zh-CN" altLang="en-US" dirty="0"/>
              <a:t>无高温津贴：申请人 </a:t>
            </a:r>
            <a:r>
              <a:rPr lang="en-US" altLang="zh-CN" dirty="0"/>
              <a:t>– AM – </a:t>
            </a:r>
            <a:r>
              <a:rPr lang="zh-CN" altLang="en-US" dirty="0"/>
              <a:t>结束；</a:t>
            </a:r>
          </a:p>
        </p:txBody>
      </p:sp>
      <p:pic>
        <p:nvPicPr>
          <p:cNvPr id="6" name="图片 5">
            <a:extLst>
              <a:ext uri="{FF2B5EF4-FFF2-40B4-BE49-F238E27FC236}">
                <a16:creationId xmlns:a16="http://schemas.microsoft.com/office/drawing/2014/main" id="{FD547A21-5CA9-8F49-1263-40CE8B56CE87}"/>
              </a:ext>
            </a:extLst>
          </p:cNvPr>
          <p:cNvPicPr>
            <a:picLocks noChangeAspect="1"/>
          </p:cNvPicPr>
          <p:nvPr/>
        </p:nvPicPr>
        <p:blipFill>
          <a:blip r:embed="rId2"/>
          <a:stretch>
            <a:fillRect/>
          </a:stretch>
        </p:blipFill>
        <p:spPr>
          <a:xfrm>
            <a:off x="1176463" y="2732127"/>
            <a:ext cx="8810847" cy="3755284"/>
          </a:xfrm>
          <a:prstGeom prst="rect">
            <a:avLst/>
          </a:prstGeom>
        </p:spPr>
      </p:pic>
    </p:spTree>
    <p:extLst>
      <p:ext uri="{BB962C8B-B14F-4D97-AF65-F5344CB8AC3E}">
        <p14:creationId xmlns:p14="http://schemas.microsoft.com/office/powerpoint/2010/main" val="29339694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考勤信息审批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0E9B0201-4C85-FF9C-286A-C80C56EB3846}"/>
              </a:ext>
            </a:extLst>
          </p:cNvPr>
          <p:cNvPicPr>
            <a:picLocks noChangeAspect="1"/>
          </p:cNvPicPr>
          <p:nvPr/>
        </p:nvPicPr>
        <p:blipFill>
          <a:blip r:embed="rId2"/>
          <a:stretch>
            <a:fillRect/>
          </a:stretch>
        </p:blipFill>
        <p:spPr>
          <a:xfrm>
            <a:off x="1418491" y="1438275"/>
            <a:ext cx="7013331" cy="4131416"/>
          </a:xfrm>
          <a:prstGeom prst="rect">
            <a:avLst/>
          </a:prstGeom>
        </p:spPr>
      </p:pic>
      <p:sp>
        <p:nvSpPr>
          <p:cNvPr id="6" name="文本框 5">
            <a:extLst>
              <a:ext uri="{FF2B5EF4-FFF2-40B4-BE49-F238E27FC236}">
                <a16:creationId xmlns:a16="http://schemas.microsoft.com/office/drawing/2014/main" id="{F7EE9608-D7F5-2D3E-81B8-CC89E4549243}"/>
              </a:ext>
            </a:extLst>
          </p:cNvPr>
          <p:cNvSpPr txBox="1"/>
          <p:nvPr/>
        </p:nvSpPr>
        <p:spPr>
          <a:xfrm>
            <a:off x="1418491" y="5936994"/>
            <a:ext cx="3764172" cy="369332"/>
          </a:xfrm>
          <a:prstGeom prst="rect">
            <a:avLst/>
          </a:prstGeom>
          <a:noFill/>
        </p:spPr>
        <p:txBody>
          <a:bodyPr wrap="none" rtlCol="0">
            <a:spAutoFit/>
          </a:bodyPr>
          <a:lstStyle/>
          <a:p>
            <a:r>
              <a:rPr lang="zh-CN" altLang="en-US" dirty="0"/>
              <a:t>审批时间：考勤提交日后一天</a:t>
            </a:r>
            <a:r>
              <a:rPr lang="en-US" altLang="zh-CN" dirty="0"/>
              <a:t>8</a:t>
            </a:r>
            <a:r>
              <a:rPr lang="zh-CN" altLang="en-US" dirty="0"/>
              <a:t>点；</a:t>
            </a:r>
          </a:p>
        </p:txBody>
      </p:sp>
    </p:spTree>
    <p:extLst>
      <p:ext uri="{BB962C8B-B14F-4D97-AF65-F5344CB8AC3E}">
        <p14:creationId xmlns:p14="http://schemas.microsoft.com/office/powerpoint/2010/main" val="41942540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考勤管理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注意事项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2654860D-9039-76DA-65F1-E0C7E2C20C7F}"/>
              </a:ext>
            </a:extLst>
          </p:cNvPr>
          <p:cNvSpPr txBox="1"/>
          <p:nvPr/>
        </p:nvSpPr>
        <p:spPr>
          <a:xfrm>
            <a:off x="838199" y="2095599"/>
            <a:ext cx="10801351" cy="3122778"/>
          </a:xfrm>
          <a:prstGeom prst="rect">
            <a:avLst/>
          </a:prstGeom>
          <a:noFill/>
        </p:spPr>
        <p:txBody>
          <a:bodyPr wrap="square">
            <a:spAutoFit/>
          </a:bodyPr>
          <a:lstStyle/>
          <a:p>
            <a:pPr marL="285750" indent="-285750">
              <a:lnSpc>
                <a:spcPts val="3000"/>
              </a:lnSpc>
              <a:buFont typeface="Wingdings" panose="05000000000000000000" pitchFamily="2" charset="2"/>
              <a:buChar char="ü"/>
            </a:pPr>
            <a:r>
              <a:rPr lang="zh-CN" altLang="en-US" sz="1600" dirty="0">
                <a:latin typeface="微软雅黑" panose="020B0503020204020204" pitchFamily="34" charset="-122"/>
                <a:ea typeface="微软雅黑" panose="020B0503020204020204" pitchFamily="34" charset="-122"/>
              </a:rPr>
              <a:t>班别无需自行创建，系统班别无法满足需求时请联系系统管理员；</a:t>
            </a:r>
            <a:endParaRPr lang="en-US" altLang="zh-CN" sz="1600" dirty="0">
              <a:latin typeface="微软雅黑" panose="020B0503020204020204" pitchFamily="34" charset="-122"/>
              <a:ea typeface="微软雅黑" panose="020B0503020204020204" pitchFamily="34" charset="-122"/>
            </a:endParaRPr>
          </a:p>
          <a:p>
            <a:pPr marL="285750" indent="-285750">
              <a:lnSpc>
                <a:spcPts val="3000"/>
              </a:lnSpc>
              <a:buFont typeface="Wingdings" panose="05000000000000000000" pitchFamily="2" charset="2"/>
              <a:buChar char="ü"/>
            </a:pPr>
            <a:r>
              <a:rPr lang="zh-CN" altLang="en-US" sz="1600" dirty="0">
                <a:latin typeface="微软雅黑" panose="020B0503020204020204" pitchFamily="34" charset="-122"/>
                <a:ea typeface="微软雅黑" panose="020B0503020204020204" pitchFamily="34" charset="-122"/>
              </a:rPr>
              <a:t>时薪工无法在考勤信息页面直接调整出勤时数，请在个人排班页面调整排班；</a:t>
            </a:r>
            <a:endParaRPr lang="en-US" altLang="zh-CN" sz="1600" dirty="0">
              <a:latin typeface="微软雅黑" panose="020B0503020204020204" pitchFamily="34" charset="-122"/>
              <a:ea typeface="微软雅黑" panose="020B0503020204020204" pitchFamily="34" charset="-122"/>
            </a:endParaRPr>
          </a:p>
          <a:p>
            <a:pPr marL="285750" indent="-285750">
              <a:lnSpc>
                <a:spcPts val="3000"/>
              </a:lnSpc>
              <a:buFont typeface="Wingdings" panose="05000000000000000000" pitchFamily="2" charset="2"/>
              <a:buChar char="ü"/>
            </a:pPr>
            <a:r>
              <a:rPr lang="zh-CN" altLang="en-US" sz="1600" dirty="0">
                <a:latin typeface="微软雅黑" panose="020B0503020204020204" pitchFamily="34" charset="-122"/>
                <a:ea typeface="微软雅黑" panose="020B0503020204020204" pitchFamily="34" charset="-122"/>
              </a:rPr>
              <a:t>提交离职表单前，务必确认排班完整、加班请假奖惩数据全部审批完成；</a:t>
            </a:r>
            <a:endParaRPr lang="en-US" altLang="zh-CN" sz="1600" dirty="0">
              <a:latin typeface="微软雅黑" panose="020B0503020204020204" pitchFamily="34" charset="-122"/>
              <a:ea typeface="微软雅黑" panose="020B0503020204020204" pitchFamily="34" charset="-122"/>
            </a:endParaRPr>
          </a:p>
          <a:p>
            <a:pPr marL="285750" indent="-285750">
              <a:lnSpc>
                <a:spcPts val="3000"/>
              </a:lnSpc>
              <a:buFont typeface="Wingdings" panose="05000000000000000000" pitchFamily="2" charset="2"/>
              <a:buChar char="ü"/>
            </a:pPr>
            <a:r>
              <a:rPr lang="zh-CN" altLang="en-US" sz="1600" dirty="0">
                <a:latin typeface="微软雅黑" panose="020B0503020204020204" pitchFamily="34" charset="-122"/>
                <a:ea typeface="微软雅黑" panose="020B0503020204020204" pitchFamily="34" charset="-122"/>
              </a:rPr>
              <a:t>高温费只允许在高温月时操作；</a:t>
            </a:r>
            <a:endParaRPr lang="en-US" altLang="zh-CN" sz="1600" dirty="0">
              <a:latin typeface="微软雅黑" panose="020B0503020204020204" pitchFamily="34" charset="-122"/>
              <a:ea typeface="微软雅黑" panose="020B0503020204020204" pitchFamily="34" charset="-122"/>
            </a:endParaRPr>
          </a:p>
          <a:p>
            <a:pPr marL="285750" indent="-285750">
              <a:lnSpc>
                <a:spcPts val="3000"/>
              </a:lnSpc>
              <a:buFont typeface="Wingdings" panose="05000000000000000000" pitchFamily="2" charset="2"/>
              <a:buChar char="ü"/>
            </a:pPr>
            <a:r>
              <a:rPr lang="zh-CN" altLang="en-US" sz="1600" dirty="0">
                <a:latin typeface="微软雅黑" panose="020B0503020204020204" pitchFamily="34" charset="-122"/>
                <a:ea typeface="微软雅黑" panose="020B0503020204020204" pitchFamily="34" charset="-122"/>
              </a:rPr>
              <a:t>考勤不再允许手动提交，若系统自动提交后需要调整，需审批人将考勤退回，一旦审批完成将无法退回；</a:t>
            </a:r>
            <a:endParaRPr lang="en-US" altLang="zh-CN" sz="1600" dirty="0">
              <a:latin typeface="微软雅黑" panose="020B0503020204020204" pitchFamily="34" charset="-122"/>
              <a:ea typeface="微软雅黑" panose="020B0503020204020204" pitchFamily="34" charset="-122"/>
            </a:endParaRPr>
          </a:p>
          <a:p>
            <a:pPr marL="285750" indent="-285750">
              <a:lnSpc>
                <a:spcPts val="3000"/>
              </a:lnSpc>
              <a:buFont typeface="Wingdings" panose="05000000000000000000" pitchFamily="2" charset="2"/>
              <a:buChar char="ü"/>
            </a:pPr>
            <a:r>
              <a:rPr lang="zh-CN" altLang="en-US" sz="1600" dirty="0">
                <a:latin typeface="微软雅黑" panose="020B0503020204020204" pitchFamily="34" charset="-122"/>
                <a:ea typeface="微软雅黑" panose="020B0503020204020204" pitchFamily="34" charset="-122"/>
              </a:rPr>
              <a:t>当月排班最晚月底最后一天需完成，月薪工的排班次月将无法调整，时薪工的排班在次月考勤提交前可调整当月</a:t>
            </a:r>
            <a:r>
              <a:rPr lang="en-US" altLang="zh-CN" sz="1600" dirty="0">
                <a:latin typeface="微软雅黑" panose="020B0503020204020204" pitchFamily="34" charset="-122"/>
                <a:ea typeface="微软雅黑" panose="020B0503020204020204" pitchFamily="34" charset="-122"/>
              </a:rPr>
              <a:t>16</a:t>
            </a:r>
            <a:r>
              <a:rPr lang="zh-CN" altLang="en-US" sz="1600" dirty="0">
                <a:latin typeface="微软雅黑" panose="020B0503020204020204" pitchFamily="34" charset="-122"/>
                <a:ea typeface="微软雅黑" panose="020B0503020204020204" pitchFamily="34" charset="-122"/>
              </a:rPr>
              <a:t>号至次月</a:t>
            </a:r>
            <a:r>
              <a:rPr lang="en-US" altLang="zh-CN" sz="1600" dirty="0">
                <a:latin typeface="微软雅黑" panose="020B0503020204020204" pitchFamily="34" charset="-122"/>
                <a:ea typeface="微软雅黑" panose="020B0503020204020204" pitchFamily="34" charset="-122"/>
              </a:rPr>
              <a:t>15</a:t>
            </a:r>
            <a:r>
              <a:rPr lang="zh-CN" altLang="en-US" sz="1600" dirty="0">
                <a:latin typeface="微软雅黑" panose="020B0503020204020204" pitchFamily="34" charset="-122"/>
                <a:ea typeface="微软雅黑" panose="020B0503020204020204" pitchFamily="34" charset="-122"/>
              </a:rPr>
              <a:t>号期间的排班；</a:t>
            </a:r>
            <a:endParaRPr lang="en-US" altLang="zh-CN" sz="1600" dirty="0">
              <a:latin typeface="微软雅黑" panose="020B0503020204020204" pitchFamily="34" charset="-122"/>
              <a:ea typeface="微软雅黑" panose="020B0503020204020204" pitchFamily="34" charset="-122"/>
            </a:endParaRPr>
          </a:p>
          <a:p>
            <a:pPr marL="285750" indent="-285750">
              <a:lnSpc>
                <a:spcPts val="3000"/>
              </a:lnSpc>
              <a:buFont typeface="Wingdings" panose="05000000000000000000" pitchFamily="2" charset="2"/>
              <a:buChar char="ü"/>
            </a:pPr>
            <a:r>
              <a:rPr lang="zh-CN" altLang="en-US" sz="1600" dirty="0">
                <a:latin typeface="微软雅黑" panose="020B0503020204020204" pitchFamily="34" charset="-122"/>
                <a:ea typeface="微软雅黑" panose="020B0503020204020204" pitchFamily="34" charset="-122"/>
              </a:rPr>
              <a:t>调整过有效雇佣日的同事无法查看调整前的数据；</a:t>
            </a:r>
            <a:endParaRPr lang="en-US" altLang="zh-CN" sz="1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7544844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02805" y="2602972"/>
            <a:ext cx="6670416" cy="1754326"/>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异动管理</a:t>
            </a:r>
            <a:endParaRPr lang="en-US" altLang="zh-CN" sz="5400" b="1" dirty="0">
              <a:solidFill>
                <a:prstClr val="black">
                  <a:lumMod val="85000"/>
                  <a:lumOff val="15000"/>
                </a:prstClr>
              </a:solidFill>
              <a:latin typeface="思源黑体" panose="020B0500000000000000" pitchFamily="34" charset="-122"/>
              <a:ea typeface="思源黑体" panose="020B0500000000000000" pitchFamily="34" charset="-122"/>
            </a:endParaRPr>
          </a:p>
          <a:p>
            <a:pPr lvl="0">
              <a:defRPr/>
            </a:pPr>
            <a:r>
              <a:rPr lang="en-US" altLang="zh-CN" sz="5400" b="1" dirty="0">
                <a:solidFill>
                  <a:prstClr val="black">
                    <a:lumMod val="85000"/>
                    <a:lumOff val="15000"/>
                  </a:prstClr>
                </a:solidFill>
                <a:latin typeface="思源黑体" panose="020B0500000000000000" pitchFamily="34" charset="-122"/>
                <a:ea typeface="思源黑体" panose="020B0500000000000000" pitchFamily="34" charset="-122"/>
              </a:rPr>
              <a:t>    - PICF&amp;</a:t>
            </a: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成本分摊</a:t>
            </a:r>
            <a:endParaRPr lang="en-US" altLang="zh-CN" sz="5400" b="1" dirty="0">
              <a:solidFill>
                <a:prstClr val="black">
                  <a:lumMod val="85000"/>
                  <a:lumOff val="15000"/>
                </a:prstClr>
              </a:solidFill>
              <a:latin typeface="思源黑体" panose="020B0500000000000000" pitchFamily="34" charset="-122"/>
              <a:ea typeface="思源黑体" panose="020B0500000000000000" pitchFamily="34" charset="-122"/>
            </a:endParaRP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rPr>
                <a:t>10</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1026286658"/>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添加标题">
            <a:extLst>
              <a:ext uri="{FF2B5EF4-FFF2-40B4-BE49-F238E27FC236}">
                <a16:creationId xmlns:a16="http://schemas.microsoft.com/office/drawing/2014/main" id="{0CB5525A-1F8C-05D4-D6AB-8E61D11BE38D}"/>
              </a:ext>
            </a:extLst>
          </p:cNvPr>
          <p:cNvSpPr txBox="1"/>
          <p:nvPr/>
        </p:nvSpPr>
        <p:spPr>
          <a:xfrm>
            <a:off x="997049" y="1388990"/>
            <a:ext cx="9069324" cy="501291"/>
          </a:xfrm>
          <a:prstGeom prst="rect">
            <a:avLst/>
          </a:prstGeom>
          <a:noFill/>
        </p:spPr>
        <p:txBody>
          <a:bodyPr wrap="square" rtlCol="0">
            <a:spAutoFit/>
          </a:bodyPr>
          <a:lstStyle/>
          <a:p>
            <a:pPr>
              <a:lnSpc>
                <a:spcPct val="150000"/>
              </a:lnSpc>
            </a:pPr>
            <a:r>
              <a:rPr lang="en-US" altLang="zh-CN" sz="2000" b="1" dirty="0"/>
              <a:t>1. </a:t>
            </a:r>
            <a:r>
              <a:rPr lang="zh-CN" altLang="en-US" sz="2000" b="1" dirty="0"/>
              <a:t>登陆 </a:t>
            </a:r>
            <a:r>
              <a:rPr lang="en-US" altLang="zh-CN" sz="2000" b="1" dirty="0" err="1"/>
              <a:t>WorkSMART</a:t>
            </a:r>
            <a:r>
              <a:rPr lang="en-US" altLang="zh-CN" sz="2000" b="1" dirty="0"/>
              <a:t> 4.0</a:t>
            </a:r>
            <a:r>
              <a:rPr lang="zh-CN" altLang="en-US" sz="2000" b="1" dirty="0"/>
              <a:t>后，选择 “异动管理”模块；</a:t>
            </a:r>
            <a:endParaRPr lang="en-US" altLang="zh-CN" sz="2000" b="1" dirty="0"/>
          </a:p>
        </p:txBody>
      </p:sp>
      <p:sp>
        <p:nvSpPr>
          <p:cNvPr id="6" name="添加标题">
            <a:extLst>
              <a:ext uri="{FF2B5EF4-FFF2-40B4-BE49-F238E27FC236}">
                <a16:creationId xmlns:a16="http://schemas.microsoft.com/office/drawing/2014/main" id="{42C68575-FC7D-0B6F-BE98-D81B3F124254}"/>
              </a:ext>
            </a:extLst>
          </p:cNvPr>
          <p:cNvSpPr txBox="1"/>
          <p:nvPr/>
        </p:nvSpPr>
        <p:spPr>
          <a:xfrm>
            <a:off x="997049" y="3985899"/>
            <a:ext cx="7479224" cy="501291"/>
          </a:xfrm>
          <a:prstGeom prst="rect">
            <a:avLst/>
          </a:prstGeom>
          <a:noFill/>
        </p:spPr>
        <p:txBody>
          <a:bodyPr wrap="square" rtlCol="0">
            <a:spAutoFit/>
          </a:bodyPr>
          <a:lstStyle/>
          <a:p>
            <a:pPr>
              <a:lnSpc>
                <a:spcPct val="150000"/>
              </a:lnSpc>
            </a:pPr>
            <a:r>
              <a:rPr lang="en-US" altLang="zh-CN" sz="2000" b="1" dirty="0"/>
              <a:t>2. </a:t>
            </a:r>
            <a:r>
              <a:rPr lang="zh-CN" altLang="en-US" sz="2000" b="1" dirty="0"/>
              <a:t>选择“人事信息变动表”，点击右上角“新增表单”</a:t>
            </a:r>
            <a:endParaRPr lang="en-US" altLang="zh-CN" sz="2000" b="1" dirty="0"/>
          </a:p>
        </p:txBody>
      </p:sp>
      <p:pic>
        <p:nvPicPr>
          <p:cNvPr id="7" name="图片 6">
            <a:extLst>
              <a:ext uri="{FF2B5EF4-FFF2-40B4-BE49-F238E27FC236}">
                <a16:creationId xmlns:a16="http://schemas.microsoft.com/office/drawing/2014/main" id="{16C75C61-3BB6-91EE-BEE9-859762C9587D}"/>
              </a:ext>
            </a:extLst>
          </p:cNvPr>
          <p:cNvPicPr>
            <a:picLocks noChangeAspect="1"/>
          </p:cNvPicPr>
          <p:nvPr/>
        </p:nvPicPr>
        <p:blipFill>
          <a:blip r:embed="rId2"/>
          <a:stretch>
            <a:fillRect/>
          </a:stretch>
        </p:blipFill>
        <p:spPr>
          <a:xfrm>
            <a:off x="997049" y="1969519"/>
            <a:ext cx="8250467" cy="2016380"/>
          </a:xfrm>
          <a:prstGeom prst="rect">
            <a:avLst/>
          </a:prstGeom>
        </p:spPr>
      </p:pic>
      <p:pic>
        <p:nvPicPr>
          <p:cNvPr id="8" name="图片 7">
            <a:extLst>
              <a:ext uri="{FF2B5EF4-FFF2-40B4-BE49-F238E27FC236}">
                <a16:creationId xmlns:a16="http://schemas.microsoft.com/office/drawing/2014/main" id="{8C699779-7176-6D61-14FB-35629BCF53C1}"/>
              </a:ext>
            </a:extLst>
          </p:cNvPr>
          <p:cNvPicPr>
            <a:picLocks noChangeAspect="1"/>
          </p:cNvPicPr>
          <p:nvPr/>
        </p:nvPicPr>
        <p:blipFill>
          <a:blip r:embed="rId3"/>
          <a:stretch>
            <a:fillRect/>
          </a:stretch>
        </p:blipFill>
        <p:spPr>
          <a:xfrm>
            <a:off x="997049" y="4575028"/>
            <a:ext cx="8250466" cy="2274047"/>
          </a:xfrm>
          <a:prstGeom prst="rect">
            <a:avLst/>
          </a:prstGeom>
        </p:spPr>
      </p:pic>
      <p:sp>
        <p:nvSpPr>
          <p:cNvPr id="9" name="矩形 8">
            <a:extLst>
              <a:ext uri="{FF2B5EF4-FFF2-40B4-BE49-F238E27FC236}">
                <a16:creationId xmlns:a16="http://schemas.microsoft.com/office/drawing/2014/main" id="{E0966BAF-D898-F677-A683-B4BBA710CB5B}"/>
              </a:ext>
            </a:extLst>
          </p:cNvPr>
          <p:cNvSpPr/>
          <p:nvPr/>
        </p:nvSpPr>
        <p:spPr>
          <a:xfrm rot="10800000">
            <a:off x="8080500" y="2026742"/>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A8883EF-CDCF-05EF-E668-9051502D35F7}"/>
              </a:ext>
            </a:extLst>
          </p:cNvPr>
          <p:cNvSpPr/>
          <p:nvPr/>
        </p:nvSpPr>
        <p:spPr>
          <a:xfrm rot="10800000">
            <a:off x="8212842" y="4602363"/>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763175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9" name="添加标题">
            <a:extLst>
              <a:ext uri="{FF2B5EF4-FFF2-40B4-BE49-F238E27FC236}">
                <a16:creationId xmlns:a16="http://schemas.microsoft.com/office/drawing/2014/main" id="{815B0115-C978-7FD5-F055-19C647E9AA05}"/>
              </a:ext>
            </a:extLst>
          </p:cNvPr>
          <p:cNvSpPr txBox="1"/>
          <p:nvPr/>
        </p:nvSpPr>
        <p:spPr>
          <a:xfrm>
            <a:off x="374610" y="1487298"/>
            <a:ext cx="9069324" cy="589072"/>
          </a:xfrm>
          <a:prstGeom prst="rect">
            <a:avLst/>
          </a:prstGeom>
          <a:noFill/>
        </p:spPr>
        <p:txBody>
          <a:bodyPr wrap="square" rtlCol="0">
            <a:spAutoFit/>
          </a:bodyPr>
          <a:lstStyle/>
          <a:p>
            <a:pPr>
              <a:lnSpc>
                <a:spcPct val="150000"/>
              </a:lnSpc>
            </a:pPr>
            <a:r>
              <a:rPr lang="en-US" altLang="zh-CN" sz="2400" b="1" dirty="0"/>
              <a:t>3. </a:t>
            </a:r>
            <a:r>
              <a:rPr lang="zh-CN" altLang="en-US" sz="2400" b="1" dirty="0"/>
              <a:t>填写表单信息</a:t>
            </a:r>
            <a:r>
              <a:rPr lang="en-US" altLang="zh-CN" sz="2400" b="1" dirty="0"/>
              <a:t> – </a:t>
            </a:r>
            <a:r>
              <a:rPr lang="zh-CN" altLang="en-US" sz="2400" b="1" dirty="0"/>
              <a:t>选择员工；不可选择本人；</a:t>
            </a:r>
            <a:endParaRPr lang="en-US" altLang="zh-CN" sz="2400" b="1" dirty="0"/>
          </a:p>
        </p:txBody>
      </p:sp>
      <p:pic>
        <p:nvPicPr>
          <p:cNvPr id="10" name="图片 9">
            <a:extLst>
              <a:ext uri="{FF2B5EF4-FFF2-40B4-BE49-F238E27FC236}">
                <a16:creationId xmlns:a16="http://schemas.microsoft.com/office/drawing/2014/main" id="{55B13C22-4ED4-D05D-BD1D-AB086B4C286A}"/>
              </a:ext>
            </a:extLst>
          </p:cNvPr>
          <p:cNvPicPr>
            <a:picLocks noChangeAspect="1"/>
          </p:cNvPicPr>
          <p:nvPr/>
        </p:nvPicPr>
        <p:blipFill>
          <a:blip r:embed="rId2"/>
          <a:stretch>
            <a:fillRect/>
          </a:stretch>
        </p:blipFill>
        <p:spPr>
          <a:xfrm>
            <a:off x="374610" y="2076370"/>
            <a:ext cx="11206471" cy="4391415"/>
          </a:xfrm>
          <a:prstGeom prst="rect">
            <a:avLst/>
          </a:prstGeom>
        </p:spPr>
      </p:pic>
      <p:sp>
        <p:nvSpPr>
          <p:cNvPr id="5" name="矩形 4">
            <a:extLst>
              <a:ext uri="{FF2B5EF4-FFF2-40B4-BE49-F238E27FC236}">
                <a16:creationId xmlns:a16="http://schemas.microsoft.com/office/drawing/2014/main" id="{B928FBCA-AAEE-2E85-E6F2-80C11EC8B250}"/>
              </a:ext>
            </a:extLst>
          </p:cNvPr>
          <p:cNvSpPr/>
          <p:nvPr/>
        </p:nvSpPr>
        <p:spPr>
          <a:xfrm rot="10800000">
            <a:off x="2623805" y="3844603"/>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854674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9" name="添加标题">
            <a:extLst>
              <a:ext uri="{FF2B5EF4-FFF2-40B4-BE49-F238E27FC236}">
                <a16:creationId xmlns:a16="http://schemas.microsoft.com/office/drawing/2014/main" id="{FEBF45E6-FD80-E32A-BC65-A3D68F63660A}"/>
              </a:ext>
            </a:extLst>
          </p:cNvPr>
          <p:cNvSpPr txBox="1"/>
          <p:nvPr/>
        </p:nvSpPr>
        <p:spPr>
          <a:xfrm>
            <a:off x="999888" y="1609656"/>
            <a:ext cx="8926801" cy="583108"/>
          </a:xfrm>
          <a:prstGeom prst="rect">
            <a:avLst/>
          </a:prstGeom>
          <a:noFill/>
        </p:spPr>
        <p:txBody>
          <a:bodyPr wrap="square" rtlCol="0">
            <a:spAutoFit/>
          </a:bodyPr>
          <a:lstStyle/>
          <a:p>
            <a:pPr>
              <a:lnSpc>
                <a:spcPct val="150000"/>
              </a:lnSpc>
            </a:pPr>
            <a:r>
              <a:rPr lang="en-US" altLang="zh-CN" sz="2400" b="1" dirty="0"/>
              <a:t>3. </a:t>
            </a:r>
            <a:r>
              <a:rPr lang="zh-CN" altLang="en-US" sz="2400" b="1" dirty="0"/>
              <a:t>填写表单信息 </a:t>
            </a:r>
            <a:r>
              <a:rPr lang="en-US" altLang="zh-CN" sz="2400" b="1" dirty="0"/>
              <a:t>– </a:t>
            </a:r>
            <a:r>
              <a:rPr lang="zh-CN" altLang="en-US" sz="2400" b="1" dirty="0"/>
              <a:t>填写调整原因、生效时间及调整建议等信息</a:t>
            </a:r>
            <a:endParaRPr lang="en-US" altLang="zh-CN" sz="2400" b="1" dirty="0"/>
          </a:p>
        </p:txBody>
      </p:sp>
      <p:pic>
        <p:nvPicPr>
          <p:cNvPr id="10" name="图片 9">
            <a:extLst>
              <a:ext uri="{FF2B5EF4-FFF2-40B4-BE49-F238E27FC236}">
                <a16:creationId xmlns:a16="http://schemas.microsoft.com/office/drawing/2014/main" id="{EA3A3211-E047-9F75-1AD4-12410E9EFEB7}"/>
              </a:ext>
            </a:extLst>
          </p:cNvPr>
          <p:cNvPicPr>
            <a:picLocks noChangeAspect="1"/>
          </p:cNvPicPr>
          <p:nvPr/>
        </p:nvPicPr>
        <p:blipFill>
          <a:blip r:embed="rId2"/>
          <a:stretch>
            <a:fillRect/>
          </a:stretch>
        </p:blipFill>
        <p:spPr>
          <a:xfrm>
            <a:off x="999888" y="2464416"/>
            <a:ext cx="9722068" cy="4183377"/>
          </a:xfrm>
          <a:prstGeom prst="rect">
            <a:avLst/>
          </a:prstGeom>
        </p:spPr>
      </p:pic>
      <p:sp>
        <p:nvSpPr>
          <p:cNvPr id="11" name="文本框 10">
            <a:extLst>
              <a:ext uri="{FF2B5EF4-FFF2-40B4-BE49-F238E27FC236}">
                <a16:creationId xmlns:a16="http://schemas.microsoft.com/office/drawing/2014/main" id="{01F5FCB4-D0AE-A3F0-75F4-3308DD2C8693}"/>
              </a:ext>
            </a:extLst>
          </p:cNvPr>
          <p:cNvSpPr txBox="1"/>
          <p:nvPr/>
        </p:nvSpPr>
        <p:spPr>
          <a:xfrm>
            <a:off x="1327508" y="3637220"/>
            <a:ext cx="2047373" cy="261610"/>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zh-CN"/>
            </a:defPPr>
            <a:lvl1pPr>
              <a:defRPr sz="1100">
                <a:solidFill>
                  <a:srgbClr val="FF0000"/>
                </a:solidFill>
              </a:defRPr>
            </a:lvl1pPr>
          </a:lstStyle>
          <a:p>
            <a:r>
              <a:rPr lang="zh-CN" altLang="en-US" dirty="0"/>
              <a:t>下拉框选择“调整原因”</a:t>
            </a:r>
          </a:p>
        </p:txBody>
      </p:sp>
      <p:sp>
        <p:nvSpPr>
          <p:cNvPr id="12" name="文本框 11">
            <a:extLst>
              <a:ext uri="{FF2B5EF4-FFF2-40B4-BE49-F238E27FC236}">
                <a16:creationId xmlns:a16="http://schemas.microsoft.com/office/drawing/2014/main" id="{AEFBB609-9841-7527-B42F-9ACE2BA74716}"/>
              </a:ext>
            </a:extLst>
          </p:cNvPr>
          <p:cNvSpPr txBox="1"/>
          <p:nvPr/>
        </p:nvSpPr>
        <p:spPr>
          <a:xfrm>
            <a:off x="2114195" y="3164958"/>
            <a:ext cx="4087368" cy="261610"/>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zh-CN"/>
            </a:defPPr>
            <a:lvl1pPr>
              <a:defRPr sz="1100">
                <a:solidFill>
                  <a:srgbClr val="FF0000"/>
                </a:solidFill>
              </a:defRPr>
            </a:lvl1pPr>
          </a:lstStyle>
          <a:p>
            <a:r>
              <a:rPr lang="zh-CN" altLang="en-US" dirty="0"/>
              <a:t>调整原因、生效日期、调整理由及具体说明为每张表单必填项</a:t>
            </a:r>
          </a:p>
        </p:txBody>
      </p:sp>
      <p:sp>
        <p:nvSpPr>
          <p:cNvPr id="13" name="文本框 12">
            <a:extLst>
              <a:ext uri="{FF2B5EF4-FFF2-40B4-BE49-F238E27FC236}">
                <a16:creationId xmlns:a16="http://schemas.microsoft.com/office/drawing/2014/main" id="{28FE632F-A6A5-B430-9A97-83E41730902C}"/>
              </a:ext>
            </a:extLst>
          </p:cNvPr>
          <p:cNvSpPr txBox="1"/>
          <p:nvPr/>
        </p:nvSpPr>
        <p:spPr>
          <a:xfrm>
            <a:off x="7421698" y="2357386"/>
            <a:ext cx="4278923" cy="430887"/>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zh-CN" altLang="en-US" sz="1100" dirty="0">
                <a:solidFill>
                  <a:srgbClr val="FF0000"/>
                </a:solidFill>
              </a:rPr>
              <a:t>所有信息填写无误后点击“提交”进入审批流</a:t>
            </a:r>
            <a:endParaRPr lang="en-US" altLang="zh-CN" sz="1100" dirty="0">
              <a:solidFill>
                <a:srgbClr val="FF0000"/>
              </a:solidFill>
            </a:endParaRPr>
          </a:p>
          <a:p>
            <a:r>
              <a:rPr lang="zh-CN" altLang="en-US" sz="1100" dirty="0">
                <a:solidFill>
                  <a:srgbClr val="FF0000"/>
                </a:solidFill>
              </a:rPr>
              <a:t>如表单无法立即完成，可点击“保存”，之后可找到表单继续编辑</a:t>
            </a:r>
          </a:p>
        </p:txBody>
      </p:sp>
      <p:sp>
        <p:nvSpPr>
          <p:cNvPr id="14" name="矩形 13">
            <a:extLst>
              <a:ext uri="{FF2B5EF4-FFF2-40B4-BE49-F238E27FC236}">
                <a16:creationId xmlns:a16="http://schemas.microsoft.com/office/drawing/2014/main" id="{4016D9A3-29E3-C154-6606-E5433B7124EF}"/>
              </a:ext>
            </a:extLst>
          </p:cNvPr>
          <p:cNvSpPr/>
          <p:nvPr/>
        </p:nvSpPr>
        <p:spPr>
          <a:xfrm flipH="1">
            <a:off x="2105880" y="3884803"/>
            <a:ext cx="3329850" cy="390525"/>
          </a:xfrm>
          <a:prstGeom prst="rect">
            <a:avLst/>
          </a:prstGeom>
          <a:no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6BF87E07-1AB5-FAC9-A36A-6619954EC208}"/>
              </a:ext>
            </a:extLst>
          </p:cNvPr>
          <p:cNvSpPr txBox="1"/>
          <p:nvPr/>
        </p:nvSpPr>
        <p:spPr>
          <a:xfrm>
            <a:off x="6447142" y="3594594"/>
            <a:ext cx="3263401" cy="430887"/>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zh-CN"/>
            </a:defPPr>
            <a:lvl1pPr>
              <a:defRPr sz="1100">
                <a:solidFill>
                  <a:srgbClr val="FF0000"/>
                </a:solidFill>
              </a:defRPr>
            </a:lvl1pPr>
          </a:lstStyle>
          <a:p>
            <a:r>
              <a:rPr lang="zh-CN" altLang="en-US" dirty="0"/>
              <a:t>生效日期只能选当月及之后月份日期；</a:t>
            </a:r>
            <a:endParaRPr lang="en-US" altLang="zh-CN" dirty="0"/>
          </a:p>
          <a:p>
            <a:r>
              <a:rPr lang="zh-CN" altLang="en-US" dirty="0"/>
              <a:t>且</a:t>
            </a:r>
            <a:r>
              <a:rPr lang="en-US" altLang="zh-CN" dirty="0"/>
              <a:t>15</a:t>
            </a:r>
            <a:r>
              <a:rPr lang="zh-CN" altLang="en-US" dirty="0"/>
              <a:t>号后无法再选择当月日期，只能选择次月日期</a:t>
            </a:r>
          </a:p>
        </p:txBody>
      </p:sp>
      <p:sp>
        <p:nvSpPr>
          <p:cNvPr id="17" name="文本框 16">
            <a:extLst>
              <a:ext uri="{FF2B5EF4-FFF2-40B4-BE49-F238E27FC236}">
                <a16:creationId xmlns:a16="http://schemas.microsoft.com/office/drawing/2014/main" id="{E4A140CD-A8BE-FCC6-1E27-590E928446A2}"/>
              </a:ext>
            </a:extLst>
          </p:cNvPr>
          <p:cNvSpPr txBox="1"/>
          <p:nvPr/>
        </p:nvSpPr>
        <p:spPr>
          <a:xfrm>
            <a:off x="2182265" y="6406318"/>
            <a:ext cx="4278923" cy="261610"/>
          </a:xfrm>
          <a:prstGeom prst="rect">
            <a:avLst/>
          </a:prstGeom>
          <a:solidFill>
            <a:srgbClr val="FFFFFF"/>
          </a:solidFill>
          <a:ln w="25400" cap="flat" cmpd="sng" algn="ctr">
            <a:noFill/>
            <a:prstDash val="solid"/>
          </a:ln>
          <a:effectLst/>
        </p:spPr>
        <p:txBody>
          <a:bodyPr wrap="square" rtlCol="0">
            <a:spAutoFit/>
          </a:bodyPr>
          <a:lstStyle>
            <a:defPPr>
              <a:defRPr lang="zh-CN"/>
            </a:defPPr>
            <a:lvl1pPr>
              <a:defRPr sz="1100">
                <a:solidFill>
                  <a:srgbClr val="FF0000"/>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100" b="0" i="0" u="none" strike="noStrike" kern="0" cap="none" spc="0" normalizeH="0" baseline="0" noProof="0" dirty="0">
                <a:ln>
                  <a:noFill/>
                </a:ln>
                <a:solidFill>
                  <a:srgbClr val="FF0000"/>
                </a:solidFill>
                <a:effectLst/>
                <a:uLnTx/>
                <a:uFillTx/>
                <a:latin typeface="Calibri"/>
                <a:ea typeface="宋体" panose="02010600030101010101" pitchFamily="2" charset="-122"/>
                <a:cs typeface="+mn-cs"/>
              </a:rPr>
              <a:t>系统将根据选择的调整原因，带出不同的调整建议填写内容</a:t>
            </a:r>
          </a:p>
        </p:txBody>
      </p:sp>
    </p:spTree>
    <p:extLst>
      <p:ext uri="{BB962C8B-B14F-4D97-AF65-F5344CB8AC3E}">
        <p14:creationId xmlns:p14="http://schemas.microsoft.com/office/powerpoint/2010/main" val="22554394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10" name="图片 9">
            <a:extLst>
              <a:ext uri="{FF2B5EF4-FFF2-40B4-BE49-F238E27FC236}">
                <a16:creationId xmlns:a16="http://schemas.microsoft.com/office/drawing/2014/main" id="{05E52159-4258-0D43-2E6B-60FDE239C58B}"/>
              </a:ext>
            </a:extLst>
          </p:cNvPr>
          <p:cNvPicPr>
            <a:picLocks noChangeAspect="1"/>
          </p:cNvPicPr>
          <p:nvPr/>
        </p:nvPicPr>
        <p:blipFill>
          <a:blip r:embed="rId2"/>
          <a:stretch>
            <a:fillRect/>
          </a:stretch>
        </p:blipFill>
        <p:spPr>
          <a:xfrm>
            <a:off x="1187669" y="1390977"/>
            <a:ext cx="9374778" cy="5238700"/>
          </a:xfrm>
          <a:prstGeom prst="rect">
            <a:avLst/>
          </a:prstGeom>
        </p:spPr>
      </p:pic>
    </p:spTree>
    <p:extLst>
      <p:ext uri="{BB962C8B-B14F-4D97-AF65-F5344CB8AC3E}">
        <p14:creationId xmlns:p14="http://schemas.microsoft.com/office/powerpoint/2010/main" val="2157590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prstClr val="black">
                      <a:lumMod val="85000"/>
                      <a:lumOff val="15000"/>
                    </a:prstClr>
                  </a:solidFill>
                  <a:latin typeface="思源黑体" panose="020B0500000000000000" pitchFamily="34" charset="-122"/>
                  <a:ea typeface="思源黑体" panose="020B0500000000000000" pitchFamily="34" charset="-122"/>
                </a:rPr>
                <a:t>营运培训记录管理中的</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注意事项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03</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10" name="组合 9">
            <a:extLst>
              <a:ext uri="{FF2B5EF4-FFF2-40B4-BE49-F238E27FC236}">
                <a16:creationId xmlns:a16="http://schemas.microsoft.com/office/drawing/2014/main" id="{F5FD44D1-3204-4579-AB6D-D5BE3F42FEC4}"/>
              </a:ext>
            </a:extLst>
          </p:cNvPr>
          <p:cNvGrpSpPr/>
          <p:nvPr/>
        </p:nvGrpSpPr>
        <p:grpSpPr>
          <a:xfrm>
            <a:off x="1327508" y="1620813"/>
            <a:ext cx="5077351" cy="461665"/>
            <a:chOff x="1327508" y="1727200"/>
            <a:chExt cx="5077351" cy="461665"/>
          </a:xfrm>
        </p:grpSpPr>
        <p:sp>
          <p:nvSpPr>
            <p:cNvPr id="7" name="文本框 6">
              <a:extLst>
                <a:ext uri="{FF2B5EF4-FFF2-40B4-BE49-F238E27FC236}">
                  <a16:creationId xmlns:a16="http://schemas.microsoft.com/office/drawing/2014/main" id="{1AC747F1-A9BE-40F6-8934-1CC62A32B4E0}"/>
                </a:ext>
              </a:extLst>
            </p:cNvPr>
            <p:cNvSpPr txBox="1"/>
            <p:nvPr/>
          </p:nvSpPr>
          <p:spPr>
            <a:xfrm>
              <a:off x="1327508" y="1727200"/>
              <a:ext cx="529312" cy="461665"/>
            </a:xfrm>
            <a:prstGeom prst="rect">
              <a:avLst/>
            </a:prstGeom>
            <a:noFill/>
          </p:spPr>
          <p:txBody>
            <a:bodyPr wrap="none" rtlCol="0">
              <a:spAutoFit/>
            </a:bodyPr>
            <a:lstStyle/>
            <a:p>
              <a:pPr algn="just"/>
              <a:r>
                <a:rPr lang="en-US" altLang="zh-CN" sz="2400" b="1" dirty="0">
                  <a:solidFill>
                    <a:srgbClr val="00B050"/>
                  </a:solidFill>
                  <a:latin typeface="Cavolini" panose="03000502040302020204" pitchFamily="66" charset="0"/>
                  <a:ea typeface="微软雅黑" panose="020B0503020204020204" pitchFamily="34" charset="-122"/>
                  <a:cs typeface="Cavolini" panose="03000502040302020204" pitchFamily="66" charset="0"/>
                </a:rPr>
                <a:t>Q:</a:t>
              </a:r>
              <a:endParaRPr lang="zh-CN" altLang="en-US" sz="2400" b="1" dirty="0">
                <a:solidFill>
                  <a:srgbClr val="00B050"/>
                </a:solidFill>
                <a:latin typeface="Cavolini" panose="03000502040302020204" pitchFamily="66" charset="0"/>
                <a:ea typeface="微软雅黑" panose="020B0503020204020204" pitchFamily="34" charset="-122"/>
                <a:cs typeface="Cavolini" panose="03000502040302020204" pitchFamily="66" charset="0"/>
              </a:endParaRPr>
            </a:p>
          </p:txBody>
        </p:sp>
        <p:sp>
          <p:nvSpPr>
            <p:cNvPr id="9" name="文本框 8">
              <a:extLst>
                <a:ext uri="{FF2B5EF4-FFF2-40B4-BE49-F238E27FC236}">
                  <a16:creationId xmlns:a16="http://schemas.microsoft.com/office/drawing/2014/main" id="{07BEFB65-E73D-47FF-9982-287B264C3D11}"/>
                </a:ext>
              </a:extLst>
            </p:cNvPr>
            <p:cNvSpPr txBox="1"/>
            <p:nvPr/>
          </p:nvSpPr>
          <p:spPr>
            <a:xfrm>
              <a:off x="1834377" y="1773366"/>
              <a:ext cx="4570482" cy="369332"/>
            </a:xfrm>
            <a:prstGeom prst="rect">
              <a:avLst/>
            </a:prstGeom>
            <a:noFill/>
          </p:spPr>
          <p:txBody>
            <a:bodyPr wrap="none" rtlCol="0">
              <a:spAutoFit/>
            </a:bodyPr>
            <a:lstStyle/>
            <a:p>
              <a:pPr algn="just"/>
              <a:r>
                <a:rPr lang="zh-CN" altLang="en-US" b="1" dirty="0">
                  <a:latin typeface="Century Gothic" panose="020B0502020202020204" pitchFamily="34" charset="0"/>
                  <a:ea typeface="微软雅黑" panose="020B0503020204020204" pitchFamily="34" charset="-122"/>
                </a:rPr>
                <a:t>纸质版的培训记录</a:t>
              </a:r>
              <a:r>
                <a:rPr lang="zh-CN" altLang="en-US" dirty="0">
                  <a:latin typeface="Century Gothic" panose="020B0502020202020204" pitchFamily="34" charset="0"/>
                  <a:ea typeface="微软雅黑" panose="020B0503020204020204" pitchFamily="34" charset="-122"/>
                </a:rPr>
                <a:t>是否还需要让员工签署？</a:t>
              </a:r>
            </a:p>
          </p:txBody>
        </p:sp>
      </p:grpSp>
      <p:grpSp>
        <p:nvGrpSpPr>
          <p:cNvPr id="11" name="组合 10">
            <a:extLst>
              <a:ext uri="{FF2B5EF4-FFF2-40B4-BE49-F238E27FC236}">
                <a16:creationId xmlns:a16="http://schemas.microsoft.com/office/drawing/2014/main" id="{0E903E01-399E-49D7-B9EB-F4F548436888}"/>
              </a:ext>
            </a:extLst>
          </p:cNvPr>
          <p:cNvGrpSpPr/>
          <p:nvPr/>
        </p:nvGrpSpPr>
        <p:grpSpPr>
          <a:xfrm>
            <a:off x="1327508" y="2036311"/>
            <a:ext cx="9532336" cy="692497"/>
            <a:chOff x="1327508" y="1727200"/>
            <a:chExt cx="9532336" cy="692497"/>
          </a:xfrm>
        </p:grpSpPr>
        <p:sp>
          <p:nvSpPr>
            <p:cNvPr id="12" name="文本框 11">
              <a:extLst>
                <a:ext uri="{FF2B5EF4-FFF2-40B4-BE49-F238E27FC236}">
                  <a16:creationId xmlns:a16="http://schemas.microsoft.com/office/drawing/2014/main" id="{9814DC78-07D9-45DD-881F-9A8EE5133A4A}"/>
                </a:ext>
              </a:extLst>
            </p:cNvPr>
            <p:cNvSpPr txBox="1"/>
            <p:nvPr/>
          </p:nvSpPr>
          <p:spPr>
            <a:xfrm>
              <a:off x="1327508" y="1727200"/>
              <a:ext cx="506870" cy="461665"/>
            </a:xfrm>
            <a:prstGeom prst="rect">
              <a:avLst/>
            </a:prstGeom>
            <a:noFill/>
          </p:spPr>
          <p:txBody>
            <a:bodyPr wrap="none" rtlCol="0">
              <a:spAutoFit/>
            </a:bodyPr>
            <a:lstStyle/>
            <a:p>
              <a:pPr algn="just"/>
              <a:r>
                <a:rPr lang="en-US" altLang="zh-CN" sz="2400" b="1" dirty="0">
                  <a:solidFill>
                    <a:srgbClr val="00B050"/>
                  </a:solidFill>
                  <a:latin typeface="Cavolini" panose="03000502040302020204" pitchFamily="66" charset="0"/>
                  <a:ea typeface="微软雅黑" panose="020B0503020204020204" pitchFamily="34" charset="-122"/>
                  <a:cs typeface="Cavolini" panose="03000502040302020204" pitchFamily="66" charset="0"/>
                </a:rPr>
                <a:t>A:</a:t>
              </a:r>
              <a:endParaRPr lang="zh-CN" altLang="en-US" sz="2400" b="1" dirty="0">
                <a:solidFill>
                  <a:srgbClr val="00B050"/>
                </a:solidFill>
                <a:latin typeface="Cavolini" panose="03000502040302020204" pitchFamily="66" charset="0"/>
                <a:ea typeface="微软雅黑" panose="020B0503020204020204" pitchFamily="34" charset="-122"/>
                <a:cs typeface="Cavolini" panose="03000502040302020204" pitchFamily="66" charset="0"/>
              </a:endParaRPr>
            </a:p>
          </p:txBody>
        </p:sp>
        <p:sp>
          <p:nvSpPr>
            <p:cNvPr id="13" name="文本框 12">
              <a:extLst>
                <a:ext uri="{FF2B5EF4-FFF2-40B4-BE49-F238E27FC236}">
                  <a16:creationId xmlns:a16="http://schemas.microsoft.com/office/drawing/2014/main" id="{271482C1-9D2C-467C-869D-6C9A1FD2D379}"/>
                </a:ext>
              </a:extLst>
            </p:cNvPr>
            <p:cNvSpPr txBox="1"/>
            <p:nvPr/>
          </p:nvSpPr>
          <p:spPr>
            <a:xfrm>
              <a:off x="1834377" y="1773366"/>
              <a:ext cx="9025467" cy="646331"/>
            </a:xfrm>
            <a:prstGeom prst="rect">
              <a:avLst/>
            </a:prstGeom>
            <a:noFill/>
          </p:spPr>
          <p:txBody>
            <a:bodyPr wrap="square" rtlCol="0">
              <a:spAutoFit/>
            </a:bodyPr>
            <a:lstStyle/>
            <a:p>
              <a:pPr algn="just"/>
              <a:r>
                <a:rPr lang="zh-CN" altLang="en-US" b="1" dirty="0">
                  <a:latin typeface="Century Gothic" panose="020B0502020202020204" pitchFamily="34" charset="0"/>
                  <a:ea typeface="微软雅黑" panose="020B0503020204020204" pitchFamily="34" charset="-122"/>
                </a:rPr>
                <a:t>需要。</a:t>
              </a:r>
              <a:r>
                <a:rPr lang="zh-CN" altLang="en-US" dirty="0">
                  <a:latin typeface="Century Gothic" panose="020B0502020202020204" pitchFamily="34" charset="0"/>
                  <a:ea typeface="微软雅黑" panose="020B0503020204020204" pitchFamily="34" charset="-122"/>
                </a:rPr>
                <a:t>根据营运必做规定，每次培训结束后，营运点经理或主管需要组织员工在</a:t>
              </a:r>
              <a:r>
                <a:rPr lang="en-US" altLang="zh-CN" dirty="0">
                  <a:latin typeface="Century Gothic" panose="020B0502020202020204" pitchFamily="34" charset="0"/>
                  <a:ea typeface="微软雅黑" panose="020B0503020204020204" pitchFamily="34" charset="-122"/>
                </a:rPr>
                <a:t>&lt;</a:t>
              </a:r>
              <a:r>
                <a:rPr lang="zh-CN" altLang="en-US" dirty="0">
                  <a:latin typeface="Century Gothic" panose="020B0502020202020204" pitchFamily="34" charset="0"/>
                  <a:ea typeface="微软雅黑" panose="020B0503020204020204" pitchFamily="34" charset="-122"/>
                </a:rPr>
                <a:t>培训记录</a:t>
              </a:r>
              <a:r>
                <a:rPr lang="en-US" altLang="zh-CN" dirty="0">
                  <a:latin typeface="Century Gothic" panose="020B0502020202020204" pitchFamily="34" charset="0"/>
                  <a:ea typeface="微软雅黑" panose="020B0503020204020204" pitchFamily="34" charset="-122"/>
                </a:rPr>
                <a:t>&gt;</a:t>
              </a:r>
              <a:r>
                <a:rPr lang="zh-CN" altLang="en-US" dirty="0">
                  <a:latin typeface="Century Gothic" panose="020B0502020202020204" pitchFamily="34" charset="0"/>
                  <a:ea typeface="微软雅黑" panose="020B0503020204020204" pitchFamily="34" charset="-122"/>
                </a:rPr>
                <a:t>上签字确认出勤，且</a:t>
              </a:r>
              <a:r>
                <a:rPr lang="zh-CN" altLang="en-US" b="1" dirty="0">
                  <a:latin typeface="Century Gothic" panose="020B0502020202020204" pitchFamily="34" charset="0"/>
                  <a:ea typeface="微软雅黑" panose="020B0503020204020204" pitchFamily="34" charset="-122"/>
                </a:rPr>
                <a:t>原件留在营运点存档两年</a:t>
              </a:r>
              <a:r>
                <a:rPr lang="zh-CN" altLang="en-US" dirty="0">
                  <a:latin typeface="Century Gothic" panose="020B0502020202020204" pitchFamily="34" charset="0"/>
                  <a:ea typeface="微软雅黑" panose="020B0503020204020204" pitchFamily="34" charset="-122"/>
                </a:rPr>
                <a:t>。</a:t>
              </a:r>
            </a:p>
          </p:txBody>
        </p:sp>
      </p:grpSp>
      <p:grpSp>
        <p:nvGrpSpPr>
          <p:cNvPr id="14" name="组合 13">
            <a:extLst>
              <a:ext uri="{FF2B5EF4-FFF2-40B4-BE49-F238E27FC236}">
                <a16:creationId xmlns:a16="http://schemas.microsoft.com/office/drawing/2014/main" id="{41CBACCC-74FC-47F8-867C-1B9E6A473376}"/>
              </a:ext>
            </a:extLst>
          </p:cNvPr>
          <p:cNvGrpSpPr/>
          <p:nvPr/>
        </p:nvGrpSpPr>
        <p:grpSpPr>
          <a:xfrm>
            <a:off x="1327508" y="3232483"/>
            <a:ext cx="7154843" cy="461665"/>
            <a:chOff x="1327508" y="1727200"/>
            <a:chExt cx="7154843" cy="461665"/>
          </a:xfrm>
        </p:grpSpPr>
        <p:sp>
          <p:nvSpPr>
            <p:cNvPr id="15" name="文本框 14">
              <a:extLst>
                <a:ext uri="{FF2B5EF4-FFF2-40B4-BE49-F238E27FC236}">
                  <a16:creationId xmlns:a16="http://schemas.microsoft.com/office/drawing/2014/main" id="{FC9B2A24-987D-4294-9AC0-D6F771220722}"/>
                </a:ext>
              </a:extLst>
            </p:cNvPr>
            <p:cNvSpPr txBox="1"/>
            <p:nvPr/>
          </p:nvSpPr>
          <p:spPr>
            <a:xfrm>
              <a:off x="1327508" y="1727200"/>
              <a:ext cx="529312" cy="461665"/>
            </a:xfrm>
            <a:prstGeom prst="rect">
              <a:avLst/>
            </a:prstGeom>
            <a:noFill/>
          </p:spPr>
          <p:txBody>
            <a:bodyPr wrap="none" rtlCol="0">
              <a:spAutoFit/>
            </a:bodyPr>
            <a:lstStyle/>
            <a:p>
              <a:pPr algn="just"/>
              <a:r>
                <a:rPr lang="en-US" altLang="zh-CN" sz="2400" b="1" dirty="0">
                  <a:solidFill>
                    <a:srgbClr val="00B050"/>
                  </a:solidFill>
                  <a:latin typeface="Cavolini" panose="03000502040302020204" pitchFamily="66" charset="0"/>
                  <a:ea typeface="微软雅黑" panose="020B0503020204020204" pitchFamily="34" charset="-122"/>
                  <a:cs typeface="Cavolini" panose="03000502040302020204" pitchFamily="66" charset="0"/>
                </a:rPr>
                <a:t>Q:</a:t>
              </a:r>
              <a:endParaRPr lang="zh-CN" altLang="en-US" sz="2400" b="1" dirty="0">
                <a:solidFill>
                  <a:srgbClr val="00B050"/>
                </a:solidFill>
                <a:latin typeface="Cavolini" panose="03000502040302020204" pitchFamily="66" charset="0"/>
                <a:ea typeface="微软雅黑" panose="020B0503020204020204" pitchFamily="34" charset="-122"/>
                <a:cs typeface="Cavolini" panose="03000502040302020204" pitchFamily="66" charset="0"/>
              </a:endParaRPr>
            </a:p>
          </p:txBody>
        </p:sp>
        <p:sp>
          <p:nvSpPr>
            <p:cNvPr id="16" name="文本框 15">
              <a:extLst>
                <a:ext uri="{FF2B5EF4-FFF2-40B4-BE49-F238E27FC236}">
                  <a16:creationId xmlns:a16="http://schemas.microsoft.com/office/drawing/2014/main" id="{F6C2288C-80C2-4ABB-9690-7AB18432EFA0}"/>
                </a:ext>
              </a:extLst>
            </p:cNvPr>
            <p:cNvSpPr txBox="1"/>
            <p:nvPr/>
          </p:nvSpPr>
          <p:spPr>
            <a:xfrm>
              <a:off x="1834377" y="1773366"/>
              <a:ext cx="6647974" cy="369332"/>
            </a:xfrm>
            <a:prstGeom prst="rect">
              <a:avLst/>
            </a:prstGeom>
            <a:noFill/>
          </p:spPr>
          <p:txBody>
            <a:bodyPr wrap="none" rtlCol="0">
              <a:spAutoFit/>
            </a:bodyPr>
            <a:lstStyle/>
            <a:p>
              <a:pPr algn="just"/>
              <a:r>
                <a:rPr lang="zh-CN" altLang="en-US" dirty="0">
                  <a:latin typeface="Century Gothic" panose="020B0502020202020204" pitchFamily="34" charset="0"/>
                  <a:ea typeface="微软雅黑" panose="020B0503020204020204" pitchFamily="34" charset="-122"/>
                </a:rPr>
                <a:t>所有在营运点发生的培训都需要营运点经理或主管进行上传吗？</a:t>
              </a:r>
            </a:p>
          </p:txBody>
        </p:sp>
      </p:grpSp>
      <p:grpSp>
        <p:nvGrpSpPr>
          <p:cNvPr id="17" name="组合 16">
            <a:extLst>
              <a:ext uri="{FF2B5EF4-FFF2-40B4-BE49-F238E27FC236}">
                <a16:creationId xmlns:a16="http://schemas.microsoft.com/office/drawing/2014/main" id="{22C8CE9B-936C-49E0-B075-C98A87A7B725}"/>
              </a:ext>
            </a:extLst>
          </p:cNvPr>
          <p:cNvGrpSpPr/>
          <p:nvPr/>
        </p:nvGrpSpPr>
        <p:grpSpPr>
          <a:xfrm>
            <a:off x="1327508" y="3647981"/>
            <a:ext cx="9532336" cy="2723822"/>
            <a:chOff x="1327508" y="1727200"/>
            <a:chExt cx="9532336" cy="2723822"/>
          </a:xfrm>
        </p:grpSpPr>
        <p:sp>
          <p:nvSpPr>
            <p:cNvPr id="18" name="文本框 17">
              <a:extLst>
                <a:ext uri="{FF2B5EF4-FFF2-40B4-BE49-F238E27FC236}">
                  <a16:creationId xmlns:a16="http://schemas.microsoft.com/office/drawing/2014/main" id="{45DB643D-B19C-40B0-A91A-F5AFEDEAD339}"/>
                </a:ext>
              </a:extLst>
            </p:cNvPr>
            <p:cNvSpPr txBox="1"/>
            <p:nvPr/>
          </p:nvSpPr>
          <p:spPr>
            <a:xfrm>
              <a:off x="1327508" y="1727200"/>
              <a:ext cx="506870" cy="461665"/>
            </a:xfrm>
            <a:prstGeom prst="rect">
              <a:avLst/>
            </a:prstGeom>
            <a:noFill/>
          </p:spPr>
          <p:txBody>
            <a:bodyPr wrap="none" rtlCol="0">
              <a:spAutoFit/>
            </a:bodyPr>
            <a:lstStyle/>
            <a:p>
              <a:r>
                <a:rPr lang="en-US" altLang="zh-CN" sz="2400" b="1" dirty="0">
                  <a:solidFill>
                    <a:srgbClr val="00B050"/>
                  </a:solidFill>
                  <a:latin typeface="Cavolini" panose="03000502040302020204" pitchFamily="66" charset="0"/>
                  <a:ea typeface="微软雅黑" panose="020B0503020204020204" pitchFamily="34" charset="-122"/>
                  <a:cs typeface="Cavolini" panose="03000502040302020204" pitchFamily="66" charset="0"/>
                </a:rPr>
                <a:t>A:</a:t>
              </a:r>
              <a:endParaRPr lang="zh-CN" altLang="en-US" sz="2400" b="1" dirty="0">
                <a:solidFill>
                  <a:srgbClr val="00B050"/>
                </a:solidFill>
                <a:latin typeface="Cavolini" panose="03000502040302020204" pitchFamily="66" charset="0"/>
                <a:ea typeface="微软雅黑" panose="020B0503020204020204" pitchFamily="34" charset="-122"/>
                <a:cs typeface="Cavolini" panose="03000502040302020204" pitchFamily="66" charset="0"/>
              </a:endParaRPr>
            </a:p>
          </p:txBody>
        </p:sp>
        <p:sp>
          <p:nvSpPr>
            <p:cNvPr id="19" name="文本框 18">
              <a:extLst>
                <a:ext uri="{FF2B5EF4-FFF2-40B4-BE49-F238E27FC236}">
                  <a16:creationId xmlns:a16="http://schemas.microsoft.com/office/drawing/2014/main" id="{27C01BB5-9645-448D-8801-D954965FA332}"/>
                </a:ext>
              </a:extLst>
            </p:cNvPr>
            <p:cNvSpPr txBox="1"/>
            <p:nvPr/>
          </p:nvSpPr>
          <p:spPr>
            <a:xfrm>
              <a:off x="1834377" y="1773366"/>
              <a:ext cx="9025467" cy="2677656"/>
            </a:xfrm>
            <a:prstGeom prst="rect">
              <a:avLst/>
            </a:prstGeom>
            <a:noFill/>
          </p:spPr>
          <p:txBody>
            <a:bodyPr wrap="square" rtlCol="0">
              <a:spAutoFit/>
            </a:bodyPr>
            <a:lstStyle/>
            <a:p>
              <a:pPr algn="just"/>
              <a:r>
                <a:rPr lang="zh-CN" altLang="en-US" b="1" dirty="0">
                  <a:latin typeface="Century Gothic" panose="020B0502020202020204" pitchFamily="34" charset="0"/>
                  <a:ea typeface="微软雅黑" panose="020B0503020204020204" pitchFamily="34" charset="-122"/>
                </a:rPr>
                <a:t>不是。</a:t>
              </a:r>
              <a:endParaRPr lang="en-US" altLang="zh-CN" b="1" dirty="0">
                <a:latin typeface="Century Gothic" panose="020B0502020202020204" pitchFamily="34" charset="0"/>
                <a:ea typeface="微软雅黑" panose="020B0503020204020204" pitchFamily="34" charset="-122"/>
              </a:endParaRPr>
            </a:p>
            <a:p>
              <a:pPr algn="just"/>
              <a:endParaRPr lang="en-US" altLang="zh-CN" sz="800" dirty="0">
                <a:latin typeface="Century Gothic" panose="020B0502020202020204" pitchFamily="34" charset="0"/>
                <a:ea typeface="微软雅黑" panose="020B0503020204020204" pitchFamily="34" charset="-122"/>
              </a:endParaRPr>
            </a:p>
            <a:p>
              <a:pPr marL="285750" indent="-285750" algn="just">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rPr>
                <a:t>由</a:t>
              </a:r>
              <a:r>
                <a:rPr lang="en-US" altLang="zh-CN" b="1" dirty="0">
                  <a:latin typeface="Century Gothic" panose="020B0502020202020204" pitchFamily="34" charset="0"/>
                  <a:ea typeface="微软雅黑" panose="020B0503020204020204" pitchFamily="34" charset="-122"/>
                </a:rPr>
                <a:t>L&amp;D</a:t>
              </a:r>
              <a:r>
                <a:rPr lang="zh-CN" altLang="en-US" b="1" dirty="0">
                  <a:latin typeface="Century Gothic" panose="020B0502020202020204" pitchFamily="34" charset="0"/>
                  <a:ea typeface="微软雅黑" panose="020B0503020204020204" pitchFamily="34" charset="-122"/>
                </a:rPr>
                <a:t>组织</a:t>
              </a:r>
              <a:r>
                <a:rPr lang="zh-CN" altLang="en-US" dirty="0">
                  <a:latin typeface="Century Gothic" panose="020B0502020202020204" pitchFamily="34" charset="0"/>
                  <a:ea typeface="微软雅黑" panose="020B0503020204020204" pitchFamily="34" charset="-122"/>
                </a:rPr>
                <a:t>且</a:t>
              </a:r>
              <a:r>
                <a:rPr lang="zh-CN" altLang="en-US" b="1" dirty="0">
                  <a:latin typeface="Century Gothic" panose="020B0502020202020204" pitchFamily="34" charset="0"/>
                  <a:ea typeface="微软雅黑" panose="020B0503020204020204" pitchFamily="34" charset="-122"/>
                </a:rPr>
                <a:t>发出过正式通知邮件</a:t>
              </a:r>
              <a:r>
                <a:rPr lang="zh-CN" altLang="en-US" dirty="0">
                  <a:latin typeface="Century Gothic" panose="020B0502020202020204" pitchFamily="34" charset="0"/>
                  <a:ea typeface="微软雅黑" panose="020B0503020204020204" pitchFamily="34" charset="-122"/>
                </a:rPr>
                <a:t>的培训</a:t>
              </a:r>
              <a:r>
                <a:rPr lang="en-US" altLang="zh-CN" dirty="0">
                  <a:latin typeface="Century Gothic" panose="020B0502020202020204" pitchFamily="34" charset="0"/>
                  <a:ea typeface="微软雅黑" panose="020B0503020204020204" pitchFamily="34" charset="-122"/>
                </a:rPr>
                <a:t>(</a:t>
              </a:r>
              <a:r>
                <a:rPr lang="zh-CN" altLang="en-US" b="1" dirty="0">
                  <a:latin typeface="Century Gothic" panose="020B0502020202020204" pitchFamily="34" charset="0"/>
                  <a:ea typeface="微软雅黑" panose="020B0503020204020204" pitchFamily="34" charset="-122"/>
                </a:rPr>
                <a:t>讲师通常为</a:t>
              </a:r>
              <a:r>
                <a:rPr lang="en-US" altLang="zh-CN" b="1" dirty="0">
                  <a:latin typeface="Century Gothic" panose="020B0502020202020204" pitchFamily="34" charset="0"/>
                  <a:ea typeface="微软雅黑" panose="020B0503020204020204" pitchFamily="34" charset="-122"/>
                </a:rPr>
                <a:t>L&amp;D</a:t>
              </a:r>
              <a:r>
                <a:rPr lang="zh-CN" altLang="en-US" b="1" dirty="0">
                  <a:latin typeface="Century Gothic" panose="020B0502020202020204" pitchFamily="34" charset="0"/>
                  <a:ea typeface="微软雅黑" panose="020B0503020204020204" pitchFamily="34" charset="-122"/>
                </a:rPr>
                <a:t>的同事或</a:t>
              </a:r>
              <a:r>
                <a:rPr lang="en-US" altLang="zh-CN" b="1" dirty="0">
                  <a:latin typeface="Century Gothic" panose="020B0502020202020204" pitchFamily="34" charset="0"/>
                  <a:ea typeface="微软雅黑" panose="020B0503020204020204" pitchFamily="34" charset="-122"/>
                </a:rPr>
                <a:t>L&amp;D</a:t>
              </a:r>
              <a:r>
                <a:rPr lang="zh-CN" altLang="en-US" b="1" dirty="0">
                  <a:latin typeface="Century Gothic" panose="020B0502020202020204" pitchFamily="34" charset="0"/>
                  <a:ea typeface="微软雅黑" panose="020B0503020204020204" pitchFamily="34" charset="-122"/>
                </a:rPr>
                <a:t>安排的同事</a:t>
              </a:r>
              <a:r>
                <a:rPr lang="en-US" altLang="zh-CN" dirty="0">
                  <a:latin typeface="Century Gothic" panose="020B0502020202020204" pitchFamily="34" charset="0"/>
                  <a:ea typeface="微软雅黑" panose="020B0503020204020204" pitchFamily="34" charset="-122"/>
                </a:rPr>
                <a:t>)</a:t>
              </a:r>
              <a:r>
                <a:rPr lang="zh-CN" altLang="en-US" dirty="0">
                  <a:latin typeface="Century Gothic" panose="020B0502020202020204" pitchFamily="34" charset="0"/>
                  <a:ea typeface="微软雅黑" panose="020B0503020204020204" pitchFamily="34" charset="-122"/>
                </a:rPr>
                <a:t>，培训记录由</a:t>
              </a:r>
              <a:r>
                <a:rPr lang="en-US" altLang="zh-CN" dirty="0">
                  <a:latin typeface="Century Gothic" panose="020B0502020202020204" pitchFamily="34" charset="0"/>
                  <a:ea typeface="微软雅黑" panose="020B0503020204020204" pitchFamily="34" charset="-122"/>
                </a:rPr>
                <a:t>L&amp;D</a:t>
              </a:r>
              <a:r>
                <a:rPr lang="zh-CN" altLang="en-US" dirty="0">
                  <a:latin typeface="Century Gothic" panose="020B0502020202020204" pitchFamily="34" charset="0"/>
                  <a:ea typeface="微软雅黑" panose="020B0503020204020204" pitchFamily="34" charset="-122"/>
                </a:rPr>
                <a:t>专人负责填写并上传，如新开营运点入职培训、基础服务培训</a:t>
              </a:r>
              <a:r>
                <a:rPr lang="en-US" altLang="zh-CN" dirty="0">
                  <a:latin typeface="Century Gothic" panose="020B0502020202020204" pitchFamily="34" charset="0"/>
                  <a:ea typeface="微软雅黑" panose="020B0503020204020204" pitchFamily="34" charset="-122"/>
                </a:rPr>
                <a:t>(</a:t>
              </a:r>
              <a:r>
                <a:rPr lang="zh-CN" altLang="en-US" dirty="0">
                  <a:latin typeface="Century Gothic" panose="020B0502020202020204" pitchFamily="34" charset="0"/>
                  <a:ea typeface="微软雅黑" panose="020B0503020204020204" pitchFamily="34" charset="-122"/>
                </a:rPr>
                <a:t>仪容仪表、卓越服务原则等</a:t>
              </a:r>
              <a:r>
                <a:rPr lang="en-US" altLang="zh-CN" dirty="0">
                  <a:latin typeface="Century Gothic" panose="020B0502020202020204" pitchFamily="34" charset="0"/>
                  <a:ea typeface="微软雅黑" panose="020B0503020204020204" pitchFamily="34" charset="-122"/>
                </a:rPr>
                <a:t>)</a:t>
              </a:r>
              <a:r>
                <a:rPr lang="zh-CN" altLang="en-US" dirty="0">
                  <a:latin typeface="Century Gothic" panose="020B0502020202020204" pitchFamily="34" charset="0"/>
                  <a:ea typeface="微软雅黑" panose="020B0503020204020204" pitchFamily="34" charset="-122"/>
                </a:rPr>
                <a:t>等。</a:t>
              </a:r>
              <a:endParaRPr lang="en-US" altLang="zh-CN" dirty="0">
                <a:latin typeface="Century Gothic" panose="020B0502020202020204" pitchFamily="34" charset="0"/>
                <a:ea typeface="微软雅黑" panose="020B0503020204020204" pitchFamily="34" charset="-122"/>
              </a:endParaRPr>
            </a:p>
            <a:p>
              <a:pPr algn="just"/>
              <a:endParaRPr lang="en-US" altLang="zh-CN" sz="800" dirty="0">
                <a:latin typeface="Century Gothic" panose="020B0502020202020204" pitchFamily="34" charset="0"/>
                <a:ea typeface="微软雅黑" panose="020B0503020204020204" pitchFamily="34" charset="-122"/>
              </a:endParaRPr>
            </a:p>
            <a:p>
              <a:pPr marL="285750" indent="-285750" algn="just">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rPr>
                <a:t>由</a:t>
              </a:r>
              <a:r>
                <a:rPr lang="zh-CN" altLang="en-US" b="1" dirty="0">
                  <a:latin typeface="Century Gothic" panose="020B0502020202020204" pitchFamily="34" charset="0"/>
                  <a:ea typeface="微软雅黑" panose="020B0503020204020204" pitchFamily="34" charset="-122"/>
                </a:rPr>
                <a:t>营运点组织</a:t>
              </a:r>
              <a:r>
                <a:rPr lang="zh-CN" altLang="en-US" dirty="0">
                  <a:latin typeface="Century Gothic" panose="020B0502020202020204" pitchFamily="34" charset="0"/>
                  <a:ea typeface="微软雅黑" panose="020B0503020204020204" pitchFamily="34" charset="-122"/>
                </a:rPr>
                <a:t>的培训</a:t>
              </a:r>
              <a:r>
                <a:rPr lang="en-US" altLang="zh-CN" dirty="0">
                  <a:latin typeface="Century Gothic" panose="020B0502020202020204" pitchFamily="34" charset="0"/>
                  <a:ea typeface="微软雅黑" panose="020B0503020204020204" pitchFamily="34" charset="-122"/>
                </a:rPr>
                <a:t>(</a:t>
              </a:r>
              <a:r>
                <a:rPr lang="zh-CN" altLang="en-US" b="1" dirty="0">
                  <a:latin typeface="Century Gothic" panose="020B0502020202020204" pitchFamily="34" charset="0"/>
                  <a:ea typeface="微软雅黑" panose="020B0503020204020204" pitchFamily="34" charset="-122"/>
                </a:rPr>
                <a:t>讲师通常为营运点经理或主管</a:t>
              </a:r>
              <a:r>
                <a:rPr lang="en-US" altLang="zh-CN" dirty="0">
                  <a:latin typeface="Century Gothic" panose="020B0502020202020204" pitchFamily="34" charset="0"/>
                  <a:ea typeface="微软雅黑" panose="020B0503020204020204" pitchFamily="34" charset="-122"/>
                </a:rPr>
                <a:t>)</a:t>
              </a:r>
              <a:r>
                <a:rPr lang="zh-CN" altLang="en-US" dirty="0">
                  <a:latin typeface="Century Gothic" panose="020B0502020202020204" pitchFamily="34" charset="0"/>
                  <a:ea typeface="微软雅黑" panose="020B0503020204020204" pitchFamily="34" charset="-122"/>
                </a:rPr>
                <a:t>，培训记录由营运点经理或主管负责填写并上传，如营运点日常开展的</a:t>
              </a:r>
              <a:r>
                <a:rPr lang="en-US" altLang="zh-CN" dirty="0">
                  <a:latin typeface="Century Gothic" panose="020B0502020202020204" pitchFamily="34" charset="0"/>
                  <a:ea typeface="微软雅黑" panose="020B0503020204020204" pitchFamily="34" charset="-122"/>
                </a:rPr>
                <a:t>HSE</a:t>
              </a:r>
              <a:r>
                <a:rPr lang="zh-CN" altLang="en-US" dirty="0">
                  <a:latin typeface="Century Gothic" panose="020B0502020202020204" pitchFamily="34" charset="0"/>
                  <a:ea typeface="微软雅黑" panose="020B0503020204020204" pitchFamily="34" charset="-122"/>
                </a:rPr>
                <a:t>方面的培训、负责任的商业行为、离职替补或扩编扩招员工的新员工入职培训等。</a:t>
              </a:r>
              <a:endParaRPr lang="en-US" altLang="zh-CN" dirty="0">
                <a:latin typeface="Century Gothic" panose="020B0502020202020204" pitchFamily="34" charset="0"/>
                <a:ea typeface="微软雅黑" panose="020B0503020204020204" pitchFamily="34" charset="-122"/>
              </a:endParaRPr>
            </a:p>
            <a:p>
              <a:pPr marL="285750" indent="-285750" algn="just">
                <a:buFont typeface="Arial" panose="020B0604020202020204" pitchFamily="34" charset="0"/>
                <a:buChar char="•"/>
              </a:pPr>
              <a:endParaRPr lang="en-US" altLang="zh-CN" sz="800" dirty="0">
                <a:latin typeface="Century Gothic" panose="020B0502020202020204" pitchFamily="34" charset="0"/>
                <a:ea typeface="微软雅黑" panose="020B0503020204020204" pitchFamily="34" charset="-122"/>
              </a:endParaRPr>
            </a:p>
            <a:p>
              <a:pPr marL="285750" indent="-285750" algn="just">
                <a:buFont typeface="Arial" panose="020B0604020202020204" pitchFamily="34" charset="0"/>
                <a:buChar char="•"/>
              </a:pPr>
              <a:r>
                <a:rPr lang="zh-CN" altLang="en-US" b="1" dirty="0">
                  <a:latin typeface="Century Gothic" panose="020B0502020202020204" pitchFamily="34" charset="0"/>
                  <a:ea typeface="微软雅黑" panose="020B0503020204020204" pitchFamily="34" charset="-122"/>
                </a:rPr>
                <a:t>外训记录</a:t>
              </a:r>
              <a:r>
                <a:rPr lang="zh-CN" altLang="en-US" dirty="0">
                  <a:latin typeface="Century Gothic" panose="020B0502020202020204" pitchFamily="34" charset="0"/>
                  <a:ea typeface="微软雅黑" panose="020B0503020204020204" pitchFamily="34" charset="-122"/>
                </a:rPr>
                <a:t>请统一申报至</a:t>
              </a:r>
              <a:r>
                <a:rPr lang="en-US" altLang="zh-CN" dirty="0">
                  <a:latin typeface="Century Gothic" panose="020B0502020202020204" pitchFamily="34" charset="0"/>
                  <a:ea typeface="微软雅黑" panose="020B0503020204020204" pitchFamily="34" charset="-122"/>
                </a:rPr>
                <a:t>L&amp;D</a:t>
              </a:r>
              <a:r>
                <a:rPr lang="zh-CN" altLang="en-US" dirty="0">
                  <a:latin typeface="Century Gothic" panose="020B0502020202020204" pitchFamily="34" charset="0"/>
                  <a:ea typeface="微软雅黑" panose="020B0503020204020204" pitchFamily="34" charset="-122"/>
                </a:rPr>
                <a:t>进行审阅，培训记录由</a:t>
              </a:r>
              <a:r>
                <a:rPr lang="en-US" altLang="zh-CN" dirty="0">
                  <a:latin typeface="Century Gothic" panose="020B0502020202020204" pitchFamily="34" charset="0"/>
                  <a:ea typeface="微软雅黑" panose="020B0503020204020204" pitchFamily="34" charset="-122"/>
                </a:rPr>
                <a:t>L&amp;D</a:t>
              </a:r>
              <a:r>
                <a:rPr lang="zh-CN" altLang="en-US" dirty="0">
                  <a:latin typeface="Century Gothic" panose="020B0502020202020204" pitchFamily="34" charset="0"/>
                  <a:ea typeface="微软雅黑" panose="020B0503020204020204" pitchFamily="34" charset="-122"/>
                </a:rPr>
                <a:t>专人负责填写并上传。</a:t>
              </a:r>
            </a:p>
          </p:txBody>
        </p:sp>
      </p:grpSp>
    </p:spTree>
    <p:extLst>
      <p:ext uri="{BB962C8B-B14F-4D97-AF65-F5344CB8AC3E}">
        <p14:creationId xmlns:p14="http://schemas.microsoft.com/office/powerpoint/2010/main" val="41391814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10" name="图片 9">
            <a:extLst>
              <a:ext uri="{FF2B5EF4-FFF2-40B4-BE49-F238E27FC236}">
                <a16:creationId xmlns:a16="http://schemas.microsoft.com/office/drawing/2014/main" id="{8C05850C-4ACA-DA0C-0EDA-86B22A6A2599}"/>
              </a:ext>
            </a:extLst>
          </p:cNvPr>
          <p:cNvPicPr>
            <a:picLocks noChangeAspect="1"/>
          </p:cNvPicPr>
          <p:nvPr/>
        </p:nvPicPr>
        <p:blipFill>
          <a:blip r:embed="rId2"/>
          <a:stretch>
            <a:fillRect/>
          </a:stretch>
        </p:blipFill>
        <p:spPr>
          <a:xfrm>
            <a:off x="1219200" y="2274941"/>
            <a:ext cx="9370364" cy="4583059"/>
          </a:xfrm>
          <a:prstGeom prst="rect">
            <a:avLst/>
          </a:prstGeom>
        </p:spPr>
      </p:pic>
      <p:sp>
        <p:nvSpPr>
          <p:cNvPr id="11" name="添加标题">
            <a:extLst>
              <a:ext uri="{FF2B5EF4-FFF2-40B4-BE49-F238E27FC236}">
                <a16:creationId xmlns:a16="http://schemas.microsoft.com/office/drawing/2014/main" id="{CD8D4F59-FEE7-2268-BACB-744F31A736B3}"/>
              </a:ext>
            </a:extLst>
          </p:cNvPr>
          <p:cNvSpPr txBox="1"/>
          <p:nvPr/>
        </p:nvSpPr>
        <p:spPr>
          <a:xfrm>
            <a:off x="1219200" y="1466279"/>
            <a:ext cx="9069324" cy="589072"/>
          </a:xfrm>
          <a:prstGeom prst="rect">
            <a:avLst/>
          </a:prstGeom>
          <a:noFill/>
        </p:spPr>
        <p:txBody>
          <a:bodyPr wrap="square" rtlCol="0">
            <a:spAutoFit/>
          </a:bodyPr>
          <a:lstStyle/>
          <a:p>
            <a:pPr>
              <a:lnSpc>
                <a:spcPct val="150000"/>
              </a:lnSpc>
            </a:pPr>
            <a:r>
              <a:rPr lang="en-US" altLang="zh-CN" sz="2400" b="1" dirty="0"/>
              <a:t>4. </a:t>
            </a:r>
            <a:r>
              <a:rPr lang="zh-CN" altLang="en-US" sz="2400" b="1" dirty="0"/>
              <a:t>表单示例：仅津贴调整</a:t>
            </a:r>
            <a:endParaRPr lang="en-US" altLang="zh-CN" sz="2400" b="1" dirty="0"/>
          </a:p>
        </p:txBody>
      </p:sp>
    </p:spTree>
    <p:extLst>
      <p:ext uri="{BB962C8B-B14F-4D97-AF65-F5344CB8AC3E}">
        <p14:creationId xmlns:p14="http://schemas.microsoft.com/office/powerpoint/2010/main" val="25538457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148D3BCE-7131-C7AE-138D-23785CAACF5B}"/>
              </a:ext>
            </a:extLst>
          </p:cNvPr>
          <p:cNvPicPr>
            <a:picLocks noChangeAspect="1"/>
          </p:cNvPicPr>
          <p:nvPr/>
        </p:nvPicPr>
        <p:blipFill>
          <a:blip r:embed="rId2"/>
          <a:stretch>
            <a:fillRect/>
          </a:stretch>
        </p:blipFill>
        <p:spPr>
          <a:xfrm>
            <a:off x="1208690" y="2211824"/>
            <a:ext cx="9342296" cy="4716402"/>
          </a:xfrm>
          <a:prstGeom prst="rect">
            <a:avLst/>
          </a:prstGeom>
        </p:spPr>
      </p:pic>
      <p:sp>
        <p:nvSpPr>
          <p:cNvPr id="6" name="添加标题">
            <a:extLst>
              <a:ext uri="{FF2B5EF4-FFF2-40B4-BE49-F238E27FC236}">
                <a16:creationId xmlns:a16="http://schemas.microsoft.com/office/drawing/2014/main" id="{37D4F782-3190-06E5-0093-6CBD7BBA47B4}"/>
              </a:ext>
            </a:extLst>
          </p:cNvPr>
          <p:cNvSpPr txBox="1"/>
          <p:nvPr/>
        </p:nvSpPr>
        <p:spPr>
          <a:xfrm>
            <a:off x="1208690" y="1497811"/>
            <a:ext cx="9069324" cy="589072"/>
          </a:xfrm>
          <a:prstGeom prst="rect">
            <a:avLst/>
          </a:prstGeom>
          <a:noFill/>
        </p:spPr>
        <p:txBody>
          <a:bodyPr wrap="square" rtlCol="0">
            <a:spAutoFit/>
          </a:bodyPr>
          <a:lstStyle/>
          <a:p>
            <a:pPr>
              <a:lnSpc>
                <a:spcPct val="150000"/>
              </a:lnSpc>
            </a:pPr>
            <a:r>
              <a:rPr lang="en-US" altLang="zh-CN" sz="2400" b="1" dirty="0"/>
              <a:t>4. </a:t>
            </a:r>
            <a:r>
              <a:rPr lang="zh-CN" altLang="en-US" sz="2400" b="1" dirty="0"/>
              <a:t>表单示例：晋升前适应期</a:t>
            </a:r>
            <a:endParaRPr lang="en-US" altLang="zh-CN" sz="2400" b="1" dirty="0"/>
          </a:p>
        </p:txBody>
      </p:sp>
    </p:spTree>
    <p:extLst>
      <p:ext uri="{BB962C8B-B14F-4D97-AF65-F5344CB8AC3E}">
        <p14:creationId xmlns:p14="http://schemas.microsoft.com/office/powerpoint/2010/main" val="12956977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DFE23E0E-79CF-FB7B-D1B8-020785C15A4E}"/>
              </a:ext>
            </a:extLst>
          </p:cNvPr>
          <p:cNvPicPr>
            <a:picLocks noChangeAspect="1"/>
          </p:cNvPicPr>
          <p:nvPr/>
        </p:nvPicPr>
        <p:blipFill>
          <a:blip r:embed="rId2"/>
          <a:stretch>
            <a:fillRect/>
          </a:stretch>
        </p:blipFill>
        <p:spPr>
          <a:xfrm>
            <a:off x="1429406" y="2077638"/>
            <a:ext cx="9175531" cy="4780362"/>
          </a:xfrm>
          <a:prstGeom prst="rect">
            <a:avLst/>
          </a:prstGeom>
        </p:spPr>
      </p:pic>
      <p:sp>
        <p:nvSpPr>
          <p:cNvPr id="6" name="添加标题">
            <a:extLst>
              <a:ext uri="{FF2B5EF4-FFF2-40B4-BE49-F238E27FC236}">
                <a16:creationId xmlns:a16="http://schemas.microsoft.com/office/drawing/2014/main" id="{CF876ED5-D5FF-C196-14F3-B179E6103CB9}"/>
              </a:ext>
            </a:extLst>
          </p:cNvPr>
          <p:cNvSpPr txBox="1"/>
          <p:nvPr/>
        </p:nvSpPr>
        <p:spPr>
          <a:xfrm>
            <a:off x="1327508" y="1408815"/>
            <a:ext cx="3514828" cy="589072"/>
          </a:xfrm>
          <a:prstGeom prst="rect">
            <a:avLst/>
          </a:prstGeom>
          <a:noFill/>
        </p:spPr>
        <p:txBody>
          <a:bodyPr wrap="square" rtlCol="0">
            <a:spAutoFit/>
          </a:bodyPr>
          <a:lstStyle/>
          <a:p>
            <a:pPr>
              <a:lnSpc>
                <a:spcPct val="150000"/>
              </a:lnSpc>
            </a:pPr>
            <a:r>
              <a:rPr lang="en-US" altLang="zh-CN" sz="2400" b="1" dirty="0"/>
              <a:t>4. </a:t>
            </a:r>
            <a:r>
              <a:rPr lang="zh-CN" altLang="en-US" sz="2400" b="1" dirty="0"/>
              <a:t>表单示例：职位变动</a:t>
            </a:r>
            <a:endParaRPr lang="en-US" altLang="zh-CN" sz="2400" b="1" dirty="0"/>
          </a:p>
        </p:txBody>
      </p:sp>
    </p:spTree>
    <p:extLst>
      <p:ext uri="{BB962C8B-B14F-4D97-AF65-F5344CB8AC3E}">
        <p14:creationId xmlns:p14="http://schemas.microsoft.com/office/powerpoint/2010/main" val="28429415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24992302-493F-129F-B633-43ED5CACEA04}"/>
              </a:ext>
            </a:extLst>
          </p:cNvPr>
          <p:cNvPicPr>
            <a:picLocks noChangeAspect="1"/>
          </p:cNvPicPr>
          <p:nvPr/>
        </p:nvPicPr>
        <p:blipFill>
          <a:blip r:embed="rId2"/>
          <a:stretch>
            <a:fillRect/>
          </a:stretch>
        </p:blipFill>
        <p:spPr>
          <a:xfrm>
            <a:off x="1380487" y="1921582"/>
            <a:ext cx="9426378" cy="4936418"/>
          </a:xfrm>
          <a:prstGeom prst="rect">
            <a:avLst/>
          </a:prstGeom>
        </p:spPr>
      </p:pic>
      <p:sp>
        <p:nvSpPr>
          <p:cNvPr id="6" name="添加标题">
            <a:extLst>
              <a:ext uri="{FF2B5EF4-FFF2-40B4-BE49-F238E27FC236}">
                <a16:creationId xmlns:a16="http://schemas.microsoft.com/office/drawing/2014/main" id="{14C2113A-45E0-4A25-0AC2-39F863E9595A}"/>
              </a:ext>
            </a:extLst>
          </p:cNvPr>
          <p:cNvSpPr txBox="1"/>
          <p:nvPr/>
        </p:nvSpPr>
        <p:spPr>
          <a:xfrm>
            <a:off x="1327508" y="1332510"/>
            <a:ext cx="3514828" cy="589072"/>
          </a:xfrm>
          <a:prstGeom prst="rect">
            <a:avLst/>
          </a:prstGeom>
          <a:noFill/>
        </p:spPr>
        <p:txBody>
          <a:bodyPr wrap="square" rtlCol="0">
            <a:spAutoFit/>
          </a:bodyPr>
          <a:lstStyle/>
          <a:p>
            <a:pPr>
              <a:lnSpc>
                <a:spcPct val="150000"/>
              </a:lnSpc>
            </a:pPr>
            <a:r>
              <a:rPr lang="en-US" altLang="zh-CN" sz="2400" b="1" dirty="0"/>
              <a:t>4. </a:t>
            </a:r>
            <a:r>
              <a:rPr lang="zh-CN" altLang="en-US" sz="2400" b="1" dirty="0"/>
              <a:t>表单示例：内部调动</a:t>
            </a:r>
            <a:r>
              <a:rPr lang="en-US" altLang="zh-CN" sz="2400" b="1" dirty="0"/>
              <a:t>-1</a:t>
            </a:r>
          </a:p>
        </p:txBody>
      </p:sp>
      <p:sp>
        <p:nvSpPr>
          <p:cNvPr id="7" name="矩形 6">
            <a:extLst>
              <a:ext uri="{FF2B5EF4-FFF2-40B4-BE49-F238E27FC236}">
                <a16:creationId xmlns:a16="http://schemas.microsoft.com/office/drawing/2014/main" id="{0D2304F0-CD15-4DDC-3B65-E427DFB670D5}"/>
              </a:ext>
            </a:extLst>
          </p:cNvPr>
          <p:cNvSpPr/>
          <p:nvPr/>
        </p:nvSpPr>
        <p:spPr>
          <a:xfrm rot="10800000">
            <a:off x="7009193" y="5449467"/>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229488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59E726AA-9369-1C39-E066-24D3D913FD00}"/>
              </a:ext>
            </a:extLst>
          </p:cNvPr>
          <p:cNvPicPr>
            <a:picLocks noChangeAspect="1"/>
          </p:cNvPicPr>
          <p:nvPr/>
        </p:nvPicPr>
        <p:blipFill>
          <a:blip r:embed="rId2"/>
          <a:stretch>
            <a:fillRect/>
          </a:stretch>
        </p:blipFill>
        <p:spPr>
          <a:xfrm>
            <a:off x="1207087" y="2076837"/>
            <a:ext cx="9777826" cy="4781163"/>
          </a:xfrm>
          <a:prstGeom prst="rect">
            <a:avLst/>
          </a:prstGeom>
        </p:spPr>
      </p:pic>
      <p:sp>
        <p:nvSpPr>
          <p:cNvPr id="6" name="添加标题">
            <a:extLst>
              <a:ext uri="{FF2B5EF4-FFF2-40B4-BE49-F238E27FC236}">
                <a16:creationId xmlns:a16="http://schemas.microsoft.com/office/drawing/2014/main" id="{89743943-F5B4-5265-4547-172891CC7558}"/>
              </a:ext>
            </a:extLst>
          </p:cNvPr>
          <p:cNvSpPr txBox="1"/>
          <p:nvPr/>
        </p:nvSpPr>
        <p:spPr>
          <a:xfrm>
            <a:off x="1207087" y="1455151"/>
            <a:ext cx="3514828" cy="589072"/>
          </a:xfrm>
          <a:prstGeom prst="rect">
            <a:avLst/>
          </a:prstGeom>
          <a:noFill/>
        </p:spPr>
        <p:txBody>
          <a:bodyPr wrap="square" rtlCol="0">
            <a:spAutoFit/>
          </a:bodyPr>
          <a:lstStyle/>
          <a:p>
            <a:pPr>
              <a:lnSpc>
                <a:spcPct val="150000"/>
              </a:lnSpc>
            </a:pPr>
            <a:r>
              <a:rPr lang="en-US" altLang="zh-CN" sz="2400" b="1" dirty="0"/>
              <a:t>4. </a:t>
            </a:r>
            <a:r>
              <a:rPr lang="zh-CN" altLang="en-US" sz="2400" b="1" dirty="0"/>
              <a:t>表单示例：内部调动</a:t>
            </a:r>
            <a:r>
              <a:rPr lang="en-US" altLang="zh-CN" sz="2400" b="1" dirty="0"/>
              <a:t>-2</a:t>
            </a:r>
          </a:p>
        </p:txBody>
      </p:sp>
    </p:spTree>
    <p:extLst>
      <p:ext uri="{BB962C8B-B14F-4D97-AF65-F5344CB8AC3E}">
        <p14:creationId xmlns:p14="http://schemas.microsoft.com/office/powerpoint/2010/main" val="5570410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5B8FD152-B4EC-7BCD-B7B9-668925FE1AC1}"/>
              </a:ext>
            </a:extLst>
          </p:cNvPr>
          <p:cNvPicPr>
            <a:picLocks noChangeAspect="1"/>
          </p:cNvPicPr>
          <p:nvPr/>
        </p:nvPicPr>
        <p:blipFill>
          <a:blip r:embed="rId2"/>
          <a:stretch>
            <a:fillRect/>
          </a:stretch>
        </p:blipFill>
        <p:spPr>
          <a:xfrm>
            <a:off x="1208690" y="2143980"/>
            <a:ext cx="9380240" cy="4421324"/>
          </a:xfrm>
          <a:prstGeom prst="rect">
            <a:avLst/>
          </a:prstGeom>
        </p:spPr>
      </p:pic>
      <p:sp>
        <p:nvSpPr>
          <p:cNvPr id="6" name="添加标题">
            <a:extLst>
              <a:ext uri="{FF2B5EF4-FFF2-40B4-BE49-F238E27FC236}">
                <a16:creationId xmlns:a16="http://schemas.microsoft.com/office/drawing/2014/main" id="{8FD16943-9A9A-422B-49F5-8A3759475B8F}"/>
              </a:ext>
            </a:extLst>
          </p:cNvPr>
          <p:cNvSpPr txBox="1"/>
          <p:nvPr/>
        </p:nvSpPr>
        <p:spPr>
          <a:xfrm>
            <a:off x="1208690" y="1560872"/>
            <a:ext cx="5556279" cy="583108"/>
          </a:xfrm>
          <a:prstGeom prst="rect">
            <a:avLst/>
          </a:prstGeom>
          <a:noFill/>
        </p:spPr>
        <p:txBody>
          <a:bodyPr wrap="square" rtlCol="0">
            <a:spAutoFit/>
          </a:bodyPr>
          <a:lstStyle/>
          <a:p>
            <a:pPr>
              <a:lnSpc>
                <a:spcPct val="150000"/>
              </a:lnSpc>
            </a:pPr>
            <a:r>
              <a:rPr lang="en-US" altLang="zh-CN" sz="2400" b="1" dirty="0"/>
              <a:t>4. </a:t>
            </a:r>
            <a:r>
              <a:rPr lang="zh-CN" altLang="en-US" sz="2400" b="1" dirty="0"/>
              <a:t>表单示例：长期病假转入冗余人员池</a:t>
            </a:r>
            <a:endParaRPr lang="en-US" altLang="zh-CN" sz="2400" b="1" dirty="0"/>
          </a:p>
        </p:txBody>
      </p:sp>
      <p:sp>
        <p:nvSpPr>
          <p:cNvPr id="7" name="文本框 6">
            <a:extLst>
              <a:ext uri="{FF2B5EF4-FFF2-40B4-BE49-F238E27FC236}">
                <a16:creationId xmlns:a16="http://schemas.microsoft.com/office/drawing/2014/main" id="{4CA9FE92-4BB2-CF20-1A94-82D2184CBC5F}"/>
              </a:ext>
            </a:extLst>
          </p:cNvPr>
          <p:cNvSpPr txBox="1"/>
          <p:nvPr/>
        </p:nvSpPr>
        <p:spPr>
          <a:xfrm>
            <a:off x="6858003" y="1689437"/>
            <a:ext cx="3617946" cy="43088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zh-CN"/>
            </a:defPPr>
            <a:lvl1pPr>
              <a:defRPr sz="1100">
                <a:solidFill>
                  <a:srgbClr val="FF000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zh-CN" altLang="en-US" dirty="0"/>
              <a:t>该调整原因仅适用于营运员工（</a:t>
            </a:r>
            <a:r>
              <a:rPr lang="en-US" altLang="zh-CN" dirty="0"/>
              <a:t>OSPP</a:t>
            </a:r>
            <a:r>
              <a:rPr lang="zh-CN" altLang="en-US" dirty="0"/>
              <a:t>、</a:t>
            </a:r>
            <a:r>
              <a:rPr lang="en-US" altLang="zh-CN" dirty="0"/>
              <a:t>OSM2</a:t>
            </a:r>
            <a:r>
              <a:rPr lang="zh-CN" altLang="en-US" dirty="0"/>
              <a:t>、</a:t>
            </a:r>
            <a:r>
              <a:rPr lang="en-US" altLang="zh-CN" dirty="0"/>
              <a:t>OSM1</a:t>
            </a:r>
            <a:r>
              <a:rPr lang="zh-CN" altLang="en-US" dirty="0"/>
              <a:t>），</a:t>
            </a:r>
            <a:endParaRPr lang="en-US" altLang="zh-CN" dirty="0"/>
          </a:p>
          <a:p>
            <a:r>
              <a:rPr lang="zh-CN" altLang="en-US" dirty="0"/>
              <a:t>且员工连续病假满</a:t>
            </a:r>
            <a:r>
              <a:rPr lang="en-US" altLang="zh-CN" dirty="0"/>
              <a:t>3</a:t>
            </a:r>
            <a:r>
              <a:rPr lang="zh-CN" altLang="en-US" dirty="0"/>
              <a:t>个月后才可申请</a:t>
            </a:r>
            <a:endParaRPr lang="en-US" altLang="zh-CN" dirty="0"/>
          </a:p>
        </p:txBody>
      </p:sp>
    </p:spTree>
    <p:extLst>
      <p:ext uri="{BB962C8B-B14F-4D97-AF65-F5344CB8AC3E}">
        <p14:creationId xmlns:p14="http://schemas.microsoft.com/office/powerpoint/2010/main" val="317420095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17" name="图片 16">
            <a:extLst>
              <a:ext uri="{FF2B5EF4-FFF2-40B4-BE49-F238E27FC236}">
                <a16:creationId xmlns:a16="http://schemas.microsoft.com/office/drawing/2014/main" id="{3058E595-CABD-959D-BC7B-D23B9FE72564}"/>
              </a:ext>
            </a:extLst>
          </p:cNvPr>
          <p:cNvPicPr>
            <a:picLocks noChangeAspect="1"/>
          </p:cNvPicPr>
          <p:nvPr/>
        </p:nvPicPr>
        <p:blipFill>
          <a:blip r:embed="rId2"/>
          <a:stretch>
            <a:fillRect/>
          </a:stretch>
        </p:blipFill>
        <p:spPr>
          <a:xfrm>
            <a:off x="1485896" y="1967065"/>
            <a:ext cx="8856283" cy="4740999"/>
          </a:xfrm>
          <a:prstGeom prst="rect">
            <a:avLst/>
          </a:prstGeom>
        </p:spPr>
      </p:pic>
      <p:sp>
        <p:nvSpPr>
          <p:cNvPr id="18" name="添加标题">
            <a:extLst>
              <a:ext uri="{FF2B5EF4-FFF2-40B4-BE49-F238E27FC236}">
                <a16:creationId xmlns:a16="http://schemas.microsoft.com/office/drawing/2014/main" id="{2CA384FB-EF2A-C2BE-A6DF-B018A6378882}"/>
              </a:ext>
            </a:extLst>
          </p:cNvPr>
          <p:cNvSpPr txBox="1"/>
          <p:nvPr/>
        </p:nvSpPr>
        <p:spPr>
          <a:xfrm>
            <a:off x="1485896" y="1383957"/>
            <a:ext cx="3642419" cy="583108"/>
          </a:xfrm>
          <a:prstGeom prst="rect">
            <a:avLst/>
          </a:prstGeom>
          <a:noFill/>
        </p:spPr>
        <p:txBody>
          <a:bodyPr wrap="square" rtlCol="0">
            <a:spAutoFit/>
          </a:bodyPr>
          <a:lstStyle/>
          <a:p>
            <a:pPr>
              <a:lnSpc>
                <a:spcPct val="150000"/>
              </a:lnSpc>
            </a:pPr>
            <a:r>
              <a:rPr lang="en-US" altLang="zh-CN" sz="2400" b="1" dirty="0"/>
              <a:t>4. </a:t>
            </a:r>
            <a:r>
              <a:rPr lang="zh-CN" altLang="en-US" sz="2400" b="1" dirty="0"/>
              <a:t>表单示例：降职</a:t>
            </a:r>
            <a:r>
              <a:rPr lang="en-US" altLang="zh-CN" sz="2400" b="1" dirty="0"/>
              <a:t>/</a:t>
            </a:r>
            <a:r>
              <a:rPr lang="zh-CN" altLang="en-US" sz="2400" b="1" dirty="0"/>
              <a:t>降薪</a:t>
            </a:r>
            <a:endParaRPr lang="en-US" altLang="zh-CN" sz="2400" b="1" dirty="0"/>
          </a:p>
        </p:txBody>
      </p:sp>
      <p:sp>
        <p:nvSpPr>
          <p:cNvPr id="5" name="矩形 4">
            <a:extLst>
              <a:ext uri="{FF2B5EF4-FFF2-40B4-BE49-F238E27FC236}">
                <a16:creationId xmlns:a16="http://schemas.microsoft.com/office/drawing/2014/main" id="{9601DC98-91CB-AD1E-A845-1BDC8A93AE9D}"/>
              </a:ext>
            </a:extLst>
          </p:cNvPr>
          <p:cNvSpPr/>
          <p:nvPr/>
        </p:nvSpPr>
        <p:spPr>
          <a:xfrm rot="10800000">
            <a:off x="2911332" y="5292486"/>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11674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10" name="图片 9">
            <a:extLst>
              <a:ext uri="{FF2B5EF4-FFF2-40B4-BE49-F238E27FC236}">
                <a16:creationId xmlns:a16="http://schemas.microsoft.com/office/drawing/2014/main" id="{6BA52135-A925-1B08-4025-95C73FDEEA5E}"/>
              </a:ext>
            </a:extLst>
          </p:cNvPr>
          <p:cNvPicPr>
            <a:picLocks noChangeAspect="1"/>
          </p:cNvPicPr>
          <p:nvPr/>
        </p:nvPicPr>
        <p:blipFill>
          <a:blip r:embed="rId2"/>
          <a:stretch>
            <a:fillRect/>
          </a:stretch>
        </p:blipFill>
        <p:spPr>
          <a:xfrm>
            <a:off x="1327508" y="1921808"/>
            <a:ext cx="10391526" cy="4921713"/>
          </a:xfrm>
          <a:prstGeom prst="rect">
            <a:avLst/>
          </a:prstGeom>
        </p:spPr>
      </p:pic>
      <p:sp>
        <p:nvSpPr>
          <p:cNvPr id="11" name="添加标题">
            <a:extLst>
              <a:ext uri="{FF2B5EF4-FFF2-40B4-BE49-F238E27FC236}">
                <a16:creationId xmlns:a16="http://schemas.microsoft.com/office/drawing/2014/main" id="{8FBA9C48-9B8B-BB3C-2DFD-C33426DD6622}"/>
              </a:ext>
            </a:extLst>
          </p:cNvPr>
          <p:cNvSpPr txBox="1"/>
          <p:nvPr/>
        </p:nvSpPr>
        <p:spPr>
          <a:xfrm>
            <a:off x="1325246" y="1338700"/>
            <a:ext cx="4641879" cy="583108"/>
          </a:xfrm>
          <a:prstGeom prst="rect">
            <a:avLst/>
          </a:prstGeom>
          <a:noFill/>
        </p:spPr>
        <p:txBody>
          <a:bodyPr wrap="square" rtlCol="0">
            <a:spAutoFit/>
          </a:bodyPr>
          <a:lstStyle/>
          <a:p>
            <a:pPr>
              <a:lnSpc>
                <a:spcPct val="150000"/>
              </a:lnSpc>
            </a:pPr>
            <a:r>
              <a:rPr lang="en-US" altLang="zh-CN" sz="2400" b="1" dirty="0"/>
              <a:t>4. </a:t>
            </a:r>
            <a:r>
              <a:rPr lang="zh-CN" altLang="en-US" sz="2400" b="1" dirty="0"/>
              <a:t>表单示例：手机话费报销标准</a:t>
            </a:r>
            <a:endParaRPr lang="en-US" altLang="zh-CN" sz="2400" b="1" dirty="0"/>
          </a:p>
        </p:txBody>
      </p:sp>
    </p:spTree>
    <p:extLst>
      <p:ext uri="{BB962C8B-B14F-4D97-AF65-F5344CB8AC3E}">
        <p14:creationId xmlns:p14="http://schemas.microsoft.com/office/powerpoint/2010/main" val="263263425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44CDFFA7-B460-77EB-A2DE-CA5285E8A7D3}"/>
              </a:ext>
            </a:extLst>
          </p:cNvPr>
          <p:cNvPicPr>
            <a:picLocks noChangeAspect="1"/>
          </p:cNvPicPr>
          <p:nvPr/>
        </p:nvPicPr>
        <p:blipFill>
          <a:blip r:embed="rId2"/>
          <a:stretch>
            <a:fillRect/>
          </a:stretch>
        </p:blipFill>
        <p:spPr>
          <a:xfrm>
            <a:off x="1327507" y="2007347"/>
            <a:ext cx="9731171" cy="4719273"/>
          </a:xfrm>
          <a:prstGeom prst="rect">
            <a:avLst/>
          </a:prstGeom>
        </p:spPr>
      </p:pic>
      <p:sp>
        <p:nvSpPr>
          <p:cNvPr id="6" name="添加标题">
            <a:extLst>
              <a:ext uri="{FF2B5EF4-FFF2-40B4-BE49-F238E27FC236}">
                <a16:creationId xmlns:a16="http://schemas.microsoft.com/office/drawing/2014/main" id="{80D6675C-78D3-D0A2-20E2-A8439414EC26}"/>
              </a:ext>
            </a:extLst>
          </p:cNvPr>
          <p:cNvSpPr txBox="1"/>
          <p:nvPr/>
        </p:nvSpPr>
        <p:spPr>
          <a:xfrm>
            <a:off x="1233648" y="1424240"/>
            <a:ext cx="5322363" cy="583108"/>
          </a:xfrm>
          <a:prstGeom prst="rect">
            <a:avLst/>
          </a:prstGeom>
          <a:noFill/>
        </p:spPr>
        <p:txBody>
          <a:bodyPr wrap="square" rtlCol="0">
            <a:spAutoFit/>
          </a:bodyPr>
          <a:lstStyle/>
          <a:p>
            <a:pPr>
              <a:lnSpc>
                <a:spcPct val="150000"/>
              </a:lnSpc>
            </a:pPr>
            <a:r>
              <a:rPr lang="en-US" altLang="zh-CN" sz="2400" b="1" dirty="0"/>
              <a:t>4. </a:t>
            </a:r>
            <a:r>
              <a:rPr lang="zh-CN" altLang="en-US" sz="2400" b="1" dirty="0"/>
              <a:t>表单示例：租房报销标准（仅报销）</a:t>
            </a:r>
            <a:endParaRPr lang="en-US" altLang="zh-CN" sz="2400" b="1" dirty="0"/>
          </a:p>
        </p:txBody>
      </p:sp>
      <p:sp>
        <p:nvSpPr>
          <p:cNvPr id="7" name="文本框 6">
            <a:extLst>
              <a:ext uri="{FF2B5EF4-FFF2-40B4-BE49-F238E27FC236}">
                <a16:creationId xmlns:a16="http://schemas.microsoft.com/office/drawing/2014/main" id="{958F2A5A-7663-18CD-C213-3C8C410AB56F}"/>
              </a:ext>
            </a:extLst>
          </p:cNvPr>
          <p:cNvSpPr txBox="1"/>
          <p:nvPr/>
        </p:nvSpPr>
        <p:spPr>
          <a:xfrm>
            <a:off x="6808150" y="1576461"/>
            <a:ext cx="4187492" cy="43088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zh-CN"/>
            </a:defPPr>
            <a:lvl1pPr>
              <a:defRPr sz="1100">
                <a:solidFill>
                  <a:srgbClr val="FF0000"/>
                </a:solidFill>
              </a:defRPr>
            </a:lvl1pPr>
          </a:lstStyle>
          <a:p>
            <a:r>
              <a:rPr lang="en-US" altLang="zh-CN" dirty="0"/>
              <a:t>1</a:t>
            </a:r>
            <a:r>
              <a:rPr lang="zh-CN" altLang="en-US" dirty="0"/>
              <a:t>）不适用于</a:t>
            </a:r>
            <a:r>
              <a:rPr lang="en-US" altLang="zh-CN" dirty="0"/>
              <a:t>OSPP</a:t>
            </a:r>
            <a:r>
              <a:rPr lang="zh-CN" altLang="en-US" dirty="0"/>
              <a:t>职位组员工</a:t>
            </a:r>
            <a:endParaRPr lang="en-US" altLang="zh-CN" dirty="0"/>
          </a:p>
          <a:p>
            <a:r>
              <a:rPr lang="en-US" altLang="zh-CN" dirty="0"/>
              <a:t>2</a:t>
            </a:r>
            <a:r>
              <a:rPr lang="zh-CN" altLang="en-US" dirty="0"/>
              <a:t>）标准申请完成后，需员工自行通过“简约费控”进行报销申请</a:t>
            </a:r>
            <a:endParaRPr lang="en-US" altLang="zh-CN" dirty="0"/>
          </a:p>
        </p:txBody>
      </p:sp>
    </p:spTree>
    <p:extLst>
      <p:ext uri="{BB962C8B-B14F-4D97-AF65-F5344CB8AC3E}">
        <p14:creationId xmlns:p14="http://schemas.microsoft.com/office/powerpoint/2010/main" val="7960283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6" name="添加标题">
            <a:extLst>
              <a:ext uri="{FF2B5EF4-FFF2-40B4-BE49-F238E27FC236}">
                <a16:creationId xmlns:a16="http://schemas.microsoft.com/office/drawing/2014/main" id="{80D6675C-78D3-D0A2-20E2-A8439414EC26}"/>
              </a:ext>
            </a:extLst>
          </p:cNvPr>
          <p:cNvSpPr txBox="1"/>
          <p:nvPr/>
        </p:nvSpPr>
        <p:spPr>
          <a:xfrm>
            <a:off x="1233648" y="1424240"/>
            <a:ext cx="5322363" cy="583108"/>
          </a:xfrm>
          <a:prstGeom prst="rect">
            <a:avLst/>
          </a:prstGeom>
          <a:noFill/>
        </p:spPr>
        <p:txBody>
          <a:bodyPr wrap="square" rtlCol="0">
            <a:spAutoFit/>
          </a:bodyPr>
          <a:lstStyle/>
          <a:p>
            <a:pPr>
              <a:lnSpc>
                <a:spcPct val="150000"/>
              </a:lnSpc>
            </a:pPr>
            <a:r>
              <a:rPr lang="en-US" altLang="zh-CN" sz="2400" b="1" dirty="0"/>
              <a:t>4. </a:t>
            </a:r>
            <a:r>
              <a:rPr lang="zh-CN" altLang="en-US" sz="2400" b="1" dirty="0"/>
              <a:t>表单示例：直线主管变更</a:t>
            </a:r>
            <a:endParaRPr lang="en-US" altLang="zh-CN" sz="2400" b="1" dirty="0"/>
          </a:p>
        </p:txBody>
      </p:sp>
      <p:pic>
        <p:nvPicPr>
          <p:cNvPr id="9" name="图片 8" descr="图形用户界面, 文本, 应用程序, 电子邮件, Teams&#10;&#10;描述已自动生成">
            <a:extLst>
              <a:ext uri="{FF2B5EF4-FFF2-40B4-BE49-F238E27FC236}">
                <a16:creationId xmlns:a16="http://schemas.microsoft.com/office/drawing/2014/main" id="{4CB59BDE-0153-6A19-7E0E-ABDB41E508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888" y="2360616"/>
            <a:ext cx="9773152" cy="3410125"/>
          </a:xfrm>
          <a:prstGeom prst="rect">
            <a:avLst/>
          </a:prstGeom>
        </p:spPr>
      </p:pic>
      <p:sp>
        <p:nvSpPr>
          <p:cNvPr id="11" name="文本框 10">
            <a:extLst>
              <a:ext uri="{FF2B5EF4-FFF2-40B4-BE49-F238E27FC236}">
                <a16:creationId xmlns:a16="http://schemas.microsoft.com/office/drawing/2014/main" id="{2AE0F42C-DDE8-5D8C-3604-F4C437C361E2}"/>
              </a:ext>
            </a:extLst>
          </p:cNvPr>
          <p:cNvSpPr txBox="1"/>
          <p:nvPr/>
        </p:nvSpPr>
        <p:spPr>
          <a:xfrm>
            <a:off x="7441592" y="1906983"/>
            <a:ext cx="2185214" cy="276999"/>
          </a:xfrm>
          <a:prstGeom prst="rect">
            <a:avLst/>
          </a:prstGeom>
          <a:noFill/>
        </p:spPr>
        <p:txBody>
          <a:bodyPr wrap="none" rtlCol="0">
            <a:spAutoFit/>
          </a:bodyPr>
          <a:lstStyle/>
          <a:p>
            <a:r>
              <a:rPr lang="zh-CN" altLang="en-US" sz="1200" dirty="0">
                <a:solidFill>
                  <a:srgbClr val="FF0000"/>
                </a:solidFill>
              </a:rPr>
              <a:t>该原因适合个人汇报线的调整</a:t>
            </a:r>
          </a:p>
        </p:txBody>
      </p:sp>
    </p:spTree>
    <p:extLst>
      <p:ext uri="{BB962C8B-B14F-4D97-AF65-F5344CB8AC3E}">
        <p14:creationId xmlns:p14="http://schemas.microsoft.com/office/powerpoint/2010/main" val="1285371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a:extLst>
              <a:ext uri="{FF2B5EF4-FFF2-40B4-BE49-F238E27FC236}">
                <a16:creationId xmlns:a16="http://schemas.microsoft.com/office/drawing/2014/main" id="{B44FF1FC-A020-401A-BF47-F081B4CBFDDC}"/>
              </a:ext>
            </a:extLst>
          </p:cNvPr>
          <p:cNvSpPr/>
          <p:nvPr/>
        </p:nvSpPr>
        <p:spPr>
          <a:xfrm>
            <a:off x="1809208" y="1465200"/>
            <a:ext cx="8568935" cy="4431637"/>
          </a:xfrm>
          <a:prstGeom prst="rect">
            <a:avLst/>
          </a:prstGeom>
          <a:solidFill>
            <a:srgbClr val="D3D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a:extLst>
              <a:ext uri="{FF2B5EF4-FFF2-40B4-BE49-F238E27FC236}">
                <a16:creationId xmlns:a16="http://schemas.microsoft.com/office/drawing/2014/main" id="{9F667A50-C241-47F4-A64F-045A9E298DF3}"/>
              </a:ext>
            </a:extLst>
          </p:cNvPr>
          <p:cNvSpPr/>
          <p:nvPr/>
        </p:nvSpPr>
        <p:spPr>
          <a:xfrm>
            <a:off x="1890644" y="3618859"/>
            <a:ext cx="8406063" cy="21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a:extLst>
              <a:ext uri="{FF2B5EF4-FFF2-40B4-BE49-F238E27FC236}">
                <a16:creationId xmlns:a16="http://schemas.microsoft.com/office/drawing/2014/main" id="{11877391-A029-4F01-8118-96255327B637}"/>
              </a:ext>
            </a:extLst>
          </p:cNvPr>
          <p:cNvGrpSpPr/>
          <p:nvPr/>
        </p:nvGrpSpPr>
        <p:grpSpPr>
          <a:xfrm>
            <a:off x="4110038" y="2235200"/>
            <a:ext cx="3960812" cy="3594100"/>
            <a:chOff x="174939" y="2239428"/>
            <a:chExt cx="3960812" cy="3594100"/>
          </a:xfrm>
        </p:grpSpPr>
        <p:graphicFrame>
          <p:nvGraphicFramePr>
            <p:cNvPr id="21" name="对象 20">
              <a:extLst>
                <a:ext uri="{FF2B5EF4-FFF2-40B4-BE49-F238E27FC236}">
                  <a16:creationId xmlns:a16="http://schemas.microsoft.com/office/drawing/2014/main" id="{1CB77A72-FF98-418C-B0E2-789DA9E856E2}"/>
                </a:ext>
              </a:extLst>
            </p:cNvPr>
            <p:cNvGraphicFramePr>
              <a:graphicFrameLocks noChangeAspect="1"/>
            </p:cNvGraphicFramePr>
            <p:nvPr>
              <p:extLst>
                <p:ext uri="{D42A27DB-BD31-4B8C-83A1-F6EECF244321}">
                  <p14:modId xmlns:p14="http://schemas.microsoft.com/office/powerpoint/2010/main" val="2826802289"/>
                </p:ext>
              </p:extLst>
            </p:nvPr>
          </p:nvGraphicFramePr>
          <p:xfrm>
            <a:off x="174939" y="2239428"/>
            <a:ext cx="3960812" cy="3594100"/>
          </p:xfrm>
          <a:graphic>
            <a:graphicData uri="http://schemas.openxmlformats.org/presentationml/2006/ole">
              <mc:AlternateContent xmlns:mc="http://schemas.openxmlformats.org/markup-compatibility/2006">
                <mc:Choice xmlns:v="urn:schemas-microsoft-com:vml" Requires="v">
                  <p:oleObj name="Worksheet" showAsIcon="1" r:id="rId2" imgW="700920" imgH="636120" progId="Excel.Sheet.12">
                    <p:embed/>
                  </p:oleObj>
                </mc:Choice>
                <mc:Fallback>
                  <p:oleObj name="Worksheet" showAsIcon="1" r:id="rId2" imgW="700920" imgH="636120" progId="Excel.Sheet.12">
                    <p:embed/>
                    <p:pic>
                      <p:nvPicPr>
                        <p:cNvPr id="21" name="对象 20">
                          <a:extLst>
                            <a:ext uri="{FF2B5EF4-FFF2-40B4-BE49-F238E27FC236}">
                              <a16:creationId xmlns:a16="http://schemas.microsoft.com/office/drawing/2014/main" id="{1CB77A72-FF98-418C-B0E2-789DA9E856E2}"/>
                            </a:ext>
                          </a:extLst>
                        </p:cNvPr>
                        <p:cNvPicPr/>
                        <p:nvPr/>
                      </p:nvPicPr>
                      <p:blipFill>
                        <a:blip r:embed="rId3"/>
                        <a:stretch>
                          <a:fillRect/>
                        </a:stretch>
                      </p:blipFill>
                      <p:spPr>
                        <a:xfrm>
                          <a:off x="174939" y="2239428"/>
                          <a:ext cx="3960812" cy="3594100"/>
                        </a:xfrm>
                        <a:prstGeom prst="rect">
                          <a:avLst/>
                        </a:prstGeom>
                      </p:spPr>
                    </p:pic>
                  </p:oleObj>
                </mc:Fallback>
              </mc:AlternateContent>
            </a:graphicData>
          </a:graphic>
        </p:graphicFrame>
        <p:sp>
          <p:nvSpPr>
            <p:cNvPr id="22" name="文本框 21">
              <a:extLst>
                <a:ext uri="{FF2B5EF4-FFF2-40B4-BE49-F238E27FC236}">
                  <a16:creationId xmlns:a16="http://schemas.microsoft.com/office/drawing/2014/main" id="{2DDA711B-5E39-4F3C-92DA-3B62462EE111}"/>
                </a:ext>
              </a:extLst>
            </p:cNvPr>
            <p:cNvSpPr txBox="1"/>
            <p:nvPr/>
          </p:nvSpPr>
          <p:spPr>
            <a:xfrm>
              <a:off x="1140590" y="4167968"/>
              <a:ext cx="2031325" cy="369332"/>
            </a:xfrm>
            <a:prstGeom prst="rect">
              <a:avLst/>
            </a:prstGeom>
            <a:noFill/>
          </p:spPr>
          <p:txBody>
            <a:bodyPr wrap="none" rtlCol="0">
              <a:spAutoFit/>
            </a:bodyPr>
            <a:lstStyle/>
            <a:p>
              <a:pPr algn="ctr"/>
              <a:r>
                <a:rPr lang="zh-CN" altLang="en-US" dirty="0">
                  <a:latin typeface="Century Gothic" panose="020B0502020202020204" pitchFamily="34" charset="0"/>
                  <a:ea typeface="微软雅黑" panose="020B0503020204020204" pitchFamily="34" charset="-122"/>
                </a:rPr>
                <a:t>培训记录上传模板</a:t>
              </a:r>
              <a:endParaRPr lang="en-US" altLang="zh-CN" dirty="0">
                <a:latin typeface="Century Gothic" panose="020B0502020202020204" pitchFamily="34" charset="0"/>
                <a:ea typeface="微软雅黑" panose="020B0503020204020204" pitchFamily="34" charset="-122"/>
              </a:endParaRPr>
            </a:p>
          </p:txBody>
        </p:sp>
      </p:grpSp>
      <p:cxnSp>
        <p:nvCxnSpPr>
          <p:cNvPr id="45" name="直接连接符 44">
            <a:extLst>
              <a:ext uri="{FF2B5EF4-FFF2-40B4-BE49-F238E27FC236}">
                <a16:creationId xmlns:a16="http://schemas.microsoft.com/office/drawing/2014/main" id="{8FB3160B-4306-47CF-A76E-407084BAE78C}"/>
              </a:ext>
            </a:extLst>
          </p:cNvPr>
          <p:cNvCxnSpPr/>
          <p:nvPr/>
        </p:nvCxnSpPr>
        <p:spPr>
          <a:xfrm>
            <a:off x="5915875" y="4741620"/>
            <a:ext cx="3556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prstClr val="black">
                      <a:lumMod val="85000"/>
                      <a:lumOff val="15000"/>
                    </a:prstClr>
                  </a:solidFill>
                  <a:latin typeface="思源黑体" panose="020B0500000000000000" pitchFamily="34" charset="-122"/>
                  <a:ea typeface="思源黑体" panose="020B0500000000000000" pitchFamily="34" charset="-122"/>
                </a:rPr>
                <a:t>培训记录上传模板的填写</a:t>
              </a:r>
              <a:endPar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03</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23" name="文本框 22">
            <a:extLst>
              <a:ext uri="{FF2B5EF4-FFF2-40B4-BE49-F238E27FC236}">
                <a16:creationId xmlns:a16="http://schemas.microsoft.com/office/drawing/2014/main" id="{705A787D-3D8D-4FA3-B640-B3D1B972C83C}"/>
              </a:ext>
            </a:extLst>
          </p:cNvPr>
          <p:cNvSpPr txBox="1"/>
          <p:nvPr/>
        </p:nvSpPr>
        <p:spPr>
          <a:xfrm>
            <a:off x="4039267" y="5132517"/>
            <a:ext cx="4108817" cy="369332"/>
          </a:xfrm>
          <a:prstGeom prst="rect">
            <a:avLst/>
          </a:prstGeom>
          <a:noFill/>
        </p:spPr>
        <p:txBody>
          <a:bodyPr wrap="none" rtlCol="0">
            <a:spAutoFit/>
          </a:bodyPr>
          <a:lstStyle/>
          <a:p>
            <a:pPr algn="ctr"/>
            <a:r>
              <a:rPr lang="zh-CN" altLang="en-US" dirty="0">
                <a:solidFill>
                  <a:srgbClr val="FF0000"/>
                </a:solidFill>
                <a:latin typeface="Century Gothic" panose="020B0502020202020204" pitchFamily="34" charset="0"/>
                <a:ea typeface="微软雅黑" panose="020B0503020204020204" pitchFamily="34" charset="-122"/>
              </a:rPr>
              <a:t>红色字段</a:t>
            </a:r>
            <a:r>
              <a:rPr lang="zh-CN" altLang="en-US" dirty="0">
                <a:solidFill>
                  <a:srgbClr val="00B050"/>
                </a:solidFill>
                <a:latin typeface="Century Gothic" panose="020B0502020202020204" pitchFamily="34" charset="0"/>
                <a:ea typeface="微软雅黑" panose="020B0503020204020204" pitchFamily="34" charset="-122"/>
              </a:rPr>
              <a:t>为必填项</a:t>
            </a:r>
            <a:r>
              <a:rPr lang="zh-CN" altLang="en-US" dirty="0">
                <a:latin typeface="Century Gothic" panose="020B0502020202020204" pitchFamily="34" charset="0"/>
                <a:ea typeface="微软雅黑" panose="020B0503020204020204" pitchFamily="34" charset="-122"/>
              </a:rPr>
              <a:t>，黑色字段</a:t>
            </a:r>
            <a:r>
              <a:rPr lang="zh-CN" altLang="en-US" dirty="0">
                <a:solidFill>
                  <a:srgbClr val="00B050"/>
                </a:solidFill>
                <a:latin typeface="Century Gothic" panose="020B0502020202020204" pitchFamily="34" charset="0"/>
                <a:ea typeface="微软雅黑" panose="020B0503020204020204" pitchFamily="34" charset="-122"/>
              </a:rPr>
              <a:t>为选填项</a:t>
            </a:r>
            <a:endParaRPr lang="en-US" altLang="zh-CN" dirty="0">
              <a:solidFill>
                <a:srgbClr val="00B050"/>
              </a:solidFill>
              <a:latin typeface="Century Gothic" panose="020B0502020202020204" pitchFamily="34" charset="0"/>
              <a:ea typeface="微软雅黑" panose="020B0503020204020204" pitchFamily="34" charset="-122"/>
            </a:endParaRPr>
          </a:p>
        </p:txBody>
      </p:sp>
    </p:spTree>
    <p:extLst>
      <p:ext uri="{BB962C8B-B14F-4D97-AF65-F5344CB8AC3E}">
        <p14:creationId xmlns:p14="http://schemas.microsoft.com/office/powerpoint/2010/main" val="77496789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6" name="添加标题">
            <a:extLst>
              <a:ext uri="{FF2B5EF4-FFF2-40B4-BE49-F238E27FC236}">
                <a16:creationId xmlns:a16="http://schemas.microsoft.com/office/drawing/2014/main" id="{80D6675C-78D3-D0A2-20E2-A8439414EC26}"/>
              </a:ext>
            </a:extLst>
          </p:cNvPr>
          <p:cNvSpPr txBox="1"/>
          <p:nvPr/>
        </p:nvSpPr>
        <p:spPr>
          <a:xfrm>
            <a:off x="1233648" y="1424240"/>
            <a:ext cx="5322363" cy="583108"/>
          </a:xfrm>
          <a:prstGeom prst="rect">
            <a:avLst/>
          </a:prstGeom>
          <a:noFill/>
        </p:spPr>
        <p:txBody>
          <a:bodyPr wrap="square" rtlCol="0">
            <a:spAutoFit/>
          </a:bodyPr>
          <a:lstStyle/>
          <a:p>
            <a:pPr>
              <a:lnSpc>
                <a:spcPct val="150000"/>
              </a:lnSpc>
            </a:pPr>
            <a:r>
              <a:rPr lang="en-US" altLang="zh-CN" sz="2400" b="1" dirty="0"/>
              <a:t>4. </a:t>
            </a:r>
            <a:r>
              <a:rPr lang="zh-CN" altLang="en-US" sz="2400" b="1" dirty="0"/>
              <a:t>表单示例：计薪类型变更</a:t>
            </a:r>
            <a:endParaRPr lang="en-US" altLang="zh-CN" sz="2400" b="1" dirty="0"/>
          </a:p>
        </p:txBody>
      </p:sp>
      <p:sp>
        <p:nvSpPr>
          <p:cNvPr id="11" name="文本框 10">
            <a:extLst>
              <a:ext uri="{FF2B5EF4-FFF2-40B4-BE49-F238E27FC236}">
                <a16:creationId xmlns:a16="http://schemas.microsoft.com/office/drawing/2014/main" id="{2AE0F42C-DDE8-5D8C-3604-F4C437C361E2}"/>
              </a:ext>
            </a:extLst>
          </p:cNvPr>
          <p:cNvSpPr txBox="1"/>
          <p:nvPr/>
        </p:nvSpPr>
        <p:spPr>
          <a:xfrm>
            <a:off x="6222392" y="1906983"/>
            <a:ext cx="3724096" cy="276999"/>
          </a:xfrm>
          <a:prstGeom prst="rect">
            <a:avLst/>
          </a:prstGeom>
          <a:noFill/>
        </p:spPr>
        <p:txBody>
          <a:bodyPr wrap="none" rtlCol="0">
            <a:spAutoFit/>
          </a:bodyPr>
          <a:lstStyle/>
          <a:p>
            <a:r>
              <a:rPr lang="zh-CN" altLang="en-US" sz="1200" dirty="0">
                <a:solidFill>
                  <a:srgbClr val="FF0000"/>
                </a:solidFill>
              </a:rPr>
              <a:t>该原因适合月薪工转小时工及小时工转月薪工的调整</a:t>
            </a:r>
          </a:p>
        </p:txBody>
      </p:sp>
      <p:pic>
        <p:nvPicPr>
          <p:cNvPr id="5" name="图片 4">
            <a:extLst>
              <a:ext uri="{FF2B5EF4-FFF2-40B4-BE49-F238E27FC236}">
                <a16:creationId xmlns:a16="http://schemas.microsoft.com/office/drawing/2014/main" id="{2173E1C6-7B0B-C42D-3DC3-A561675F550D}"/>
              </a:ext>
            </a:extLst>
          </p:cNvPr>
          <p:cNvPicPr>
            <a:picLocks noChangeAspect="1"/>
          </p:cNvPicPr>
          <p:nvPr/>
        </p:nvPicPr>
        <p:blipFill>
          <a:blip r:embed="rId2"/>
          <a:stretch>
            <a:fillRect/>
          </a:stretch>
        </p:blipFill>
        <p:spPr>
          <a:xfrm>
            <a:off x="1327508" y="2183982"/>
            <a:ext cx="8257309" cy="4363905"/>
          </a:xfrm>
          <a:prstGeom prst="rect">
            <a:avLst/>
          </a:prstGeom>
        </p:spPr>
      </p:pic>
    </p:spTree>
    <p:extLst>
      <p:ext uri="{BB962C8B-B14F-4D97-AF65-F5344CB8AC3E}">
        <p14:creationId xmlns:p14="http://schemas.microsoft.com/office/powerpoint/2010/main" val="255070148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6" name="添加标题">
            <a:extLst>
              <a:ext uri="{FF2B5EF4-FFF2-40B4-BE49-F238E27FC236}">
                <a16:creationId xmlns:a16="http://schemas.microsoft.com/office/drawing/2014/main" id="{80D6675C-78D3-D0A2-20E2-A8439414EC26}"/>
              </a:ext>
            </a:extLst>
          </p:cNvPr>
          <p:cNvSpPr txBox="1"/>
          <p:nvPr/>
        </p:nvSpPr>
        <p:spPr>
          <a:xfrm>
            <a:off x="1233648" y="1424240"/>
            <a:ext cx="5322363" cy="583108"/>
          </a:xfrm>
          <a:prstGeom prst="rect">
            <a:avLst/>
          </a:prstGeom>
          <a:noFill/>
        </p:spPr>
        <p:txBody>
          <a:bodyPr wrap="square" rtlCol="0">
            <a:spAutoFit/>
          </a:bodyPr>
          <a:lstStyle/>
          <a:p>
            <a:pPr>
              <a:lnSpc>
                <a:spcPct val="150000"/>
              </a:lnSpc>
            </a:pPr>
            <a:r>
              <a:rPr lang="en-US" altLang="zh-CN" sz="2400" b="1" dirty="0"/>
              <a:t>4. </a:t>
            </a:r>
            <a:r>
              <a:rPr lang="zh-CN" altLang="en-US" sz="2400" b="1" dirty="0"/>
              <a:t>表单示例：工时类型变更</a:t>
            </a:r>
            <a:endParaRPr lang="en-US" altLang="zh-CN" sz="2400" b="1" dirty="0"/>
          </a:p>
        </p:txBody>
      </p:sp>
      <p:sp>
        <p:nvSpPr>
          <p:cNvPr id="11" name="文本框 10">
            <a:extLst>
              <a:ext uri="{FF2B5EF4-FFF2-40B4-BE49-F238E27FC236}">
                <a16:creationId xmlns:a16="http://schemas.microsoft.com/office/drawing/2014/main" id="{2AE0F42C-DDE8-5D8C-3604-F4C437C361E2}"/>
              </a:ext>
            </a:extLst>
          </p:cNvPr>
          <p:cNvSpPr txBox="1"/>
          <p:nvPr/>
        </p:nvSpPr>
        <p:spPr>
          <a:xfrm>
            <a:off x="6185447" y="2083617"/>
            <a:ext cx="6027612" cy="276999"/>
          </a:xfrm>
          <a:prstGeom prst="rect">
            <a:avLst/>
          </a:prstGeom>
          <a:noFill/>
        </p:spPr>
        <p:txBody>
          <a:bodyPr wrap="none" rtlCol="0">
            <a:spAutoFit/>
          </a:bodyPr>
          <a:lstStyle/>
          <a:p>
            <a:r>
              <a:rPr lang="zh-CN" altLang="en-US" sz="1200" dirty="0">
                <a:solidFill>
                  <a:srgbClr val="FF0000"/>
                </a:solidFill>
              </a:rPr>
              <a:t>该原因适合综合工时和标准工时员工的转换，注意工时类型变更后需重新为员工排班</a:t>
            </a:r>
          </a:p>
        </p:txBody>
      </p:sp>
      <p:pic>
        <p:nvPicPr>
          <p:cNvPr id="7" name="图片 6">
            <a:extLst>
              <a:ext uri="{FF2B5EF4-FFF2-40B4-BE49-F238E27FC236}">
                <a16:creationId xmlns:a16="http://schemas.microsoft.com/office/drawing/2014/main" id="{BCB6FCCD-438B-2048-1373-5D6739F24B92}"/>
              </a:ext>
            </a:extLst>
          </p:cNvPr>
          <p:cNvPicPr>
            <a:picLocks noChangeAspect="1"/>
          </p:cNvPicPr>
          <p:nvPr/>
        </p:nvPicPr>
        <p:blipFill>
          <a:blip r:embed="rId2"/>
          <a:stretch>
            <a:fillRect/>
          </a:stretch>
        </p:blipFill>
        <p:spPr>
          <a:xfrm>
            <a:off x="683491" y="2666725"/>
            <a:ext cx="10677236" cy="3616725"/>
          </a:xfrm>
          <a:prstGeom prst="rect">
            <a:avLst/>
          </a:prstGeom>
        </p:spPr>
      </p:pic>
    </p:spTree>
    <p:extLst>
      <p:ext uri="{BB962C8B-B14F-4D97-AF65-F5344CB8AC3E}">
        <p14:creationId xmlns:p14="http://schemas.microsoft.com/office/powerpoint/2010/main" val="251683291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成本分摊</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添加标题">
            <a:extLst>
              <a:ext uri="{FF2B5EF4-FFF2-40B4-BE49-F238E27FC236}">
                <a16:creationId xmlns:a16="http://schemas.microsoft.com/office/drawing/2014/main" id="{81CD08FC-BC2E-B950-84BF-79DBA5C46A53}"/>
              </a:ext>
            </a:extLst>
          </p:cNvPr>
          <p:cNvSpPr txBox="1"/>
          <p:nvPr/>
        </p:nvSpPr>
        <p:spPr>
          <a:xfrm>
            <a:off x="942173" y="1536202"/>
            <a:ext cx="9069324" cy="501291"/>
          </a:xfrm>
          <a:prstGeom prst="rect">
            <a:avLst/>
          </a:prstGeom>
          <a:noFill/>
        </p:spPr>
        <p:txBody>
          <a:bodyPr wrap="square" rtlCol="0">
            <a:spAutoFit/>
          </a:bodyPr>
          <a:lstStyle/>
          <a:p>
            <a:pPr>
              <a:lnSpc>
                <a:spcPct val="150000"/>
              </a:lnSpc>
            </a:pPr>
            <a:r>
              <a:rPr lang="en-US" altLang="zh-CN" sz="2000" b="1" dirty="0"/>
              <a:t>1. </a:t>
            </a:r>
            <a:r>
              <a:rPr lang="zh-CN" altLang="en-US" sz="2000" b="1" dirty="0"/>
              <a:t>登陆 </a:t>
            </a:r>
            <a:r>
              <a:rPr lang="en-US" altLang="zh-CN" sz="2000" b="1" dirty="0" err="1"/>
              <a:t>WorkSMART</a:t>
            </a:r>
            <a:r>
              <a:rPr lang="en-US" altLang="zh-CN" sz="2000" b="1" dirty="0"/>
              <a:t> 4.0</a:t>
            </a:r>
            <a:r>
              <a:rPr lang="zh-CN" altLang="en-US" sz="2000" b="1" dirty="0"/>
              <a:t>后，选择 “异动管理”模块；</a:t>
            </a:r>
            <a:endParaRPr lang="en-US" altLang="zh-CN" sz="2000" b="1" dirty="0"/>
          </a:p>
        </p:txBody>
      </p:sp>
      <p:sp>
        <p:nvSpPr>
          <p:cNvPr id="6" name="添加标题">
            <a:extLst>
              <a:ext uri="{FF2B5EF4-FFF2-40B4-BE49-F238E27FC236}">
                <a16:creationId xmlns:a16="http://schemas.microsoft.com/office/drawing/2014/main" id="{8B345F7C-BB71-3C48-53F7-D3340052B76E}"/>
              </a:ext>
            </a:extLst>
          </p:cNvPr>
          <p:cNvSpPr txBox="1"/>
          <p:nvPr/>
        </p:nvSpPr>
        <p:spPr>
          <a:xfrm>
            <a:off x="942173" y="4060457"/>
            <a:ext cx="7479224" cy="501291"/>
          </a:xfrm>
          <a:prstGeom prst="rect">
            <a:avLst/>
          </a:prstGeom>
          <a:noFill/>
        </p:spPr>
        <p:txBody>
          <a:bodyPr wrap="square" rtlCol="0">
            <a:spAutoFit/>
          </a:bodyPr>
          <a:lstStyle/>
          <a:p>
            <a:pPr>
              <a:lnSpc>
                <a:spcPct val="150000"/>
              </a:lnSpc>
            </a:pPr>
            <a:r>
              <a:rPr lang="en-US" altLang="zh-CN" sz="2000" b="1" dirty="0"/>
              <a:t>2. </a:t>
            </a:r>
            <a:r>
              <a:rPr lang="zh-CN" altLang="en-US" sz="2000" b="1" dirty="0"/>
              <a:t>选择“成本分摊”，点击右上角“新增表单”</a:t>
            </a:r>
            <a:endParaRPr lang="en-US" altLang="zh-CN" sz="2000" b="1" dirty="0"/>
          </a:p>
        </p:txBody>
      </p:sp>
      <p:pic>
        <p:nvPicPr>
          <p:cNvPr id="7" name="图片 6">
            <a:extLst>
              <a:ext uri="{FF2B5EF4-FFF2-40B4-BE49-F238E27FC236}">
                <a16:creationId xmlns:a16="http://schemas.microsoft.com/office/drawing/2014/main" id="{4BC086BD-4ED2-3880-0478-E1A85F015318}"/>
              </a:ext>
            </a:extLst>
          </p:cNvPr>
          <p:cNvPicPr>
            <a:picLocks noChangeAspect="1"/>
          </p:cNvPicPr>
          <p:nvPr/>
        </p:nvPicPr>
        <p:blipFill>
          <a:blip r:embed="rId2"/>
          <a:stretch>
            <a:fillRect/>
          </a:stretch>
        </p:blipFill>
        <p:spPr>
          <a:xfrm>
            <a:off x="942173" y="2103776"/>
            <a:ext cx="8357283" cy="2042485"/>
          </a:xfrm>
          <a:prstGeom prst="rect">
            <a:avLst/>
          </a:prstGeom>
        </p:spPr>
      </p:pic>
      <p:pic>
        <p:nvPicPr>
          <p:cNvPr id="8" name="图片 7">
            <a:extLst>
              <a:ext uri="{FF2B5EF4-FFF2-40B4-BE49-F238E27FC236}">
                <a16:creationId xmlns:a16="http://schemas.microsoft.com/office/drawing/2014/main" id="{84EB88B6-5B20-991C-0B9A-35D513D45B70}"/>
              </a:ext>
            </a:extLst>
          </p:cNvPr>
          <p:cNvPicPr>
            <a:picLocks noChangeAspect="1"/>
          </p:cNvPicPr>
          <p:nvPr/>
        </p:nvPicPr>
        <p:blipFill>
          <a:blip r:embed="rId3"/>
          <a:stretch>
            <a:fillRect/>
          </a:stretch>
        </p:blipFill>
        <p:spPr>
          <a:xfrm>
            <a:off x="997049" y="4543396"/>
            <a:ext cx="8397611" cy="2314604"/>
          </a:xfrm>
          <a:prstGeom prst="rect">
            <a:avLst/>
          </a:prstGeom>
        </p:spPr>
      </p:pic>
      <p:sp>
        <p:nvSpPr>
          <p:cNvPr id="9" name="矩形 8">
            <a:extLst>
              <a:ext uri="{FF2B5EF4-FFF2-40B4-BE49-F238E27FC236}">
                <a16:creationId xmlns:a16="http://schemas.microsoft.com/office/drawing/2014/main" id="{0A7F0083-9B6C-CD12-18D2-62279167532A}"/>
              </a:ext>
            </a:extLst>
          </p:cNvPr>
          <p:cNvSpPr/>
          <p:nvPr/>
        </p:nvSpPr>
        <p:spPr>
          <a:xfrm rot="10800000">
            <a:off x="8222173" y="2142366"/>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C4092973-0A24-5E20-AD08-87B2864F22E6}"/>
              </a:ext>
            </a:extLst>
          </p:cNvPr>
          <p:cNvSpPr/>
          <p:nvPr/>
        </p:nvSpPr>
        <p:spPr>
          <a:xfrm rot="10800000">
            <a:off x="8352802" y="4561748"/>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95CFAA90-D54B-6A79-D8BB-391D5E13102C}"/>
              </a:ext>
            </a:extLst>
          </p:cNvPr>
          <p:cNvSpPr/>
          <p:nvPr/>
        </p:nvSpPr>
        <p:spPr>
          <a:xfrm rot="10800000">
            <a:off x="2549160" y="5920236"/>
            <a:ext cx="166049" cy="84583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496281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成本分摊</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6" name="添加标题">
            <a:extLst>
              <a:ext uri="{FF2B5EF4-FFF2-40B4-BE49-F238E27FC236}">
                <a16:creationId xmlns:a16="http://schemas.microsoft.com/office/drawing/2014/main" id="{F4B1CA96-E7C6-8EEB-FC85-C335616FD1BC}"/>
              </a:ext>
            </a:extLst>
          </p:cNvPr>
          <p:cNvSpPr txBox="1"/>
          <p:nvPr/>
        </p:nvSpPr>
        <p:spPr>
          <a:xfrm>
            <a:off x="528763" y="1504975"/>
            <a:ext cx="9069324" cy="501291"/>
          </a:xfrm>
          <a:prstGeom prst="rect">
            <a:avLst/>
          </a:prstGeom>
          <a:noFill/>
        </p:spPr>
        <p:txBody>
          <a:bodyPr wrap="square" rtlCol="0">
            <a:spAutoFit/>
          </a:bodyPr>
          <a:lstStyle/>
          <a:p>
            <a:pPr>
              <a:lnSpc>
                <a:spcPct val="150000"/>
              </a:lnSpc>
            </a:pPr>
            <a:r>
              <a:rPr lang="en-US" altLang="zh-CN" sz="2000" b="1" dirty="0"/>
              <a:t>3. </a:t>
            </a:r>
            <a:r>
              <a:rPr lang="zh-CN" altLang="en-US" sz="2000" b="1" dirty="0"/>
              <a:t>填写表单信息</a:t>
            </a:r>
            <a:r>
              <a:rPr lang="en-US" altLang="zh-CN" sz="2000" b="1" dirty="0"/>
              <a:t> </a:t>
            </a:r>
          </a:p>
        </p:txBody>
      </p:sp>
      <p:sp>
        <p:nvSpPr>
          <p:cNvPr id="7" name="矩形 6">
            <a:extLst>
              <a:ext uri="{FF2B5EF4-FFF2-40B4-BE49-F238E27FC236}">
                <a16:creationId xmlns:a16="http://schemas.microsoft.com/office/drawing/2014/main" id="{D4C831B8-802B-E6D3-DC0D-31EBFAEF92DC}"/>
              </a:ext>
            </a:extLst>
          </p:cNvPr>
          <p:cNvSpPr/>
          <p:nvPr/>
        </p:nvSpPr>
        <p:spPr>
          <a:xfrm rot="10800000">
            <a:off x="2063968" y="3657990"/>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a:extLst>
              <a:ext uri="{FF2B5EF4-FFF2-40B4-BE49-F238E27FC236}">
                <a16:creationId xmlns:a16="http://schemas.microsoft.com/office/drawing/2014/main" id="{5F384611-48B0-DFEB-CBCC-191129640D1B}"/>
              </a:ext>
            </a:extLst>
          </p:cNvPr>
          <p:cNvGrpSpPr/>
          <p:nvPr/>
        </p:nvGrpSpPr>
        <p:grpSpPr>
          <a:xfrm>
            <a:off x="528763" y="1993787"/>
            <a:ext cx="11394412" cy="4444369"/>
            <a:chOff x="528763" y="1993787"/>
            <a:chExt cx="11394412" cy="4444369"/>
          </a:xfrm>
        </p:grpSpPr>
        <p:pic>
          <p:nvPicPr>
            <p:cNvPr id="5" name="图片 4">
              <a:extLst>
                <a:ext uri="{FF2B5EF4-FFF2-40B4-BE49-F238E27FC236}">
                  <a16:creationId xmlns:a16="http://schemas.microsoft.com/office/drawing/2014/main" id="{A606E919-E7A9-AEA9-4489-73DC681684FE}"/>
                </a:ext>
              </a:extLst>
            </p:cNvPr>
            <p:cNvPicPr>
              <a:picLocks noChangeAspect="1"/>
            </p:cNvPicPr>
            <p:nvPr/>
          </p:nvPicPr>
          <p:blipFill>
            <a:blip r:embed="rId2"/>
            <a:stretch>
              <a:fillRect/>
            </a:stretch>
          </p:blipFill>
          <p:spPr>
            <a:xfrm>
              <a:off x="528763" y="1993787"/>
              <a:ext cx="11394412" cy="4444369"/>
            </a:xfrm>
            <a:prstGeom prst="rect">
              <a:avLst/>
            </a:prstGeom>
          </p:spPr>
        </p:pic>
        <p:pic>
          <p:nvPicPr>
            <p:cNvPr id="8" name="图片 7">
              <a:extLst>
                <a:ext uri="{FF2B5EF4-FFF2-40B4-BE49-F238E27FC236}">
                  <a16:creationId xmlns:a16="http://schemas.microsoft.com/office/drawing/2014/main" id="{9DA07D5D-C82F-08E9-097C-C2F3F0F57AAA}"/>
                </a:ext>
              </a:extLst>
            </p:cNvPr>
            <p:cNvPicPr>
              <a:picLocks noChangeAspect="1"/>
            </p:cNvPicPr>
            <p:nvPr/>
          </p:nvPicPr>
          <p:blipFill>
            <a:blip r:embed="rId3"/>
            <a:stretch>
              <a:fillRect/>
            </a:stretch>
          </p:blipFill>
          <p:spPr>
            <a:xfrm>
              <a:off x="1107439" y="4264043"/>
              <a:ext cx="9652001" cy="2163953"/>
            </a:xfrm>
            <a:prstGeom prst="rect">
              <a:avLst/>
            </a:prstGeom>
          </p:spPr>
        </p:pic>
      </p:grpSp>
    </p:spTree>
    <p:extLst>
      <p:ext uri="{BB962C8B-B14F-4D97-AF65-F5344CB8AC3E}">
        <p14:creationId xmlns:p14="http://schemas.microsoft.com/office/powerpoint/2010/main" val="197312317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成本分摊</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BD3A663F-5ADA-C2D2-0C47-C4D9D912C092}"/>
              </a:ext>
            </a:extLst>
          </p:cNvPr>
          <p:cNvPicPr>
            <a:picLocks noChangeAspect="1"/>
          </p:cNvPicPr>
          <p:nvPr/>
        </p:nvPicPr>
        <p:blipFill>
          <a:blip r:embed="rId2"/>
          <a:stretch>
            <a:fillRect/>
          </a:stretch>
        </p:blipFill>
        <p:spPr>
          <a:xfrm>
            <a:off x="1166649" y="2030113"/>
            <a:ext cx="9419928" cy="4734806"/>
          </a:xfrm>
          <a:prstGeom prst="rect">
            <a:avLst/>
          </a:prstGeom>
        </p:spPr>
      </p:pic>
      <p:sp>
        <p:nvSpPr>
          <p:cNvPr id="6" name="添加标题">
            <a:extLst>
              <a:ext uri="{FF2B5EF4-FFF2-40B4-BE49-F238E27FC236}">
                <a16:creationId xmlns:a16="http://schemas.microsoft.com/office/drawing/2014/main" id="{36F89694-EC57-FF97-B3F4-96F7F8CCAF67}"/>
              </a:ext>
            </a:extLst>
          </p:cNvPr>
          <p:cNvSpPr txBox="1"/>
          <p:nvPr/>
        </p:nvSpPr>
        <p:spPr>
          <a:xfrm>
            <a:off x="1166649" y="1434748"/>
            <a:ext cx="5324702" cy="501291"/>
          </a:xfrm>
          <a:prstGeom prst="rect">
            <a:avLst/>
          </a:prstGeom>
          <a:noFill/>
        </p:spPr>
        <p:txBody>
          <a:bodyPr wrap="square" rtlCol="0">
            <a:spAutoFit/>
          </a:bodyPr>
          <a:lstStyle/>
          <a:p>
            <a:pPr>
              <a:lnSpc>
                <a:spcPct val="150000"/>
              </a:lnSpc>
            </a:pPr>
            <a:r>
              <a:rPr lang="en-US" altLang="zh-CN" sz="2000" b="1" dirty="0"/>
              <a:t>4. </a:t>
            </a:r>
            <a:r>
              <a:rPr lang="zh-CN" altLang="en-US" sz="2000" b="1" dirty="0"/>
              <a:t>表单示例：加班成本分摊（小时数）</a:t>
            </a:r>
            <a:endParaRPr lang="en-US" altLang="zh-CN" sz="2000" b="1" dirty="0"/>
          </a:p>
        </p:txBody>
      </p:sp>
      <p:sp>
        <p:nvSpPr>
          <p:cNvPr id="7" name="矩形 6">
            <a:extLst>
              <a:ext uri="{FF2B5EF4-FFF2-40B4-BE49-F238E27FC236}">
                <a16:creationId xmlns:a16="http://schemas.microsoft.com/office/drawing/2014/main" id="{AD3EB04F-2844-5668-4F03-390620C4D879}"/>
              </a:ext>
            </a:extLst>
          </p:cNvPr>
          <p:cNvSpPr/>
          <p:nvPr/>
        </p:nvSpPr>
        <p:spPr>
          <a:xfrm rot="10800000">
            <a:off x="2446523" y="3107484"/>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A0DFDE19-AEE4-4614-7AAB-426351DA6C75}"/>
              </a:ext>
            </a:extLst>
          </p:cNvPr>
          <p:cNvSpPr/>
          <p:nvPr/>
        </p:nvSpPr>
        <p:spPr>
          <a:xfrm rot="10800000">
            <a:off x="2203927" y="6018635"/>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6816159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成本分摊</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CDF66DBF-B79C-F876-870F-E13E212D928D}"/>
              </a:ext>
            </a:extLst>
          </p:cNvPr>
          <p:cNvPicPr>
            <a:picLocks noChangeAspect="1"/>
          </p:cNvPicPr>
          <p:nvPr/>
        </p:nvPicPr>
        <p:blipFill>
          <a:blip r:embed="rId2"/>
          <a:stretch>
            <a:fillRect/>
          </a:stretch>
        </p:blipFill>
        <p:spPr>
          <a:xfrm>
            <a:off x="1104992" y="1919602"/>
            <a:ext cx="9205881" cy="4704904"/>
          </a:xfrm>
          <a:prstGeom prst="rect">
            <a:avLst/>
          </a:prstGeom>
        </p:spPr>
      </p:pic>
      <p:sp>
        <p:nvSpPr>
          <p:cNvPr id="6" name="添加标题">
            <a:extLst>
              <a:ext uri="{FF2B5EF4-FFF2-40B4-BE49-F238E27FC236}">
                <a16:creationId xmlns:a16="http://schemas.microsoft.com/office/drawing/2014/main" id="{9D7915EE-AAEC-C425-5E08-3EBC12858344}"/>
              </a:ext>
            </a:extLst>
          </p:cNvPr>
          <p:cNvSpPr txBox="1"/>
          <p:nvPr/>
        </p:nvSpPr>
        <p:spPr>
          <a:xfrm>
            <a:off x="999888" y="1283564"/>
            <a:ext cx="5324702" cy="501291"/>
          </a:xfrm>
          <a:prstGeom prst="rect">
            <a:avLst/>
          </a:prstGeom>
          <a:noFill/>
        </p:spPr>
        <p:txBody>
          <a:bodyPr wrap="square" rtlCol="0">
            <a:spAutoFit/>
          </a:bodyPr>
          <a:lstStyle/>
          <a:p>
            <a:pPr>
              <a:lnSpc>
                <a:spcPct val="150000"/>
              </a:lnSpc>
            </a:pPr>
            <a:r>
              <a:rPr lang="en-US" altLang="zh-CN" sz="2000" b="1" dirty="0"/>
              <a:t>4. </a:t>
            </a:r>
            <a:r>
              <a:rPr lang="zh-CN" altLang="en-US" sz="2000" b="1" dirty="0"/>
              <a:t>表单示例：加班成本分摊（金额）</a:t>
            </a:r>
            <a:endParaRPr lang="en-US" altLang="zh-CN" sz="2000" b="1" dirty="0"/>
          </a:p>
        </p:txBody>
      </p:sp>
      <p:sp>
        <p:nvSpPr>
          <p:cNvPr id="7" name="矩形 6">
            <a:extLst>
              <a:ext uri="{FF2B5EF4-FFF2-40B4-BE49-F238E27FC236}">
                <a16:creationId xmlns:a16="http://schemas.microsoft.com/office/drawing/2014/main" id="{D8C06A22-78DC-E492-167B-357C971E793D}"/>
              </a:ext>
            </a:extLst>
          </p:cNvPr>
          <p:cNvSpPr/>
          <p:nvPr/>
        </p:nvSpPr>
        <p:spPr>
          <a:xfrm rot="10800000">
            <a:off x="2362547" y="2864888"/>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3E2A605E-4342-9231-3B93-1C07C09BA8CE}"/>
              </a:ext>
            </a:extLst>
          </p:cNvPr>
          <p:cNvSpPr/>
          <p:nvPr/>
        </p:nvSpPr>
        <p:spPr>
          <a:xfrm rot="10800000">
            <a:off x="2082629" y="5645410"/>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6277450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成本分摊</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D942D4DF-7551-EBDD-9C78-E4EBE2BB0296}"/>
              </a:ext>
            </a:extLst>
          </p:cNvPr>
          <p:cNvPicPr>
            <a:picLocks noChangeAspect="1"/>
          </p:cNvPicPr>
          <p:nvPr/>
        </p:nvPicPr>
        <p:blipFill>
          <a:blip r:embed="rId2"/>
          <a:stretch>
            <a:fillRect/>
          </a:stretch>
        </p:blipFill>
        <p:spPr>
          <a:xfrm>
            <a:off x="999888" y="1832680"/>
            <a:ext cx="8859040" cy="4924804"/>
          </a:xfrm>
          <a:prstGeom prst="rect">
            <a:avLst/>
          </a:prstGeom>
        </p:spPr>
      </p:pic>
      <p:sp>
        <p:nvSpPr>
          <p:cNvPr id="6" name="添加标题">
            <a:extLst>
              <a:ext uri="{FF2B5EF4-FFF2-40B4-BE49-F238E27FC236}">
                <a16:creationId xmlns:a16="http://schemas.microsoft.com/office/drawing/2014/main" id="{3D18DF81-D658-E61B-CC1D-63F0BE53D32D}"/>
              </a:ext>
            </a:extLst>
          </p:cNvPr>
          <p:cNvSpPr txBox="1"/>
          <p:nvPr/>
        </p:nvSpPr>
        <p:spPr>
          <a:xfrm>
            <a:off x="999888" y="1331389"/>
            <a:ext cx="3916526" cy="501291"/>
          </a:xfrm>
          <a:prstGeom prst="rect">
            <a:avLst/>
          </a:prstGeom>
          <a:noFill/>
        </p:spPr>
        <p:txBody>
          <a:bodyPr wrap="square" rtlCol="0">
            <a:spAutoFit/>
          </a:bodyPr>
          <a:lstStyle/>
          <a:p>
            <a:pPr>
              <a:lnSpc>
                <a:spcPct val="150000"/>
              </a:lnSpc>
            </a:pPr>
            <a:r>
              <a:rPr lang="en-US" altLang="zh-CN" sz="2000" b="1" dirty="0"/>
              <a:t>4. </a:t>
            </a:r>
            <a:r>
              <a:rPr lang="zh-CN" altLang="en-US" sz="2000" b="1" dirty="0"/>
              <a:t>表单示例：人力成本分摊</a:t>
            </a:r>
            <a:endParaRPr lang="en-US" altLang="zh-CN" sz="2000" b="1" dirty="0"/>
          </a:p>
        </p:txBody>
      </p:sp>
      <p:sp>
        <p:nvSpPr>
          <p:cNvPr id="7" name="矩形 6">
            <a:extLst>
              <a:ext uri="{FF2B5EF4-FFF2-40B4-BE49-F238E27FC236}">
                <a16:creationId xmlns:a16="http://schemas.microsoft.com/office/drawing/2014/main" id="{8B4EBCBA-9BCD-AF8F-BA03-93C971F77E33}"/>
              </a:ext>
            </a:extLst>
          </p:cNvPr>
          <p:cNvSpPr/>
          <p:nvPr/>
        </p:nvSpPr>
        <p:spPr>
          <a:xfrm rot="10800000">
            <a:off x="2166605" y="3247443"/>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FB31335E-2E46-312B-6010-9E863C8FE081}"/>
              </a:ext>
            </a:extLst>
          </p:cNvPr>
          <p:cNvSpPr/>
          <p:nvPr/>
        </p:nvSpPr>
        <p:spPr>
          <a:xfrm rot="10800000">
            <a:off x="1937299" y="6190246"/>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9073520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成本分摊</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4ACFD2DC-13C0-87AF-A89C-7F49E6DFC73E}"/>
              </a:ext>
            </a:extLst>
          </p:cNvPr>
          <p:cNvPicPr>
            <a:picLocks noChangeAspect="1"/>
          </p:cNvPicPr>
          <p:nvPr/>
        </p:nvPicPr>
        <p:blipFill>
          <a:blip r:embed="rId2"/>
          <a:stretch>
            <a:fillRect/>
          </a:stretch>
        </p:blipFill>
        <p:spPr>
          <a:xfrm>
            <a:off x="999888" y="1991151"/>
            <a:ext cx="9174350" cy="4766210"/>
          </a:xfrm>
          <a:prstGeom prst="rect">
            <a:avLst/>
          </a:prstGeom>
        </p:spPr>
      </p:pic>
      <p:sp>
        <p:nvSpPr>
          <p:cNvPr id="6" name="添加标题">
            <a:extLst>
              <a:ext uri="{FF2B5EF4-FFF2-40B4-BE49-F238E27FC236}">
                <a16:creationId xmlns:a16="http://schemas.microsoft.com/office/drawing/2014/main" id="{3B53F35F-64E3-518F-7E44-FF400ECAADC5}"/>
              </a:ext>
            </a:extLst>
          </p:cNvPr>
          <p:cNvSpPr txBox="1"/>
          <p:nvPr/>
        </p:nvSpPr>
        <p:spPr>
          <a:xfrm>
            <a:off x="1007522" y="1366457"/>
            <a:ext cx="3916526" cy="501291"/>
          </a:xfrm>
          <a:prstGeom prst="rect">
            <a:avLst/>
          </a:prstGeom>
          <a:noFill/>
        </p:spPr>
        <p:txBody>
          <a:bodyPr wrap="square" rtlCol="0">
            <a:spAutoFit/>
          </a:bodyPr>
          <a:lstStyle/>
          <a:p>
            <a:pPr>
              <a:lnSpc>
                <a:spcPct val="150000"/>
              </a:lnSpc>
            </a:pPr>
            <a:r>
              <a:rPr lang="en-US" altLang="zh-CN" sz="2000" b="1" dirty="0"/>
              <a:t>4. </a:t>
            </a:r>
            <a:r>
              <a:rPr lang="zh-CN" altLang="en-US" sz="2000" b="1" dirty="0"/>
              <a:t>表单示例：特别奖金分摊</a:t>
            </a:r>
            <a:endParaRPr lang="en-US" altLang="zh-CN" sz="2000" b="1" dirty="0"/>
          </a:p>
        </p:txBody>
      </p:sp>
      <p:sp>
        <p:nvSpPr>
          <p:cNvPr id="7" name="文本框 6">
            <a:extLst>
              <a:ext uri="{FF2B5EF4-FFF2-40B4-BE49-F238E27FC236}">
                <a16:creationId xmlns:a16="http://schemas.microsoft.com/office/drawing/2014/main" id="{B8060987-8113-AA3D-3E6B-B2CD95E790C8}"/>
              </a:ext>
            </a:extLst>
          </p:cNvPr>
          <p:cNvSpPr txBox="1"/>
          <p:nvPr/>
        </p:nvSpPr>
        <p:spPr>
          <a:xfrm>
            <a:off x="5208196" y="1537035"/>
            <a:ext cx="5976282" cy="261610"/>
          </a:xfrm>
          <a:prstGeom prst="rect">
            <a:avLst/>
          </a:prstGeom>
          <a:noFill/>
          <a:ln w="6350">
            <a:solidFill>
              <a:schemeClr val="bg1"/>
            </a:solid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zh-CN"/>
            </a:defPPr>
            <a:lvl1pPr>
              <a:defRPr sz="1100">
                <a:solidFill>
                  <a:srgbClr val="FF0000"/>
                </a:solidFill>
              </a:defRPr>
            </a:lvl1pPr>
          </a:lstStyle>
          <a:p>
            <a:r>
              <a:rPr lang="zh-CN" altLang="en-US" dirty="0"/>
              <a:t>“特别奖金分摊”不支持批量选择员工：若发起多位员工的特别奖金分摊，需分别发起表单</a:t>
            </a:r>
            <a:endParaRPr lang="en-US" altLang="zh-CN" dirty="0"/>
          </a:p>
        </p:txBody>
      </p:sp>
      <p:sp>
        <p:nvSpPr>
          <p:cNvPr id="8" name="矩形 7">
            <a:extLst>
              <a:ext uri="{FF2B5EF4-FFF2-40B4-BE49-F238E27FC236}">
                <a16:creationId xmlns:a16="http://schemas.microsoft.com/office/drawing/2014/main" id="{0440B274-3866-2405-E9C2-D728F1203AEE}"/>
              </a:ext>
            </a:extLst>
          </p:cNvPr>
          <p:cNvSpPr/>
          <p:nvPr/>
        </p:nvSpPr>
        <p:spPr>
          <a:xfrm rot="10800000">
            <a:off x="2297727" y="3049749"/>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59748A0C-4C81-46F0-EAC1-AAF5A64F403F}"/>
              </a:ext>
            </a:extLst>
          </p:cNvPr>
          <p:cNvSpPr/>
          <p:nvPr/>
        </p:nvSpPr>
        <p:spPr>
          <a:xfrm rot="10800000">
            <a:off x="1901953" y="6119521"/>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3724344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成本分摊</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C80817C5-8BEC-6D0D-C5EC-4FA0851190FC}"/>
              </a:ext>
            </a:extLst>
          </p:cNvPr>
          <p:cNvPicPr>
            <a:picLocks noChangeAspect="1"/>
          </p:cNvPicPr>
          <p:nvPr/>
        </p:nvPicPr>
        <p:blipFill>
          <a:blip r:embed="rId2"/>
          <a:stretch>
            <a:fillRect/>
          </a:stretch>
        </p:blipFill>
        <p:spPr>
          <a:xfrm>
            <a:off x="863033" y="2135764"/>
            <a:ext cx="8732916" cy="4536878"/>
          </a:xfrm>
          <a:prstGeom prst="rect">
            <a:avLst/>
          </a:prstGeom>
        </p:spPr>
      </p:pic>
      <p:sp>
        <p:nvSpPr>
          <p:cNvPr id="6" name="添加标题">
            <a:extLst>
              <a:ext uri="{FF2B5EF4-FFF2-40B4-BE49-F238E27FC236}">
                <a16:creationId xmlns:a16="http://schemas.microsoft.com/office/drawing/2014/main" id="{242DDA25-1ADE-71EB-26FC-808ECF6888A0}"/>
              </a:ext>
            </a:extLst>
          </p:cNvPr>
          <p:cNvSpPr txBox="1"/>
          <p:nvPr/>
        </p:nvSpPr>
        <p:spPr>
          <a:xfrm>
            <a:off x="764325" y="1377330"/>
            <a:ext cx="4465166" cy="501291"/>
          </a:xfrm>
          <a:prstGeom prst="rect">
            <a:avLst/>
          </a:prstGeom>
          <a:noFill/>
        </p:spPr>
        <p:txBody>
          <a:bodyPr wrap="square" rtlCol="0">
            <a:spAutoFit/>
          </a:bodyPr>
          <a:lstStyle/>
          <a:p>
            <a:pPr>
              <a:lnSpc>
                <a:spcPct val="150000"/>
              </a:lnSpc>
            </a:pPr>
            <a:r>
              <a:rPr lang="en-US" altLang="zh-CN" sz="2000" b="1" dirty="0"/>
              <a:t>4. </a:t>
            </a:r>
            <a:r>
              <a:rPr lang="zh-CN" altLang="en-US" sz="2000" b="1" dirty="0"/>
              <a:t>表单示例：月度绩效奖分摊</a:t>
            </a:r>
            <a:endParaRPr lang="en-US" altLang="zh-CN" sz="2000" b="1" dirty="0"/>
          </a:p>
        </p:txBody>
      </p:sp>
      <p:sp>
        <p:nvSpPr>
          <p:cNvPr id="7" name="文本框 6">
            <a:extLst>
              <a:ext uri="{FF2B5EF4-FFF2-40B4-BE49-F238E27FC236}">
                <a16:creationId xmlns:a16="http://schemas.microsoft.com/office/drawing/2014/main" id="{F1925E48-478D-75C7-C7E6-CAE4D3C0BBD8}"/>
              </a:ext>
            </a:extLst>
          </p:cNvPr>
          <p:cNvSpPr txBox="1"/>
          <p:nvPr/>
        </p:nvSpPr>
        <p:spPr>
          <a:xfrm>
            <a:off x="5019179" y="1634473"/>
            <a:ext cx="6108192" cy="261610"/>
          </a:xfrm>
          <a:prstGeom prst="rect">
            <a:avLst/>
          </a:prstGeom>
          <a:noFill/>
          <a:ln w="6350">
            <a:solidFill>
              <a:schemeClr val="bg1"/>
            </a:solid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zh-CN"/>
            </a:defPPr>
            <a:lvl1pPr>
              <a:defRPr sz="1100">
                <a:solidFill>
                  <a:srgbClr val="FF0000"/>
                </a:solidFill>
              </a:defRPr>
            </a:lvl1pPr>
          </a:lstStyle>
          <a:p>
            <a:r>
              <a:rPr lang="zh-CN" altLang="en-US" dirty="0"/>
              <a:t>“月度绩效奖分摊”不支持批量选择员工：若发起多位员工的月度绩效奖分摊，需分别发起表单</a:t>
            </a:r>
            <a:endParaRPr lang="en-US" altLang="zh-CN" dirty="0"/>
          </a:p>
        </p:txBody>
      </p:sp>
      <p:sp>
        <p:nvSpPr>
          <p:cNvPr id="8" name="矩形 7">
            <a:extLst>
              <a:ext uri="{FF2B5EF4-FFF2-40B4-BE49-F238E27FC236}">
                <a16:creationId xmlns:a16="http://schemas.microsoft.com/office/drawing/2014/main" id="{A03BCAEB-9795-B714-3086-5ECE828DE033}"/>
              </a:ext>
            </a:extLst>
          </p:cNvPr>
          <p:cNvSpPr/>
          <p:nvPr/>
        </p:nvSpPr>
        <p:spPr>
          <a:xfrm rot="10800000">
            <a:off x="2101784" y="3180378"/>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EC197268-3C93-B20B-D084-C8C5820A3170}"/>
              </a:ext>
            </a:extLst>
          </p:cNvPr>
          <p:cNvSpPr/>
          <p:nvPr/>
        </p:nvSpPr>
        <p:spPr>
          <a:xfrm rot="10800000">
            <a:off x="1706010" y="6068949"/>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516764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表单审批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07E26206-20F8-948D-3F57-B0786E379CF5}"/>
              </a:ext>
            </a:extLst>
          </p:cNvPr>
          <p:cNvSpPr txBox="1"/>
          <p:nvPr/>
        </p:nvSpPr>
        <p:spPr>
          <a:xfrm>
            <a:off x="1204575" y="1493779"/>
            <a:ext cx="6179897" cy="746743"/>
          </a:xfrm>
          <a:prstGeom prst="rect">
            <a:avLst/>
          </a:prstGeom>
          <a:noFill/>
        </p:spPr>
        <p:txBody>
          <a:bodyPr wrap="none" rtlCol="0">
            <a:spAutoFit/>
          </a:bodyPr>
          <a:lstStyle/>
          <a:p>
            <a:pPr>
              <a:lnSpc>
                <a:spcPct val="150000"/>
              </a:lnSpc>
              <a:buClr>
                <a:srgbClr val="FF0000"/>
              </a:buClr>
            </a:pPr>
            <a:r>
              <a:rPr lang="zh-CN" altLang="en-US" sz="3200" b="1" dirty="0"/>
              <a:t>审批方式：</a:t>
            </a:r>
            <a:r>
              <a:rPr lang="zh-CN" altLang="en-US" sz="3200" dirty="0"/>
              <a:t>网页端、邮件、</a:t>
            </a:r>
            <a:r>
              <a:rPr lang="en-US" altLang="zh-CN" sz="3200" dirty="0"/>
              <a:t>APP</a:t>
            </a:r>
            <a:r>
              <a:rPr lang="zh-CN" altLang="en-US" sz="3200" dirty="0"/>
              <a:t>端</a:t>
            </a:r>
          </a:p>
        </p:txBody>
      </p:sp>
      <p:sp>
        <p:nvSpPr>
          <p:cNvPr id="6" name="文本框 5">
            <a:extLst>
              <a:ext uri="{FF2B5EF4-FFF2-40B4-BE49-F238E27FC236}">
                <a16:creationId xmlns:a16="http://schemas.microsoft.com/office/drawing/2014/main" id="{3CFC2FEB-2746-4132-BE7E-6B4E3DA6B916}"/>
              </a:ext>
            </a:extLst>
          </p:cNvPr>
          <p:cNvSpPr txBox="1"/>
          <p:nvPr/>
        </p:nvSpPr>
        <p:spPr>
          <a:xfrm>
            <a:off x="1204575" y="2825290"/>
            <a:ext cx="8738290" cy="2962734"/>
          </a:xfrm>
          <a:prstGeom prst="rect">
            <a:avLst/>
          </a:prstGeom>
          <a:noFill/>
        </p:spPr>
        <p:txBody>
          <a:bodyPr wrap="none" rtlCol="0">
            <a:spAutoFit/>
          </a:bodyPr>
          <a:lstStyle/>
          <a:p>
            <a:pPr>
              <a:lnSpc>
                <a:spcPct val="150000"/>
              </a:lnSpc>
            </a:pPr>
            <a:r>
              <a:rPr lang="zh-CN" altLang="en-US" sz="3200" b="1" dirty="0"/>
              <a:t>审批按钮：</a:t>
            </a:r>
            <a:endParaRPr lang="en-US" altLang="zh-CN" sz="3200" b="1" dirty="0"/>
          </a:p>
          <a:p>
            <a:pPr marL="342900" indent="-342900">
              <a:lnSpc>
                <a:spcPct val="150000"/>
              </a:lnSpc>
              <a:buAutoNum type="arabicPeriod"/>
            </a:pPr>
            <a:r>
              <a:rPr lang="zh-CN" altLang="en-US" sz="3200" dirty="0"/>
              <a:t>同意：审批通过；</a:t>
            </a:r>
            <a:endParaRPr lang="en-US" altLang="zh-CN" sz="3200" dirty="0"/>
          </a:p>
          <a:p>
            <a:pPr marL="342900" indent="-342900">
              <a:lnSpc>
                <a:spcPct val="150000"/>
              </a:lnSpc>
              <a:buAutoNum type="arabicPeriod"/>
            </a:pPr>
            <a:r>
              <a:rPr lang="zh-CN" altLang="en-US" sz="3200" dirty="0"/>
              <a:t>拒绝：审批驳回，需重新发起；</a:t>
            </a:r>
            <a:endParaRPr lang="en-US" altLang="zh-CN" sz="3200" dirty="0"/>
          </a:p>
          <a:p>
            <a:pPr marL="342900" indent="-342900">
              <a:lnSpc>
                <a:spcPct val="150000"/>
              </a:lnSpc>
              <a:buAutoNum type="arabicPeriod"/>
            </a:pPr>
            <a:r>
              <a:rPr lang="zh-CN" altLang="en-US" sz="3200" dirty="0"/>
              <a:t>退回：表单退回到发起人，可编辑后再发起；</a:t>
            </a:r>
          </a:p>
        </p:txBody>
      </p:sp>
    </p:spTree>
    <p:extLst>
      <p:ext uri="{BB962C8B-B14F-4D97-AF65-F5344CB8AC3E}">
        <p14:creationId xmlns:p14="http://schemas.microsoft.com/office/powerpoint/2010/main" val="3698927378"/>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7542</TotalTime>
  <Words>14035</Words>
  <Application>Microsoft Office PowerPoint</Application>
  <PresentationFormat>宽屏</PresentationFormat>
  <Paragraphs>1719</Paragraphs>
  <Slides>190</Slides>
  <Notes>39</Notes>
  <HiddenSlides>0</HiddenSlides>
  <MMClips>0</MMClips>
  <ScaleCrop>false</ScaleCrop>
  <HeadingPairs>
    <vt:vector size="8" baseType="variant">
      <vt:variant>
        <vt:lpstr>已用的字体</vt:lpstr>
      </vt:variant>
      <vt:variant>
        <vt:i4>18</vt:i4>
      </vt:variant>
      <vt:variant>
        <vt:lpstr>主题</vt:lpstr>
      </vt:variant>
      <vt:variant>
        <vt:i4>1</vt:i4>
      </vt:variant>
      <vt:variant>
        <vt:lpstr>嵌入 OLE 服务器</vt:lpstr>
      </vt:variant>
      <vt:variant>
        <vt:i4>2</vt:i4>
      </vt:variant>
      <vt:variant>
        <vt:lpstr>幻灯片标题</vt:lpstr>
      </vt:variant>
      <vt:variant>
        <vt:i4>190</vt:i4>
      </vt:variant>
    </vt:vector>
  </HeadingPairs>
  <TitlesOfParts>
    <vt:vector size="211" baseType="lpstr">
      <vt:lpstr>Helvetica Light</vt:lpstr>
      <vt:lpstr>阿里巴巴普惠体 L</vt:lpstr>
      <vt:lpstr>等线</vt:lpstr>
      <vt:lpstr>思源黑体</vt:lpstr>
      <vt:lpstr>思源黑体 CN Bold</vt:lpstr>
      <vt:lpstr>思源黑体 CN ExtraLight</vt:lpstr>
      <vt:lpstr>宋体</vt:lpstr>
      <vt:lpstr>微软雅黑</vt:lpstr>
      <vt:lpstr>印品黑体</vt:lpstr>
      <vt:lpstr>Arial</vt:lpstr>
      <vt:lpstr>Calibri</vt:lpstr>
      <vt:lpstr>Calibri Light</vt:lpstr>
      <vt:lpstr>Cavolini</vt:lpstr>
      <vt:lpstr>Century Gothic</vt:lpstr>
      <vt:lpstr>Lato</vt:lpstr>
      <vt:lpstr>Roboto Thin</vt:lpstr>
      <vt:lpstr>Source Sans Pro</vt:lpstr>
      <vt:lpstr>Wingdings</vt:lpstr>
      <vt:lpstr>Office 主题</vt:lpstr>
      <vt:lpstr>Worksheet</vt:lpstr>
      <vt:lpstr>包装程序外壳对象</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QIN Chris</dc:creator>
  <cp:lastModifiedBy>Ye, Ivy</cp:lastModifiedBy>
  <cp:revision>325</cp:revision>
  <dcterms:created xsi:type="dcterms:W3CDTF">2022-02-07T02:59:30Z</dcterms:created>
  <dcterms:modified xsi:type="dcterms:W3CDTF">2025-07-21T01:16:28Z</dcterms:modified>
</cp:coreProperties>
</file>